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58" r:id="rId2"/>
    <p:sldId id="257" r:id="rId3"/>
    <p:sldId id="337" r:id="rId4"/>
    <p:sldId id="260" r:id="rId5"/>
    <p:sldId id="262" r:id="rId6"/>
    <p:sldId id="266" r:id="rId7"/>
    <p:sldId id="267" r:id="rId8"/>
    <p:sldId id="268" r:id="rId9"/>
    <p:sldId id="270" r:id="rId10"/>
    <p:sldId id="273" r:id="rId11"/>
    <p:sldId id="274" r:id="rId12"/>
    <p:sldId id="275" r:id="rId13"/>
    <p:sldId id="276" r:id="rId14"/>
    <p:sldId id="277" r:id="rId15"/>
    <p:sldId id="282" r:id="rId16"/>
    <p:sldId id="283" r:id="rId17"/>
    <p:sldId id="326" r:id="rId18"/>
    <p:sldId id="287" r:id="rId19"/>
    <p:sldId id="288" r:id="rId20"/>
    <p:sldId id="289" r:id="rId21"/>
    <p:sldId id="286" r:id="rId22"/>
    <p:sldId id="290" r:id="rId23"/>
    <p:sldId id="294" r:id="rId24"/>
    <p:sldId id="333" r:id="rId25"/>
    <p:sldId id="334" r:id="rId26"/>
    <p:sldId id="330" r:id="rId27"/>
    <p:sldId id="280" r:id="rId28"/>
    <p:sldId id="298" r:id="rId29"/>
    <p:sldId id="299" r:id="rId30"/>
    <p:sldId id="301" r:id="rId31"/>
    <p:sldId id="302" r:id="rId32"/>
    <p:sldId id="323" r:id="rId33"/>
    <p:sldId id="304" r:id="rId34"/>
    <p:sldId id="306" r:id="rId35"/>
    <p:sldId id="308" r:id="rId36"/>
    <p:sldId id="309" r:id="rId37"/>
    <p:sldId id="310" r:id="rId38"/>
    <p:sldId id="311" r:id="rId39"/>
    <p:sldId id="305" r:id="rId40"/>
    <p:sldId id="312" r:id="rId41"/>
    <p:sldId id="313" r:id="rId42"/>
    <p:sldId id="331" r:id="rId43"/>
    <p:sldId id="314" r:id="rId44"/>
    <p:sldId id="316" r:id="rId45"/>
    <p:sldId id="322" r:id="rId46"/>
    <p:sldId id="315" r:id="rId47"/>
    <p:sldId id="335" r:id="rId48"/>
    <p:sldId id="336" r:id="rId49"/>
    <p:sldId id="332" r:id="rId50"/>
    <p:sldId id="320" r:id="rId51"/>
    <p:sldId id="321" r:id="rId52"/>
    <p:sldId id="319" r:id="rId53"/>
    <p:sldId id="317" r:id="rId54"/>
    <p:sldId id="261" r:id="rId5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146D85"/>
    <a:srgbClr val="106A83"/>
    <a:srgbClr val="A2C4CD"/>
    <a:srgbClr val="6ABE8F"/>
    <a:srgbClr val="F19839"/>
    <a:srgbClr val="8594B6"/>
    <a:srgbClr val="00B050"/>
    <a:srgbClr val="FFC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20" autoAdjust="0"/>
    <p:restoredTop sz="96684" autoAdjust="0"/>
  </p:normalViewPr>
  <p:slideViewPr>
    <p:cSldViewPr>
      <p:cViewPr varScale="1">
        <p:scale>
          <a:sx n="119" d="100"/>
          <a:sy n="119" d="100"/>
        </p:scale>
        <p:origin x="475"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F3363-84BE-4AE8-B854-4E3155893BC4}" type="datetimeFigureOut">
              <a:rPr lang="en-CH" smtClean="0"/>
              <a:t>24/03/2023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588C6-2FD1-474D-9832-1B24DCB9359C}" type="slidenum">
              <a:rPr lang="en-CH" smtClean="0"/>
              <a:t>‹#›</a:t>
            </a:fld>
            <a:endParaRPr lang="en-CH"/>
          </a:p>
        </p:txBody>
      </p:sp>
    </p:spTree>
    <p:extLst>
      <p:ext uri="{BB962C8B-B14F-4D97-AF65-F5344CB8AC3E}">
        <p14:creationId xmlns:p14="http://schemas.microsoft.com/office/powerpoint/2010/main" val="3416015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0588C6-2FD1-474D-9832-1B24DCB9359C}" type="slidenum">
              <a:rPr lang="en-CH" smtClean="0"/>
              <a:t>1</a:t>
            </a:fld>
            <a:endParaRPr lang="en-CH"/>
          </a:p>
        </p:txBody>
      </p:sp>
    </p:spTree>
    <p:extLst>
      <p:ext uri="{BB962C8B-B14F-4D97-AF65-F5344CB8AC3E}">
        <p14:creationId xmlns:p14="http://schemas.microsoft.com/office/powerpoint/2010/main" val="387683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11</a:t>
            </a:fld>
            <a:endParaRPr lang="en-CH"/>
          </a:p>
        </p:txBody>
      </p:sp>
    </p:spTree>
    <p:extLst>
      <p:ext uri="{BB962C8B-B14F-4D97-AF65-F5344CB8AC3E}">
        <p14:creationId xmlns:p14="http://schemas.microsoft.com/office/powerpoint/2010/main" val="34297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12</a:t>
            </a:fld>
            <a:endParaRPr lang="en-CH"/>
          </a:p>
        </p:txBody>
      </p:sp>
    </p:spTree>
    <p:extLst>
      <p:ext uri="{BB962C8B-B14F-4D97-AF65-F5344CB8AC3E}">
        <p14:creationId xmlns:p14="http://schemas.microsoft.com/office/powerpoint/2010/main" val="250397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13</a:t>
            </a:fld>
            <a:endParaRPr lang="en-CH"/>
          </a:p>
        </p:txBody>
      </p:sp>
    </p:spTree>
    <p:extLst>
      <p:ext uri="{BB962C8B-B14F-4D97-AF65-F5344CB8AC3E}">
        <p14:creationId xmlns:p14="http://schemas.microsoft.com/office/powerpoint/2010/main" val="44041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14</a:t>
            </a:fld>
            <a:endParaRPr lang="en-CH"/>
          </a:p>
        </p:txBody>
      </p:sp>
    </p:spTree>
    <p:extLst>
      <p:ext uri="{BB962C8B-B14F-4D97-AF65-F5344CB8AC3E}">
        <p14:creationId xmlns:p14="http://schemas.microsoft.com/office/powerpoint/2010/main" val="322747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15</a:t>
            </a:fld>
            <a:endParaRPr lang="en-CH"/>
          </a:p>
        </p:txBody>
      </p:sp>
    </p:spTree>
    <p:extLst>
      <p:ext uri="{BB962C8B-B14F-4D97-AF65-F5344CB8AC3E}">
        <p14:creationId xmlns:p14="http://schemas.microsoft.com/office/powerpoint/2010/main" val="2398715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16</a:t>
            </a:fld>
            <a:endParaRPr lang="en-CH"/>
          </a:p>
        </p:txBody>
      </p:sp>
    </p:spTree>
    <p:extLst>
      <p:ext uri="{BB962C8B-B14F-4D97-AF65-F5344CB8AC3E}">
        <p14:creationId xmlns:p14="http://schemas.microsoft.com/office/powerpoint/2010/main" val="878158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18</a:t>
            </a:fld>
            <a:endParaRPr lang="en-CH"/>
          </a:p>
        </p:txBody>
      </p:sp>
    </p:spTree>
    <p:extLst>
      <p:ext uri="{BB962C8B-B14F-4D97-AF65-F5344CB8AC3E}">
        <p14:creationId xmlns:p14="http://schemas.microsoft.com/office/powerpoint/2010/main" val="279494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19</a:t>
            </a:fld>
            <a:endParaRPr lang="en-CH"/>
          </a:p>
        </p:txBody>
      </p:sp>
    </p:spTree>
    <p:extLst>
      <p:ext uri="{BB962C8B-B14F-4D97-AF65-F5344CB8AC3E}">
        <p14:creationId xmlns:p14="http://schemas.microsoft.com/office/powerpoint/2010/main" val="25090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20</a:t>
            </a:fld>
            <a:endParaRPr lang="en-CH"/>
          </a:p>
        </p:txBody>
      </p:sp>
    </p:spTree>
    <p:extLst>
      <p:ext uri="{BB962C8B-B14F-4D97-AF65-F5344CB8AC3E}">
        <p14:creationId xmlns:p14="http://schemas.microsoft.com/office/powerpoint/2010/main" val="194715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21</a:t>
            </a:fld>
            <a:endParaRPr lang="en-CH"/>
          </a:p>
        </p:txBody>
      </p:sp>
    </p:spTree>
    <p:extLst>
      <p:ext uri="{BB962C8B-B14F-4D97-AF65-F5344CB8AC3E}">
        <p14:creationId xmlns:p14="http://schemas.microsoft.com/office/powerpoint/2010/main" val="13501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you should all be familiarized with our research topic: Water Kefir; a fermented drink that has multiple properties that makes it interesting to study. This include a limited diversity, an environment that is highly reproducible, is an ancient drink which means is quite stable over time; over multiple cultures and the organisms that are responsible for this fermentation are often culturable. Our main goal is to know who is there? Which organisms are present in water kefir and how is their abundance and what are they doing; what role do they have in this fermentation process. One way of studying this, is what you did during SAGE I. Basically from the kefir granules phenotypically different bacteria were isolated, followed by DNA extraction, sequencing by Illumina and ONT and then you spend the last semester analyzing the genomes of this bacteria. At the end, you were able to classify this bacteria, being able to answer, at least partially to the question of “who is there”, and also you were able to take a look at their genes to infer functionality. A further analysis of these genes will be able to know the functional potential of each of these individuals in relation to the water kefir; to the fermentation process. However, the big question here is… did we isolate/culture every genotype/species present in the water kefir? Even if we really tried and picked multiple colonies that looked similar to try and capture different strains, the reality is that no, generally with culture-dependent approaches we lose a lot of the diversity present in environmental samples.</a:t>
            </a:r>
          </a:p>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a:t>
            </a:fld>
            <a:endParaRPr lang="en-CH"/>
          </a:p>
        </p:txBody>
      </p:sp>
    </p:spTree>
    <p:extLst>
      <p:ext uri="{BB962C8B-B14F-4D97-AF65-F5344CB8AC3E}">
        <p14:creationId xmlns:p14="http://schemas.microsoft.com/office/powerpoint/2010/main" val="1591540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22</a:t>
            </a:fld>
            <a:endParaRPr lang="en-CH"/>
          </a:p>
        </p:txBody>
      </p:sp>
    </p:spTree>
    <p:extLst>
      <p:ext uri="{BB962C8B-B14F-4D97-AF65-F5344CB8AC3E}">
        <p14:creationId xmlns:p14="http://schemas.microsoft.com/office/powerpoint/2010/main" val="1506584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23</a:t>
            </a:fld>
            <a:endParaRPr lang="en-CH"/>
          </a:p>
        </p:txBody>
      </p:sp>
    </p:spTree>
    <p:extLst>
      <p:ext uri="{BB962C8B-B14F-4D97-AF65-F5344CB8AC3E}">
        <p14:creationId xmlns:p14="http://schemas.microsoft.com/office/powerpoint/2010/main" val="413469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24</a:t>
            </a:fld>
            <a:endParaRPr lang="en-CH"/>
          </a:p>
        </p:txBody>
      </p:sp>
    </p:spTree>
    <p:extLst>
      <p:ext uri="{BB962C8B-B14F-4D97-AF65-F5344CB8AC3E}">
        <p14:creationId xmlns:p14="http://schemas.microsoft.com/office/powerpoint/2010/main" val="2325272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25</a:t>
            </a:fld>
            <a:endParaRPr lang="en-CH"/>
          </a:p>
        </p:txBody>
      </p:sp>
    </p:spTree>
    <p:extLst>
      <p:ext uri="{BB962C8B-B14F-4D97-AF65-F5344CB8AC3E}">
        <p14:creationId xmlns:p14="http://schemas.microsoft.com/office/powerpoint/2010/main" val="3650272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27</a:t>
            </a:fld>
            <a:endParaRPr lang="en-CH"/>
          </a:p>
        </p:txBody>
      </p:sp>
    </p:spTree>
    <p:extLst>
      <p:ext uri="{BB962C8B-B14F-4D97-AF65-F5344CB8AC3E}">
        <p14:creationId xmlns:p14="http://schemas.microsoft.com/office/powerpoint/2010/main" val="2062479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28</a:t>
            </a:fld>
            <a:endParaRPr lang="en-CH"/>
          </a:p>
        </p:txBody>
      </p:sp>
    </p:spTree>
    <p:extLst>
      <p:ext uri="{BB962C8B-B14F-4D97-AF65-F5344CB8AC3E}">
        <p14:creationId xmlns:p14="http://schemas.microsoft.com/office/powerpoint/2010/main" val="2135401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29</a:t>
            </a:fld>
            <a:endParaRPr lang="en-CH"/>
          </a:p>
        </p:txBody>
      </p:sp>
    </p:spTree>
    <p:extLst>
      <p:ext uri="{BB962C8B-B14F-4D97-AF65-F5344CB8AC3E}">
        <p14:creationId xmlns:p14="http://schemas.microsoft.com/office/powerpoint/2010/main" val="3551897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30</a:t>
            </a:fld>
            <a:endParaRPr lang="en-CH"/>
          </a:p>
        </p:txBody>
      </p:sp>
    </p:spTree>
    <p:extLst>
      <p:ext uri="{BB962C8B-B14F-4D97-AF65-F5344CB8AC3E}">
        <p14:creationId xmlns:p14="http://schemas.microsoft.com/office/powerpoint/2010/main" val="533074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31</a:t>
            </a:fld>
            <a:endParaRPr lang="en-CH"/>
          </a:p>
        </p:txBody>
      </p:sp>
    </p:spTree>
    <p:extLst>
      <p:ext uri="{BB962C8B-B14F-4D97-AF65-F5344CB8AC3E}">
        <p14:creationId xmlns:p14="http://schemas.microsoft.com/office/powerpoint/2010/main" val="2263660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32</a:t>
            </a:fld>
            <a:endParaRPr lang="en-CH"/>
          </a:p>
        </p:txBody>
      </p:sp>
    </p:spTree>
    <p:extLst>
      <p:ext uri="{BB962C8B-B14F-4D97-AF65-F5344CB8AC3E}">
        <p14:creationId xmlns:p14="http://schemas.microsoft.com/office/powerpoint/2010/main" val="281653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 us to what is often referred as the great plate </a:t>
            </a:r>
            <a:r>
              <a:rPr lang="en-US"/>
              <a:t>count anomaly.</a:t>
            </a:r>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a:t>
            </a:fld>
            <a:endParaRPr lang="en-CH"/>
          </a:p>
        </p:txBody>
      </p:sp>
    </p:spTree>
    <p:extLst>
      <p:ext uri="{BB962C8B-B14F-4D97-AF65-F5344CB8AC3E}">
        <p14:creationId xmlns:p14="http://schemas.microsoft.com/office/powerpoint/2010/main" val="1825572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33</a:t>
            </a:fld>
            <a:endParaRPr lang="en-CH"/>
          </a:p>
        </p:txBody>
      </p:sp>
    </p:spTree>
    <p:extLst>
      <p:ext uri="{BB962C8B-B14F-4D97-AF65-F5344CB8AC3E}">
        <p14:creationId xmlns:p14="http://schemas.microsoft.com/office/powerpoint/2010/main" val="910069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34</a:t>
            </a:fld>
            <a:endParaRPr lang="en-CH"/>
          </a:p>
        </p:txBody>
      </p:sp>
    </p:spTree>
    <p:extLst>
      <p:ext uri="{BB962C8B-B14F-4D97-AF65-F5344CB8AC3E}">
        <p14:creationId xmlns:p14="http://schemas.microsoft.com/office/powerpoint/2010/main" val="78188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35</a:t>
            </a:fld>
            <a:endParaRPr lang="en-CH"/>
          </a:p>
        </p:txBody>
      </p:sp>
    </p:spTree>
    <p:extLst>
      <p:ext uri="{BB962C8B-B14F-4D97-AF65-F5344CB8AC3E}">
        <p14:creationId xmlns:p14="http://schemas.microsoft.com/office/powerpoint/2010/main" val="1861517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36</a:t>
            </a:fld>
            <a:endParaRPr lang="en-CH"/>
          </a:p>
        </p:txBody>
      </p:sp>
    </p:spTree>
    <p:extLst>
      <p:ext uri="{BB962C8B-B14F-4D97-AF65-F5344CB8AC3E}">
        <p14:creationId xmlns:p14="http://schemas.microsoft.com/office/powerpoint/2010/main" val="124937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37</a:t>
            </a:fld>
            <a:endParaRPr lang="en-CH"/>
          </a:p>
        </p:txBody>
      </p:sp>
    </p:spTree>
    <p:extLst>
      <p:ext uri="{BB962C8B-B14F-4D97-AF65-F5344CB8AC3E}">
        <p14:creationId xmlns:p14="http://schemas.microsoft.com/office/powerpoint/2010/main" val="592838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38</a:t>
            </a:fld>
            <a:endParaRPr lang="en-CH"/>
          </a:p>
        </p:txBody>
      </p:sp>
    </p:spTree>
    <p:extLst>
      <p:ext uri="{BB962C8B-B14F-4D97-AF65-F5344CB8AC3E}">
        <p14:creationId xmlns:p14="http://schemas.microsoft.com/office/powerpoint/2010/main" val="38700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39</a:t>
            </a:fld>
            <a:endParaRPr lang="en-CH"/>
          </a:p>
        </p:txBody>
      </p:sp>
    </p:spTree>
    <p:extLst>
      <p:ext uri="{BB962C8B-B14F-4D97-AF65-F5344CB8AC3E}">
        <p14:creationId xmlns:p14="http://schemas.microsoft.com/office/powerpoint/2010/main" val="3627353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40</a:t>
            </a:fld>
            <a:endParaRPr lang="en-CH"/>
          </a:p>
        </p:txBody>
      </p:sp>
    </p:spTree>
    <p:extLst>
      <p:ext uri="{BB962C8B-B14F-4D97-AF65-F5344CB8AC3E}">
        <p14:creationId xmlns:p14="http://schemas.microsoft.com/office/powerpoint/2010/main" val="1407441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41</a:t>
            </a:fld>
            <a:endParaRPr lang="en-CH"/>
          </a:p>
        </p:txBody>
      </p:sp>
    </p:spTree>
    <p:extLst>
      <p:ext uri="{BB962C8B-B14F-4D97-AF65-F5344CB8AC3E}">
        <p14:creationId xmlns:p14="http://schemas.microsoft.com/office/powerpoint/2010/main" val="3272047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43</a:t>
            </a:fld>
            <a:endParaRPr lang="en-CH"/>
          </a:p>
        </p:txBody>
      </p:sp>
    </p:spTree>
    <p:extLst>
      <p:ext uri="{BB962C8B-B14F-4D97-AF65-F5344CB8AC3E}">
        <p14:creationId xmlns:p14="http://schemas.microsoft.com/office/powerpoint/2010/main" val="372997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 us to what is often referred as the great plate count anomaly.</a:t>
            </a:r>
          </a:p>
        </p:txBody>
      </p:sp>
      <p:sp>
        <p:nvSpPr>
          <p:cNvPr id="4" name="Slide Number Placeholder 3"/>
          <p:cNvSpPr>
            <a:spLocks noGrp="1"/>
          </p:cNvSpPr>
          <p:nvPr>
            <p:ph type="sldNum" sz="quarter" idx="5"/>
          </p:nvPr>
        </p:nvSpPr>
        <p:spPr/>
        <p:txBody>
          <a:bodyPr/>
          <a:lstStyle/>
          <a:p>
            <a:fld id="{2E0588C6-2FD1-474D-9832-1B24DCB9359C}" type="slidenum">
              <a:rPr lang="en-CH" smtClean="0"/>
              <a:t>5</a:t>
            </a:fld>
            <a:endParaRPr lang="en-CH"/>
          </a:p>
        </p:txBody>
      </p:sp>
    </p:spTree>
    <p:extLst>
      <p:ext uri="{BB962C8B-B14F-4D97-AF65-F5344CB8AC3E}">
        <p14:creationId xmlns:p14="http://schemas.microsoft.com/office/powerpoint/2010/main" val="4005273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44</a:t>
            </a:fld>
            <a:endParaRPr lang="en-CH"/>
          </a:p>
        </p:txBody>
      </p:sp>
    </p:spTree>
    <p:extLst>
      <p:ext uri="{BB962C8B-B14F-4D97-AF65-F5344CB8AC3E}">
        <p14:creationId xmlns:p14="http://schemas.microsoft.com/office/powerpoint/2010/main" val="1468404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45</a:t>
            </a:fld>
            <a:endParaRPr lang="en-CH"/>
          </a:p>
        </p:txBody>
      </p:sp>
    </p:spTree>
    <p:extLst>
      <p:ext uri="{BB962C8B-B14F-4D97-AF65-F5344CB8AC3E}">
        <p14:creationId xmlns:p14="http://schemas.microsoft.com/office/powerpoint/2010/main" val="237116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46</a:t>
            </a:fld>
            <a:endParaRPr lang="en-CH"/>
          </a:p>
        </p:txBody>
      </p:sp>
    </p:spTree>
    <p:extLst>
      <p:ext uri="{BB962C8B-B14F-4D97-AF65-F5344CB8AC3E}">
        <p14:creationId xmlns:p14="http://schemas.microsoft.com/office/powerpoint/2010/main" val="408410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47</a:t>
            </a:fld>
            <a:endParaRPr lang="en-CH"/>
          </a:p>
        </p:txBody>
      </p:sp>
    </p:spTree>
    <p:extLst>
      <p:ext uri="{BB962C8B-B14F-4D97-AF65-F5344CB8AC3E}">
        <p14:creationId xmlns:p14="http://schemas.microsoft.com/office/powerpoint/2010/main" val="3504504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48</a:t>
            </a:fld>
            <a:endParaRPr lang="en-CH"/>
          </a:p>
        </p:txBody>
      </p:sp>
    </p:spTree>
    <p:extLst>
      <p:ext uri="{BB962C8B-B14F-4D97-AF65-F5344CB8AC3E}">
        <p14:creationId xmlns:p14="http://schemas.microsoft.com/office/powerpoint/2010/main" val="65106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50</a:t>
            </a:fld>
            <a:endParaRPr lang="en-CH"/>
          </a:p>
        </p:txBody>
      </p:sp>
    </p:spTree>
    <p:extLst>
      <p:ext uri="{BB962C8B-B14F-4D97-AF65-F5344CB8AC3E}">
        <p14:creationId xmlns:p14="http://schemas.microsoft.com/office/powerpoint/2010/main" val="1999441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51</a:t>
            </a:fld>
            <a:endParaRPr lang="en-CH"/>
          </a:p>
        </p:txBody>
      </p:sp>
    </p:spTree>
    <p:extLst>
      <p:ext uri="{BB962C8B-B14F-4D97-AF65-F5344CB8AC3E}">
        <p14:creationId xmlns:p14="http://schemas.microsoft.com/office/powerpoint/2010/main" val="2008123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52</a:t>
            </a:fld>
            <a:endParaRPr lang="en-CH"/>
          </a:p>
        </p:txBody>
      </p:sp>
    </p:spTree>
    <p:extLst>
      <p:ext uri="{BB962C8B-B14F-4D97-AF65-F5344CB8AC3E}">
        <p14:creationId xmlns:p14="http://schemas.microsoft.com/office/powerpoint/2010/main" val="2122691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53</a:t>
            </a:fld>
            <a:endParaRPr lang="en-CH"/>
          </a:p>
        </p:txBody>
      </p:sp>
    </p:spTree>
    <p:extLst>
      <p:ext uri="{BB962C8B-B14F-4D97-AF65-F5344CB8AC3E}">
        <p14:creationId xmlns:p14="http://schemas.microsoft.com/office/powerpoint/2010/main" val="1884024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 us to what is often referred as the great plate </a:t>
            </a:r>
            <a:r>
              <a:rPr lang="en-US"/>
              <a:t>count anomaly.</a:t>
            </a:r>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54</a:t>
            </a:fld>
            <a:endParaRPr lang="en-CH"/>
          </a:p>
        </p:txBody>
      </p:sp>
    </p:spTree>
    <p:extLst>
      <p:ext uri="{BB962C8B-B14F-4D97-AF65-F5344CB8AC3E}">
        <p14:creationId xmlns:p14="http://schemas.microsoft.com/office/powerpoint/2010/main" val="164276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6</a:t>
            </a:fld>
            <a:endParaRPr lang="en-CH"/>
          </a:p>
        </p:txBody>
      </p:sp>
    </p:spTree>
    <p:extLst>
      <p:ext uri="{BB962C8B-B14F-4D97-AF65-F5344CB8AC3E}">
        <p14:creationId xmlns:p14="http://schemas.microsoft.com/office/powerpoint/2010/main" val="67931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7</a:t>
            </a:fld>
            <a:endParaRPr lang="en-CH"/>
          </a:p>
        </p:txBody>
      </p:sp>
    </p:spTree>
    <p:extLst>
      <p:ext uri="{BB962C8B-B14F-4D97-AF65-F5344CB8AC3E}">
        <p14:creationId xmlns:p14="http://schemas.microsoft.com/office/powerpoint/2010/main" val="127318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8</a:t>
            </a:fld>
            <a:endParaRPr lang="en-CH"/>
          </a:p>
        </p:txBody>
      </p:sp>
    </p:spTree>
    <p:extLst>
      <p:ext uri="{BB962C8B-B14F-4D97-AF65-F5344CB8AC3E}">
        <p14:creationId xmlns:p14="http://schemas.microsoft.com/office/powerpoint/2010/main" val="277028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9</a:t>
            </a:fld>
            <a:endParaRPr lang="en-CH"/>
          </a:p>
        </p:txBody>
      </p:sp>
    </p:spTree>
    <p:extLst>
      <p:ext uri="{BB962C8B-B14F-4D97-AF65-F5344CB8AC3E}">
        <p14:creationId xmlns:p14="http://schemas.microsoft.com/office/powerpoint/2010/main" val="50109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588C6-2FD1-474D-9832-1B24DCB9359C}" type="slidenum">
              <a:rPr lang="en-CH" smtClean="0"/>
              <a:t>10</a:t>
            </a:fld>
            <a:endParaRPr lang="en-CH"/>
          </a:p>
        </p:txBody>
      </p:sp>
    </p:spTree>
    <p:extLst>
      <p:ext uri="{BB962C8B-B14F-4D97-AF65-F5344CB8AC3E}">
        <p14:creationId xmlns:p14="http://schemas.microsoft.com/office/powerpoint/2010/main" val="249549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202D-59E7-FB62-3584-AD008953C6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3DC98F8A-99C6-F058-3688-287F3B2F34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DD2BDBC-54CD-AE9E-7147-4A4053F8B5E2}"/>
              </a:ext>
            </a:extLst>
          </p:cNvPr>
          <p:cNvSpPr>
            <a:spLocks noGrp="1"/>
          </p:cNvSpPr>
          <p:nvPr>
            <p:ph type="dt" sz="half" idx="10"/>
          </p:nvPr>
        </p:nvSpPr>
        <p:spPr/>
        <p:txBody>
          <a:bodyPr/>
          <a:lstStyle/>
          <a:p>
            <a:fld id="{4C44CE3B-ECED-4C3F-8F53-8D2E81FDAD2D}" type="datetime8">
              <a:rPr lang="en-CH" smtClean="0"/>
              <a:t>24/03/2023 09:02</a:t>
            </a:fld>
            <a:endParaRPr lang="en-CH"/>
          </a:p>
        </p:txBody>
      </p:sp>
      <p:sp>
        <p:nvSpPr>
          <p:cNvPr id="5" name="Footer Placeholder 4">
            <a:extLst>
              <a:ext uri="{FF2B5EF4-FFF2-40B4-BE49-F238E27FC236}">
                <a16:creationId xmlns:a16="http://schemas.microsoft.com/office/drawing/2014/main" id="{624E1991-7049-ED80-4249-FF91B4F419ED}"/>
              </a:ext>
            </a:extLst>
          </p:cNvPr>
          <p:cNvSpPr>
            <a:spLocks noGrp="1"/>
          </p:cNvSpPr>
          <p:nvPr>
            <p:ph type="ftr" sz="quarter" idx="11"/>
          </p:nvPr>
        </p:nvSpPr>
        <p:spPr/>
        <p:txBody>
          <a:body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EDCDC9A7-D6DE-D7F9-CA14-D0E8DB47B618}"/>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4225029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D604-B8B8-1EA7-E403-4D026697059E}"/>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0E105356-9947-7E3D-771F-1B1302FF5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B131CF6-6467-E44F-A137-C8F0559759C7}"/>
              </a:ext>
            </a:extLst>
          </p:cNvPr>
          <p:cNvSpPr>
            <a:spLocks noGrp="1"/>
          </p:cNvSpPr>
          <p:nvPr>
            <p:ph type="dt" sz="half" idx="10"/>
          </p:nvPr>
        </p:nvSpPr>
        <p:spPr/>
        <p:txBody>
          <a:bodyPr/>
          <a:lstStyle/>
          <a:p>
            <a:fld id="{90F6C9AA-02E4-4B5A-B834-A294E2BFFCFB}" type="datetime8">
              <a:rPr lang="en-CH" smtClean="0"/>
              <a:t>24/03/2023 09:02</a:t>
            </a:fld>
            <a:endParaRPr lang="en-CH"/>
          </a:p>
        </p:txBody>
      </p:sp>
      <p:sp>
        <p:nvSpPr>
          <p:cNvPr id="5" name="Footer Placeholder 4">
            <a:extLst>
              <a:ext uri="{FF2B5EF4-FFF2-40B4-BE49-F238E27FC236}">
                <a16:creationId xmlns:a16="http://schemas.microsoft.com/office/drawing/2014/main" id="{4F22E0E0-CC0A-FA1C-A312-0D20B0BC6F4B}"/>
              </a:ext>
            </a:extLst>
          </p:cNvPr>
          <p:cNvSpPr>
            <a:spLocks noGrp="1"/>
          </p:cNvSpPr>
          <p:nvPr>
            <p:ph type="ftr" sz="quarter" idx="11"/>
          </p:nvPr>
        </p:nvSpPr>
        <p:spPr/>
        <p:txBody>
          <a:body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32EA0B98-D766-1554-3D76-1A0DB93D48E7}"/>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148860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B2A72-0CE7-A9C3-705D-6DFCDDF340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2171BD2C-68E7-B8FC-8619-A5CF344D84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4D7B1129-79A8-0831-72A9-8696A312C4A6}"/>
              </a:ext>
            </a:extLst>
          </p:cNvPr>
          <p:cNvSpPr>
            <a:spLocks noGrp="1"/>
          </p:cNvSpPr>
          <p:nvPr>
            <p:ph type="dt" sz="half" idx="10"/>
          </p:nvPr>
        </p:nvSpPr>
        <p:spPr/>
        <p:txBody>
          <a:bodyPr/>
          <a:lstStyle/>
          <a:p>
            <a:fld id="{397F78FC-B0A1-4271-A6A1-D8AC06084388}" type="datetime8">
              <a:rPr lang="en-CH" smtClean="0"/>
              <a:t>24/03/2023 09:02</a:t>
            </a:fld>
            <a:endParaRPr lang="en-CH"/>
          </a:p>
        </p:txBody>
      </p:sp>
      <p:sp>
        <p:nvSpPr>
          <p:cNvPr id="5" name="Footer Placeholder 4">
            <a:extLst>
              <a:ext uri="{FF2B5EF4-FFF2-40B4-BE49-F238E27FC236}">
                <a16:creationId xmlns:a16="http://schemas.microsoft.com/office/drawing/2014/main" id="{9BC66D33-B0BA-337C-D2DB-F418881B1575}"/>
              </a:ext>
            </a:extLst>
          </p:cNvPr>
          <p:cNvSpPr>
            <a:spLocks noGrp="1"/>
          </p:cNvSpPr>
          <p:nvPr>
            <p:ph type="ftr" sz="quarter" idx="11"/>
          </p:nvPr>
        </p:nvSpPr>
        <p:spPr/>
        <p:txBody>
          <a:body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801AC062-C088-24B5-9213-F1B69AD0C7FD}"/>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414635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D6D5-6AAA-D3FC-D677-1A4C28B43BCC}"/>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AA2F6F15-D45E-8EBD-3C1F-24710FF629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FAAD5F89-ABE2-1106-AE33-22A472BBDBE6}"/>
              </a:ext>
            </a:extLst>
          </p:cNvPr>
          <p:cNvSpPr>
            <a:spLocks noGrp="1"/>
          </p:cNvSpPr>
          <p:nvPr>
            <p:ph type="dt" sz="half" idx="10"/>
          </p:nvPr>
        </p:nvSpPr>
        <p:spPr/>
        <p:txBody>
          <a:bodyPr/>
          <a:lstStyle/>
          <a:p>
            <a:fld id="{9EF424D1-D5AE-418F-AA4F-3D8C5EE581D7}" type="datetime8">
              <a:rPr lang="en-CH" smtClean="0"/>
              <a:t>24/03/2023 09:02</a:t>
            </a:fld>
            <a:endParaRPr lang="en-CH"/>
          </a:p>
        </p:txBody>
      </p:sp>
      <p:sp>
        <p:nvSpPr>
          <p:cNvPr id="5" name="Footer Placeholder 4">
            <a:extLst>
              <a:ext uri="{FF2B5EF4-FFF2-40B4-BE49-F238E27FC236}">
                <a16:creationId xmlns:a16="http://schemas.microsoft.com/office/drawing/2014/main" id="{5A72F4DC-53F1-4C12-5AC5-459E875B0B8D}"/>
              </a:ext>
            </a:extLst>
          </p:cNvPr>
          <p:cNvSpPr>
            <a:spLocks noGrp="1"/>
          </p:cNvSpPr>
          <p:nvPr>
            <p:ph type="ftr" sz="quarter" idx="11"/>
          </p:nvPr>
        </p:nvSpPr>
        <p:spPr/>
        <p:txBody>
          <a:body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5B7E34D3-E470-A162-FB8E-D491439BF2E4}"/>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4217364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FE2F-99CE-FDC7-4EFC-BFD3ACBCFA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16709BF3-9EC0-7592-C1CB-A17A7B1099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077D1C-2A18-1A9A-655D-A7F41292D8D6}"/>
              </a:ext>
            </a:extLst>
          </p:cNvPr>
          <p:cNvSpPr>
            <a:spLocks noGrp="1"/>
          </p:cNvSpPr>
          <p:nvPr>
            <p:ph type="dt" sz="half" idx="10"/>
          </p:nvPr>
        </p:nvSpPr>
        <p:spPr/>
        <p:txBody>
          <a:bodyPr/>
          <a:lstStyle/>
          <a:p>
            <a:fld id="{73F1B978-D907-4FA6-80DA-28D0A4624DF8}" type="datetime8">
              <a:rPr lang="en-CH" smtClean="0"/>
              <a:t>24/03/2023 09:02</a:t>
            </a:fld>
            <a:endParaRPr lang="en-CH"/>
          </a:p>
        </p:txBody>
      </p:sp>
      <p:sp>
        <p:nvSpPr>
          <p:cNvPr id="5" name="Footer Placeholder 4">
            <a:extLst>
              <a:ext uri="{FF2B5EF4-FFF2-40B4-BE49-F238E27FC236}">
                <a16:creationId xmlns:a16="http://schemas.microsoft.com/office/drawing/2014/main" id="{F8B2E92E-DF27-6E2D-28F6-3DF61529CAE9}"/>
              </a:ext>
            </a:extLst>
          </p:cNvPr>
          <p:cNvSpPr>
            <a:spLocks noGrp="1"/>
          </p:cNvSpPr>
          <p:nvPr>
            <p:ph type="ftr" sz="quarter" idx="11"/>
          </p:nvPr>
        </p:nvSpPr>
        <p:spPr/>
        <p:txBody>
          <a:body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2567FE3F-13BB-56FD-ACF3-A581E16C5038}"/>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275568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4FE3-B486-D5EF-CD04-0468A2E134F0}"/>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95E5FED2-07E3-EEF3-6D9E-221554F6F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F80B7495-DB54-9016-34DF-C31A07678D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3780EA4B-3C04-4877-CC09-8508C8B9FABF}"/>
              </a:ext>
            </a:extLst>
          </p:cNvPr>
          <p:cNvSpPr>
            <a:spLocks noGrp="1"/>
          </p:cNvSpPr>
          <p:nvPr>
            <p:ph type="dt" sz="half" idx="10"/>
          </p:nvPr>
        </p:nvSpPr>
        <p:spPr/>
        <p:txBody>
          <a:bodyPr/>
          <a:lstStyle/>
          <a:p>
            <a:fld id="{96DF1DED-7C61-410C-9466-595701E7AA89}" type="datetime8">
              <a:rPr lang="en-CH" smtClean="0"/>
              <a:t>24/03/2023 09:02</a:t>
            </a:fld>
            <a:endParaRPr lang="en-CH"/>
          </a:p>
        </p:txBody>
      </p:sp>
      <p:sp>
        <p:nvSpPr>
          <p:cNvPr id="6" name="Footer Placeholder 5">
            <a:extLst>
              <a:ext uri="{FF2B5EF4-FFF2-40B4-BE49-F238E27FC236}">
                <a16:creationId xmlns:a16="http://schemas.microsoft.com/office/drawing/2014/main" id="{10DA526C-7E25-A8C4-FF94-FB7E74FD34D3}"/>
              </a:ext>
            </a:extLst>
          </p:cNvPr>
          <p:cNvSpPr>
            <a:spLocks noGrp="1"/>
          </p:cNvSpPr>
          <p:nvPr>
            <p:ph type="ftr" sz="quarter" idx="11"/>
          </p:nvPr>
        </p:nvSpPr>
        <p:spPr/>
        <p:txBody>
          <a:bodyPr/>
          <a:lstStyle/>
          <a:p>
            <a:r>
              <a:rPr lang="en-US"/>
              <a:t>SAGE II | 16S rRNA amplicon sequencing</a:t>
            </a:r>
            <a:endParaRPr lang="en-CH"/>
          </a:p>
        </p:txBody>
      </p:sp>
      <p:sp>
        <p:nvSpPr>
          <p:cNvPr id="7" name="Slide Number Placeholder 6">
            <a:extLst>
              <a:ext uri="{FF2B5EF4-FFF2-40B4-BE49-F238E27FC236}">
                <a16:creationId xmlns:a16="http://schemas.microsoft.com/office/drawing/2014/main" id="{CDBEA332-8CB0-B377-ECBA-9ADE65C2C92E}"/>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256509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5A1-6B2F-019A-E3E9-877FFBEC4E1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81614291-5FBD-23AA-46F0-E756A9DBFC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92CC6-9C97-C401-EB83-73250CCB45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14150585-6CB0-68DF-A809-674C5759B4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97716-7A26-AE82-0ED6-6DDFA79A71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A0BC07A9-C0E7-5D3F-9236-30FFE44C41CC}"/>
              </a:ext>
            </a:extLst>
          </p:cNvPr>
          <p:cNvSpPr>
            <a:spLocks noGrp="1"/>
          </p:cNvSpPr>
          <p:nvPr>
            <p:ph type="dt" sz="half" idx="10"/>
          </p:nvPr>
        </p:nvSpPr>
        <p:spPr/>
        <p:txBody>
          <a:bodyPr/>
          <a:lstStyle/>
          <a:p>
            <a:fld id="{3D9DFCAD-8D24-46E3-8F39-168C08BF9BF8}" type="datetime8">
              <a:rPr lang="en-CH" smtClean="0"/>
              <a:t>24/03/2023 09:02</a:t>
            </a:fld>
            <a:endParaRPr lang="en-CH"/>
          </a:p>
        </p:txBody>
      </p:sp>
      <p:sp>
        <p:nvSpPr>
          <p:cNvPr id="8" name="Footer Placeholder 7">
            <a:extLst>
              <a:ext uri="{FF2B5EF4-FFF2-40B4-BE49-F238E27FC236}">
                <a16:creationId xmlns:a16="http://schemas.microsoft.com/office/drawing/2014/main" id="{FEB49034-A2F5-6BF4-E973-1B26B598FEFD}"/>
              </a:ext>
            </a:extLst>
          </p:cNvPr>
          <p:cNvSpPr>
            <a:spLocks noGrp="1"/>
          </p:cNvSpPr>
          <p:nvPr>
            <p:ph type="ftr" sz="quarter" idx="11"/>
          </p:nvPr>
        </p:nvSpPr>
        <p:spPr/>
        <p:txBody>
          <a:bodyPr/>
          <a:lstStyle/>
          <a:p>
            <a:r>
              <a:rPr lang="en-US"/>
              <a:t>SAGE II | 16S rRNA amplicon sequencing</a:t>
            </a:r>
            <a:endParaRPr lang="en-CH"/>
          </a:p>
        </p:txBody>
      </p:sp>
      <p:sp>
        <p:nvSpPr>
          <p:cNvPr id="9" name="Slide Number Placeholder 8">
            <a:extLst>
              <a:ext uri="{FF2B5EF4-FFF2-40B4-BE49-F238E27FC236}">
                <a16:creationId xmlns:a16="http://schemas.microsoft.com/office/drawing/2014/main" id="{005BA9D8-F6F1-1E80-0A4C-FBB77FA38785}"/>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368533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2F7A-CB55-1159-DD4B-DF2759472FDC}"/>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2A059432-CFCF-AD1E-6461-69EFB0846943}"/>
              </a:ext>
            </a:extLst>
          </p:cNvPr>
          <p:cNvSpPr>
            <a:spLocks noGrp="1"/>
          </p:cNvSpPr>
          <p:nvPr>
            <p:ph type="dt" sz="half" idx="10"/>
          </p:nvPr>
        </p:nvSpPr>
        <p:spPr/>
        <p:txBody>
          <a:bodyPr/>
          <a:lstStyle/>
          <a:p>
            <a:fld id="{A1662349-44DE-4FB2-A9F5-4D71E3317223}" type="datetime8">
              <a:rPr lang="en-CH" smtClean="0"/>
              <a:t>24/03/2023 09:02</a:t>
            </a:fld>
            <a:endParaRPr lang="en-CH"/>
          </a:p>
        </p:txBody>
      </p:sp>
      <p:sp>
        <p:nvSpPr>
          <p:cNvPr id="4" name="Footer Placeholder 3">
            <a:extLst>
              <a:ext uri="{FF2B5EF4-FFF2-40B4-BE49-F238E27FC236}">
                <a16:creationId xmlns:a16="http://schemas.microsoft.com/office/drawing/2014/main" id="{41358C19-3736-B523-8D22-E802FCA42F72}"/>
              </a:ext>
            </a:extLst>
          </p:cNvPr>
          <p:cNvSpPr>
            <a:spLocks noGrp="1"/>
          </p:cNvSpPr>
          <p:nvPr>
            <p:ph type="ftr" sz="quarter" idx="11"/>
          </p:nvPr>
        </p:nvSpPr>
        <p:spPr/>
        <p:txBody>
          <a:bodyPr/>
          <a:lstStyle/>
          <a:p>
            <a:r>
              <a:rPr lang="en-US"/>
              <a:t>SAGE II | 16S rRNA amplicon sequencing</a:t>
            </a:r>
            <a:endParaRPr lang="en-CH"/>
          </a:p>
        </p:txBody>
      </p:sp>
      <p:sp>
        <p:nvSpPr>
          <p:cNvPr id="5" name="Slide Number Placeholder 4">
            <a:extLst>
              <a:ext uri="{FF2B5EF4-FFF2-40B4-BE49-F238E27FC236}">
                <a16:creationId xmlns:a16="http://schemas.microsoft.com/office/drawing/2014/main" id="{F39B7368-D790-D15A-6CCF-CDACE0D032BD}"/>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43333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9F8AC2-0714-581E-C9EA-DF7E9AE00444}"/>
              </a:ext>
            </a:extLst>
          </p:cNvPr>
          <p:cNvSpPr>
            <a:spLocks noGrp="1"/>
          </p:cNvSpPr>
          <p:nvPr>
            <p:ph type="dt" sz="half" idx="10"/>
          </p:nvPr>
        </p:nvSpPr>
        <p:spPr/>
        <p:txBody>
          <a:bodyPr/>
          <a:lstStyle/>
          <a:p>
            <a:fld id="{A5B26C39-12BC-471E-BABF-CCE1A74C1641}" type="datetime8">
              <a:rPr lang="en-CH" smtClean="0"/>
              <a:t>24/03/2023 09:02</a:t>
            </a:fld>
            <a:endParaRPr lang="en-CH"/>
          </a:p>
        </p:txBody>
      </p:sp>
      <p:sp>
        <p:nvSpPr>
          <p:cNvPr id="3" name="Footer Placeholder 2">
            <a:extLst>
              <a:ext uri="{FF2B5EF4-FFF2-40B4-BE49-F238E27FC236}">
                <a16:creationId xmlns:a16="http://schemas.microsoft.com/office/drawing/2014/main" id="{A2BCC7E9-B4B5-2FFF-512F-8F7D0C351E9F}"/>
              </a:ext>
            </a:extLst>
          </p:cNvPr>
          <p:cNvSpPr>
            <a:spLocks noGrp="1"/>
          </p:cNvSpPr>
          <p:nvPr>
            <p:ph type="ftr" sz="quarter" idx="11"/>
          </p:nvPr>
        </p:nvSpPr>
        <p:spPr/>
        <p:txBody>
          <a:bodyPr/>
          <a:lstStyle/>
          <a:p>
            <a:r>
              <a:rPr lang="en-US"/>
              <a:t>SAGE II | 16S rRNA amplicon sequencing</a:t>
            </a:r>
            <a:endParaRPr lang="en-CH"/>
          </a:p>
        </p:txBody>
      </p:sp>
      <p:sp>
        <p:nvSpPr>
          <p:cNvPr id="4" name="Slide Number Placeholder 3">
            <a:extLst>
              <a:ext uri="{FF2B5EF4-FFF2-40B4-BE49-F238E27FC236}">
                <a16:creationId xmlns:a16="http://schemas.microsoft.com/office/drawing/2014/main" id="{767FBF65-69CF-0D13-297B-6A9FE0633787}"/>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312437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3585-013A-E471-F2AF-39020D17C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9DB58206-EFD4-259D-9F20-288BD5AF64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231A1CD2-CBF5-1CB5-3DD6-84A4C69B0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A39BF2-2668-58FE-46B0-F217004CD4BC}"/>
              </a:ext>
            </a:extLst>
          </p:cNvPr>
          <p:cNvSpPr>
            <a:spLocks noGrp="1"/>
          </p:cNvSpPr>
          <p:nvPr>
            <p:ph type="dt" sz="half" idx="10"/>
          </p:nvPr>
        </p:nvSpPr>
        <p:spPr/>
        <p:txBody>
          <a:bodyPr/>
          <a:lstStyle/>
          <a:p>
            <a:fld id="{1207F1DC-F667-4A48-A35A-C2CE40FF7E36}" type="datetime8">
              <a:rPr lang="en-CH" smtClean="0"/>
              <a:t>24/03/2023 09:02</a:t>
            </a:fld>
            <a:endParaRPr lang="en-CH"/>
          </a:p>
        </p:txBody>
      </p:sp>
      <p:sp>
        <p:nvSpPr>
          <p:cNvPr id="6" name="Footer Placeholder 5">
            <a:extLst>
              <a:ext uri="{FF2B5EF4-FFF2-40B4-BE49-F238E27FC236}">
                <a16:creationId xmlns:a16="http://schemas.microsoft.com/office/drawing/2014/main" id="{B25B52F2-13A1-FEAE-DC7A-E80F6491C6C2}"/>
              </a:ext>
            </a:extLst>
          </p:cNvPr>
          <p:cNvSpPr>
            <a:spLocks noGrp="1"/>
          </p:cNvSpPr>
          <p:nvPr>
            <p:ph type="ftr" sz="quarter" idx="11"/>
          </p:nvPr>
        </p:nvSpPr>
        <p:spPr/>
        <p:txBody>
          <a:bodyPr/>
          <a:lstStyle/>
          <a:p>
            <a:r>
              <a:rPr lang="en-US"/>
              <a:t>SAGE II | 16S rRNA amplicon sequencing</a:t>
            </a:r>
            <a:endParaRPr lang="en-CH"/>
          </a:p>
        </p:txBody>
      </p:sp>
      <p:sp>
        <p:nvSpPr>
          <p:cNvPr id="7" name="Slide Number Placeholder 6">
            <a:extLst>
              <a:ext uri="{FF2B5EF4-FFF2-40B4-BE49-F238E27FC236}">
                <a16:creationId xmlns:a16="http://schemas.microsoft.com/office/drawing/2014/main" id="{588C3D05-68C0-848B-9A22-03F0712F5476}"/>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320108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6F1E-A212-040B-2F09-9EE4225AB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E995A64C-D37F-8FF6-0B84-AD67441188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443335C8-F968-5D29-182A-DA34EE7AD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A2E4-4D08-844F-6FAF-585FEFE90601}"/>
              </a:ext>
            </a:extLst>
          </p:cNvPr>
          <p:cNvSpPr>
            <a:spLocks noGrp="1"/>
          </p:cNvSpPr>
          <p:nvPr>
            <p:ph type="dt" sz="half" idx="10"/>
          </p:nvPr>
        </p:nvSpPr>
        <p:spPr/>
        <p:txBody>
          <a:bodyPr/>
          <a:lstStyle/>
          <a:p>
            <a:fld id="{9B502C8F-9780-49AA-99E8-07B38E36270C}" type="datetime8">
              <a:rPr lang="en-CH" smtClean="0"/>
              <a:t>24/03/2023 09:02</a:t>
            </a:fld>
            <a:endParaRPr lang="en-CH"/>
          </a:p>
        </p:txBody>
      </p:sp>
      <p:sp>
        <p:nvSpPr>
          <p:cNvPr id="6" name="Footer Placeholder 5">
            <a:extLst>
              <a:ext uri="{FF2B5EF4-FFF2-40B4-BE49-F238E27FC236}">
                <a16:creationId xmlns:a16="http://schemas.microsoft.com/office/drawing/2014/main" id="{6439DA22-26EF-BD2D-E537-9DFE3C14D234}"/>
              </a:ext>
            </a:extLst>
          </p:cNvPr>
          <p:cNvSpPr>
            <a:spLocks noGrp="1"/>
          </p:cNvSpPr>
          <p:nvPr>
            <p:ph type="ftr" sz="quarter" idx="11"/>
          </p:nvPr>
        </p:nvSpPr>
        <p:spPr/>
        <p:txBody>
          <a:bodyPr/>
          <a:lstStyle/>
          <a:p>
            <a:r>
              <a:rPr lang="en-US"/>
              <a:t>SAGE II | 16S rRNA amplicon sequencing</a:t>
            </a:r>
            <a:endParaRPr lang="en-CH"/>
          </a:p>
        </p:txBody>
      </p:sp>
      <p:sp>
        <p:nvSpPr>
          <p:cNvPr id="7" name="Slide Number Placeholder 6">
            <a:extLst>
              <a:ext uri="{FF2B5EF4-FFF2-40B4-BE49-F238E27FC236}">
                <a16:creationId xmlns:a16="http://schemas.microsoft.com/office/drawing/2014/main" id="{ACC43B36-D5C5-2ADF-1F5A-11084DB734F4}"/>
              </a:ext>
            </a:extLst>
          </p:cNvPr>
          <p:cNvSpPr>
            <a:spLocks noGrp="1"/>
          </p:cNvSpPr>
          <p:nvPr>
            <p:ph type="sldNum" sz="quarter" idx="12"/>
          </p:nvPr>
        </p:nvSpPr>
        <p:spPr/>
        <p:txBody>
          <a:bodyPr/>
          <a:lstStyle/>
          <a:p>
            <a:fld id="{7370239A-22F4-4D53-A7AE-0A834CE81D6D}" type="slidenum">
              <a:rPr lang="en-CH" smtClean="0"/>
              <a:t>‹#›</a:t>
            </a:fld>
            <a:endParaRPr lang="en-CH"/>
          </a:p>
        </p:txBody>
      </p:sp>
    </p:spTree>
    <p:extLst>
      <p:ext uri="{BB962C8B-B14F-4D97-AF65-F5344CB8AC3E}">
        <p14:creationId xmlns:p14="http://schemas.microsoft.com/office/powerpoint/2010/main" val="268351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55882-8B8E-FC61-ADBE-35F8C40E5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651B43B9-C670-F197-7B86-C5121C376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05D7CAD3-15BC-141A-65A1-BAF164656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6C392-1F3F-4A5E-818F-52D69BA84926}" type="datetime8">
              <a:rPr lang="en-CH" smtClean="0"/>
              <a:t>24/03/2023 09:02</a:t>
            </a:fld>
            <a:endParaRPr lang="en-CH"/>
          </a:p>
        </p:txBody>
      </p:sp>
      <p:sp>
        <p:nvSpPr>
          <p:cNvPr id="5" name="Footer Placeholder 4">
            <a:extLst>
              <a:ext uri="{FF2B5EF4-FFF2-40B4-BE49-F238E27FC236}">
                <a16:creationId xmlns:a16="http://schemas.microsoft.com/office/drawing/2014/main" id="{E843E227-0F53-534E-577B-6A6D6B368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SAGE II | 16S rRNA amplicon sequencing</a:t>
            </a:r>
            <a:endParaRPr lang="en-CH"/>
          </a:p>
        </p:txBody>
      </p:sp>
      <p:sp>
        <p:nvSpPr>
          <p:cNvPr id="6" name="Slide Number Placeholder 5">
            <a:extLst>
              <a:ext uri="{FF2B5EF4-FFF2-40B4-BE49-F238E27FC236}">
                <a16:creationId xmlns:a16="http://schemas.microsoft.com/office/drawing/2014/main" id="{34196888-6414-E1B7-8A29-9FEE6E6C6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0239A-22F4-4D53-A7AE-0A834CE81D6D}" type="slidenum">
              <a:rPr lang="en-CH" smtClean="0"/>
              <a:t>‹#›</a:t>
            </a:fld>
            <a:endParaRPr lang="en-CH"/>
          </a:p>
        </p:txBody>
      </p:sp>
    </p:spTree>
    <p:extLst>
      <p:ext uri="{BB962C8B-B14F-4D97-AF65-F5344CB8AC3E}">
        <p14:creationId xmlns:p14="http://schemas.microsoft.com/office/powerpoint/2010/main" val="1532056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jpe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20.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7.png"/><Relationship Id="rId5" Type="http://schemas.openxmlformats.org/officeDocument/2006/relationships/image" Target="../media/image9.png"/><Relationship Id="rId10" Type="http://schemas.openxmlformats.org/officeDocument/2006/relationships/image" Target="../media/image56.png"/><Relationship Id="rId4" Type="http://schemas.openxmlformats.org/officeDocument/2006/relationships/image" Target="../media/image11.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0.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0.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1.tiff"/><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18" Type="http://schemas.openxmlformats.org/officeDocument/2006/relationships/image" Target="../media/image68.png"/><Relationship Id="rId3" Type="http://schemas.openxmlformats.org/officeDocument/2006/relationships/image" Target="../media/image62.png"/><Relationship Id="rId21" Type="http://schemas.openxmlformats.org/officeDocument/2006/relationships/image" Target="../media/image70.png"/><Relationship Id="rId7" Type="http://schemas.openxmlformats.org/officeDocument/2006/relationships/image" Target="../media/image57.png"/><Relationship Id="rId12" Type="http://schemas.microsoft.com/office/2007/relationships/hdphoto" Target="../media/hdphoto2.wdp"/><Relationship Id="rId17" Type="http://schemas.openxmlformats.org/officeDocument/2006/relationships/image" Target="../media/image67.png"/><Relationship Id="rId2" Type="http://schemas.openxmlformats.org/officeDocument/2006/relationships/notesSlide" Target="../notesSlides/notesSlide28.xml"/><Relationship Id="rId16" Type="http://schemas.microsoft.com/office/2007/relationships/hdphoto" Target="../media/hdphoto3.wdp"/><Relationship Id="rId20"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3.png"/><Relationship Id="rId5" Type="http://schemas.openxmlformats.org/officeDocument/2006/relationships/image" Target="../media/image55.png"/><Relationship Id="rId15" Type="http://schemas.openxmlformats.org/officeDocument/2006/relationships/image" Target="../media/image66.png"/><Relationship Id="rId10" Type="http://schemas.openxmlformats.org/officeDocument/2006/relationships/image" Target="../media/image60.png"/><Relationship Id="rId19" Type="http://schemas.microsoft.com/office/2007/relationships/hdphoto" Target="../media/hdphoto4.wdp"/><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5.png"/><Relationship Id="rId22"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9.png"/><Relationship Id="rId7" Type="http://schemas.openxmlformats.org/officeDocument/2006/relationships/image" Target="../media/image86.jpe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91.jpeg"/><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D72FBC05-5949-6F5E-D5FF-2226CA05B3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4"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1B76C-C09E-D5B1-9097-8570F414B7AF}"/>
              </a:ext>
            </a:extLst>
          </p:cNvPr>
          <p:cNvSpPr>
            <a:spLocks noGrp="1"/>
          </p:cNvSpPr>
          <p:nvPr>
            <p:ph type="ctrTitle"/>
          </p:nvPr>
        </p:nvSpPr>
        <p:spPr>
          <a:xfrm>
            <a:off x="321733" y="554845"/>
            <a:ext cx="10656891" cy="3902673"/>
          </a:xfrm>
        </p:spPr>
        <p:txBody>
          <a:bodyPr anchor="t">
            <a:normAutofit/>
          </a:bodyPr>
          <a:lstStyle/>
          <a:p>
            <a:pPr algn="l"/>
            <a:r>
              <a:rPr lang="en-US" sz="4000" b="1" dirty="0">
                <a:solidFill>
                  <a:srgbClr val="FFFFFF"/>
                </a:solidFill>
                <a:latin typeface="Segoe UI" panose="020B0502040204020203" pitchFamily="34" charset="0"/>
                <a:cs typeface="Segoe UI" panose="020B0502040204020203" pitchFamily="34" charset="0"/>
              </a:rPr>
              <a:t>Introduction to</a:t>
            </a:r>
            <a:br>
              <a:rPr lang="en-US" sz="4000" b="1" dirty="0">
                <a:solidFill>
                  <a:srgbClr val="FFFFFF"/>
                </a:solidFill>
                <a:latin typeface="Segoe UI" panose="020B0502040204020203" pitchFamily="34" charset="0"/>
                <a:cs typeface="Segoe UI" panose="020B0502040204020203" pitchFamily="34" charset="0"/>
              </a:rPr>
            </a:br>
            <a:r>
              <a:rPr lang="en-US" sz="4000" b="1" dirty="0">
                <a:solidFill>
                  <a:srgbClr val="FFFFFF"/>
                </a:solidFill>
                <a:latin typeface="Segoe UI" panose="020B0502040204020203" pitchFamily="34" charset="0"/>
                <a:cs typeface="Segoe UI" panose="020B0502040204020203" pitchFamily="34" charset="0"/>
              </a:rPr>
              <a:t>16S rRNA amplicon sequencing</a:t>
            </a:r>
            <a:br>
              <a:rPr lang="en-US" sz="5200" b="1" dirty="0">
                <a:solidFill>
                  <a:srgbClr val="FFFFFF"/>
                </a:solidFill>
                <a:latin typeface="Segoe UI" panose="020B0502040204020203" pitchFamily="34" charset="0"/>
                <a:cs typeface="Segoe UI" panose="020B0502040204020203" pitchFamily="34" charset="0"/>
              </a:rPr>
            </a:br>
            <a:r>
              <a:rPr lang="en-US" sz="2000" b="1" dirty="0">
                <a:solidFill>
                  <a:srgbClr val="FFFFFF"/>
                </a:solidFill>
                <a:latin typeface="Segoe UI" panose="020B0502040204020203" pitchFamily="34" charset="0"/>
                <a:cs typeface="Segoe UI" panose="020B0502040204020203" pitchFamily="34" charset="0"/>
              </a:rPr>
              <a:t>SAGE II </a:t>
            </a:r>
            <a:r>
              <a:rPr lang="en-US" sz="1400" dirty="0">
                <a:solidFill>
                  <a:schemeClr val="bg1">
                    <a:lumMod val="50000"/>
                  </a:schemeClr>
                </a:solidFill>
                <a:latin typeface="Segoe UI" panose="020B0502040204020203" pitchFamily="34" charset="0"/>
                <a:cs typeface="Segoe UI" panose="020B0502040204020203" pitchFamily="34" charset="0"/>
              </a:rPr>
              <a:t>| 24.03.23 | Daniel Garrido Sanz</a:t>
            </a:r>
            <a:endParaRPr lang="en-CH" sz="2400" dirty="0">
              <a:solidFill>
                <a:schemeClr val="bg1">
                  <a:lumMod val="50000"/>
                </a:schemeClr>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AF909F9-7AFA-09BC-4456-9035350A367F}"/>
              </a:ext>
            </a:extLst>
          </p:cNvPr>
          <p:cNvGrpSpPr/>
          <p:nvPr/>
        </p:nvGrpSpPr>
        <p:grpSpPr>
          <a:xfrm>
            <a:off x="10044176" y="5951150"/>
            <a:ext cx="1868896" cy="670044"/>
            <a:chOff x="321733" y="5615884"/>
            <a:chExt cx="2487501" cy="891828"/>
          </a:xfrm>
        </p:grpSpPr>
        <p:pic>
          <p:nvPicPr>
            <p:cNvPr id="5" name="Picture 4" descr="Icon&#10;&#10;Description automatically generated with low confidence">
              <a:extLst>
                <a:ext uri="{FF2B5EF4-FFF2-40B4-BE49-F238E27FC236}">
                  <a16:creationId xmlns:a16="http://schemas.microsoft.com/office/drawing/2014/main" id="{7257075D-09AA-4C4D-C760-1543534C9B47}"/>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76781"/>
            <a:stretch/>
          </p:blipFill>
          <p:spPr>
            <a:xfrm>
              <a:off x="321733" y="6303155"/>
              <a:ext cx="2487501" cy="204557"/>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43EF683D-1330-AEB0-AC78-E6E4F1DC7BA2}"/>
                </a:ext>
              </a:extLst>
            </p:cNvPr>
            <p:cNvPicPr>
              <a:picLocks noChangeAspect="1"/>
            </p:cNvPicPr>
            <p:nvPr/>
          </p:nvPicPr>
          <p:blipFill rotWithShape="1">
            <a:blip r:embed="rId6">
              <a:extLst>
                <a:ext uri="{28A0092B-C50C-407E-A947-70E740481C1C}">
                  <a14:useLocalDpi xmlns:a14="http://schemas.microsoft.com/office/drawing/2010/main" val="0"/>
                </a:ext>
              </a:extLst>
            </a:blip>
            <a:srcRect b="21989"/>
            <a:stretch/>
          </p:blipFill>
          <p:spPr>
            <a:xfrm>
              <a:off x="321733" y="5615884"/>
              <a:ext cx="2487501" cy="687271"/>
            </a:xfrm>
            <a:prstGeom prst="rect">
              <a:avLst/>
            </a:prstGeom>
          </p:spPr>
        </p:pic>
      </p:grpSp>
    </p:spTree>
    <p:extLst>
      <p:ext uri="{BB962C8B-B14F-4D97-AF65-F5344CB8AC3E}">
        <p14:creationId xmlns:p14="http://schemas.microsoft.com/office/powerpoint/2010/main" val="44712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10</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Why the 16S rRNA gene?</a:t>
            </a:r>
            <a:endParaRPr lang="en-CH" b="1" dirty="0"/>
          </a:p>
        </p:txBody>
      </p:sp>
      <p:sp>
        <p:nvSpPr>
          <p:cNvPr id="27" name="TextBox 26">
            <a:extLst>
              <a:ext uri="{FF2B5EF4-FFF2-40B4-BE49-F238E27FC236}">
                <a16:creationId xmlns:a16="http://schemas.microsoft.com/office/drawing/2014/main" id="{BA541D61-DC3E-95C9-A317-47BDA49BCC0E}"/>
              </a:ext>
            </a:extLst>
          </p:cNvPr>
          <p:cNvSpPr txBox="1"/>
          <p:nvPr/>
        </p:nvSpPr>
        <p:spPr>
          <a:xfrm>
            <a:off x="1085498" y="1283177"/>
            <a:ext cx="5729766" cy="4401205"/>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Structural RNA component of the 30S ribosomal subunit</a:t>
            </a:r>
          </a:p>
          <a:p>
            <a:endParaRPr lang="en-GB"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Universally conserved gene – all bacteria have the 16S rRNA gene</a:t>
            </a:r>
            <a:endParaRPr lang="en-GB" sz="1400" b="0" i="0" dirty="0">
              <a:solidFill>
                <a:schemeClr val="bg1">
                  <a:lumMod val="50000"/>
                </a:schemeClr>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Overall low mutation rate allows comparison of lineages that diverged long ago...</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 but with “faster” evolving regions that allow inspection of more recent differences!</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Not subjected to horizontal gene transfer</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Statistically sufficient number of nucleotides (~1500)</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6C10A555-F9D6-D72D-528C-1169AA2E5320}"/>
              </a:ext>
            </a:extLst>
          </p:cNvPr>
          <p:cNvGrpSpPr/>
          <p:nvPr/>
        </p:nvGrpSpPr>
        <p:grpSpPr>
          <a:xfrm>
            <a:off x="1057244" y="2852936"/>
            <a:ext cx="5587104" cy="1877148"/>
            <a:chOff x="1057244" y="3640084"/>
            <a:chExt cx="5587104" cy="1877148"/>
          </a:xfrm>
        </p:grpSpPr>
        <p:pic>
          <p:nvPicPr>
            <p:cNvPr id="1028" name="Picture 4">
              <a:extLst>
                <a:ext uri="{FF2B5EF4-FFF2-40B4-BE49-F238E27FC236}">
                  <a16:creationId xmlns:a16="http://schemas.microsoft.com/office/drawing/2014/main" id="{84633026-02D0-142F-7ACF-3A8233E04B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770EE72-F0AE-3E23-C761-90C66F9935CE}"/>
                </a:ext>
              </a:extLst>
            </p:cNvPr>
            <p:cNvSpPr txBox="1"/>
            <p:nvPr/>
          </p:nvSpPr>
          <p:spPr>
            <a:xfrm>
              <a:off x="1559496" y="5178678"/>
              <a:ext cx="4752528" cy="338554"/>
            </a:xfrm>
            <a:prstGeom prst="rect">
              <a:avLst/>
            </a:prstGeom>
            <a:noFill/>
          </p:spPr>
          <p:txBody>
            <a:bodyPr wrap="square">
              <a:spAutoFit/>
            </a:bodyPr>
            <a:lstStyle/>
            <a:p>
              <a:r>
                <a:rPr lang="en-US" sz="1050" b="1" dirty="0">
                  <a:solidFill>
                    <a:srgbClr val="C00000"/>
                  </a:solidFill>
                  <a:latin typeface="Segoe UI" panose="020B0502040204020203" pitchFamily="34" charset="0"/>
                  <a:cs typeface="Segoe UI" panose="020B0502040204020203" pitchFamily="34" charset="0"/>
                </a:rPr>
                <a:t> V1    V2                   V3          V4             V5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V6      </a:t>
              </a:r>
              <a:r>
                <a:rPr lang="en-US" sz="5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V7      V8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V9</a:t>
              </a:r>
              <a:endParaRPr lang="en-CH" sz="1050" b="1" dirty="0">
                <a:solidFill>
                  <a:srgbClr val="C00000"/>
                </a:solidFill>
              </a:endParaRPr>
            </a:p>
          </p:txBody>
        </p:sp>
      </p:grpSp>
      <p:sp>
        <p:nvSpPr>
          <p:cNvPr id="7" name="TextBox 6">
            <a:extLst>
              <a:ext uri="{FF2B5EF4-FFF2-40B4-BE49-F238E27FC236}">
                <a16:creationId xmlns:a16="http://schemas.microsoft.com/office/drawing/2014/main" id="{3C3AA70B-30B3-218A-6FD3-3F2F26A2B73C}"/>
              </a:ext>
            </a:extLst>
          </p:cNvPr>
          <p:cNvSpPr txBox="1"/>
          <p:nvPr/>
        </p:nvSpPr>
        <p:spPr>
          <a:xfrm>
            <a:off x="6644348" y="4143317"/>
            <a:ext cx="5298752" cy="523220"/>
          </a:xfrm>
          <a:prstGeom prst="rect">
            <a:avLst/>
          </a:prstGeom>
          <a:noFill/>
          <a:ln w="19050">
            <a:solidFill>
              <a:srgbClr val="FF0000"/>
            </a:solidFill>
          </a:ln>
        </p:spPr>
        <p:txBody>
          <a:bodyPr wrap="square">
            <a:spAutoFit/>
          </a:bodyPr>
          <a:lstStyle/>
          <a:p>
            <a:pPr algn="ctr"/>
            <a:r>
              <a:rPr lang="en-US" sz="1400" b="1" dirty="0">
                <a:effectLst/>
                <a:latin typeface="Segoe UI" panose="020B0502040204020203" pitchFamily="34" charset="0"/>
                <a:cs typeface="Segoe UI" panose="020B0502040204020203" pitchFamily="34" charset="0"/>
              </a:rPr>
              <a:t>16S rRNA sequence similarity reflects evolutionary distance</a:t>
            </a:r>
            <a:r>
              <a:rPr lang="en-US" sz="1400" b="1" dirty="0">
                <a:latin typeface="Segoe UI" panose="020B0502040204020203" pitchFamily="34" charset="0"/>
                <a:cs typeface="Segoe UI" panose="020B0502040204020203" pitchFamily="34" charset="0"/>
              </a:rPr>
              <a:t> and serves to classify bacteria</a:t>
            </a:r>
            <a:endParaRPr lang="en-US" sz="1400" b="1" dirty="0">
              <a:effectLst/>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E739F553-19ED-28E1-0EDB-8861BEA38A5D}"/>
              </a:ext>
            </a:extLst>
          </p:cNvPr>
          <p:cNvGrpSpPr/>
          <p:nvPr/>
        </p:nvGrpSpPr>
        <p:grpSpPr>
          <a:xfrm>
            <a:off x="7060690" y="658971"/>
            <a:ext cx="4556000" cy="3083501"/>
            <a:chOff x="7060690" y="658971"/>
            <a:chExt cx="4556000" cy="3083501"/>
          </a:xfrm>
        </p:grpSpPr>
        <p:pic>
          <p:nvPicPr>
            <p:cNvPr id="25" name="Picture 24">
              <a:extLst>
                <a:ext uri="{FF2B5EF4-FFF2-40B4-BE49-F238E27FC236}">
                  <a16:creationId xmlns:a16="http://schemas.microsoft.com/office/drawing/2014/main" id="{98B7B3A5-BA42-4DA9-43BF-925EB0F9D5BE}"/>
                </a:ext>
              </a:extLst>
            </p:cNvPr>
            <p:cNvPicPr/>
            <p:nvPr/>
          </p:nvPicPr>
          <p:blipFill rotWithShape="1">
            <a:blip r:embed="rId4"/>
            <a:srcRect l="5512" r="2252"/>
            <a:stretch/>
          </p:blipFill>
          <p:spPr>
            <a:xfrm>
              <a:off x="7379594" y="658971"/>
              <a:ext cx="4237096" cy="2063196"/>
            </a:xfrm>
            <a:prstGeom prst="rect">
              <a:avLst/>
            </a:prstGeom>
            <a:ln>
              <a:noFill/>
            </a:ln>
          </p:spPr>
        </p:pic>
        <p:pic>
          <p:nvPicPr>
            <p:cNvPr id="26" name="Picture 25">
              <a:extLst>
                <a:ext uri="{FF2B5EF4-FFF2-40B4-BE49-F238E27FC236}">
                  <a16:creationId xmlns:a16="http://schemas.microsoft.com/office/drawing/2014/main" id="{FA84EA12-5247-616A-4EE5-9B64CDC9DCC5}"/>
                </a:ext>
              </a:extLst>
            </p:cNvPr>
            <p:cNvPicPr/>
            <p:nvPr/>
          </p:nvPicPr>
          <p:blipFill>
            <a:blip r:embed="rId5"/>
            <a:stretch/>
          </p:blipFill>
          <p:spPr>
            <a:xfrm>
              <a:off x="7060690" y="2639187"/>
              <a:ext cx="4556000" cy="1103285"/>
            </a:xfrm>
            <a:prstGeom prst="rect">
              <a:avLst/>
            </a:prstGeom>
            <a:ln>
              <a:noFill/>
            </a:ln>
          </p:spPr>
        </p:pic>
        <p:sp>
          <p:nvSpPr>
            <p:cNvPr id="28" name="TextBox 27">
              <a:extLst>
                <a:ext uri="{FF2B5EF4-FFF2-40B4-BE49-F238E27FC236}">
                  <a16:creationId xmlns:a16="http://schemas.microsoft.com/office/drawing/2014/main" id="{0F576D3E-E342-52D9-51B8-28465B9CE417}"/>
                </a:ext>
              </a:extLst>
            </p:cNvPr>
            <p:cNvSpPr txBox="1"/>
            <p:nvPr/>
          </p:nvSpPr>
          <p:spPr>
            <a:xfrm>
              <a:off x="9830981" y="2614445"/>
              <a:ext cx="1785709" cy="215444"/>
            </a:xfrm>
            <a:prstGeom prst="rect">
              <a:avLst/>
            </a:prstGeom>
            <a:noFill/>
          </p:spPr>
          <p:txBody>
            <a:bodyPr wrap="square">
              <a:spAutoFit/>
            </a:bodyPr>
            <a:lstStyle/>
            <a:p>
              <a:pPr algn="r"/>
              <a:r>
                <a:rPr lang="en-US" sz="800" dirty="0">
                  <a:solidFill>
                    <a:schemeClr val="bg1">
                      <a:lumMod val="50000"/>
                    </a:schemeClr>
                  </a:solidFill>
                  <a:latin typeface="Segoe UI" panose="020B0502040204020203" pitchFamily="34" charset="0"/>
                  <a:cs typeface="Segoe UI" panose="020B0502040204020203" pitchFamily="34" charset="0"/>
                </a:rPr>
                <a:t>16S/18S rRNA-based tree</a:t>
              </a:r>
              <a:endParaRPr lang="en-CH" sz="800" dirty="0"/>
            </a:p>
          </p:txBody>
        </p:sp>
      </p:grpSp>
    </p:spTree>
    <p:extLst>
      <p:ext uri="{BB962C8B-B14F-4D97-AF65-F5344CB8AC3E}">
        <p14:creationId xmlns:p14="http://schemas.microsoft.com/office/powerpoint/2010/main" val="168812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11</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6C10A555-F9D6-D72D-528C-1169AA2E5320}"/>
              </a:ext>
            </a:extLst>
          </p:cNvPr>
          <p:cNvGrpSpPr/>
          <p:nvPr/>
        </p:nvGrpSpPr>
        <p:grpSpPr>
          <a:xfrm>
            <a:off x="5359848" y="710851"/>
            <a:ext cx="5587104" cy="1877148"/>
            <a:chOff x="1057244" y="3640084"/>
            <a:chExt cx="5587104" cy="1877148"/>
          </a:xfrm>
        </p:grpSpPr>
        <p:pic>
          <p:nvPicPr>
            <p:cNvPr id="1028" name="Picture 4">
              <a:extLst>
                <a:ext uri="{FF2B5EF4-FFF2-40B4-BE49-F238E27FC236}">
                  <a16:creationId xmlns:a16="http://schemas.microsoft.com/office/drawing/2014/main" id="{84633026-02D0-142F-7ACF-3A8233E04B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770EE72-F0AE-3E23-C761-90C66F9935CE}"/>
                </a:ext>
              </a:extLst>
            </p:cNvPr>
            <p:cNvSpPr txBox="1"/>
            <p:nvPr/>
          </p:nvSpPr>
          <p:spPr>
            <a:xfrm>
              <a:off x="1559496" y="5178678"/>
              <a:ext cx="4752528" cy="338554"/>
            </a:xfrm>
            <a:prstGeom prst="rect">
              <a:avLst/>
            </a:prstGeom>
            <a:noFill/>
          </p:spPr>
          <p:txBody>
            <a:bodyPr wrap="square">
              <a:spAutoFit/>
            </a:bodyPr>
            <a:lstStyle/>
            <a:p>
              <a:r>
                <a:rPr lang="en-US" sz="1050" b="1" dirty="0">
                  <a:solidFill>
                    <a:srgbClr val="C00000"/>
                  </a:solidFill>
                  <a:latin typeface="Segoe UI" panose="020B0502040204020203" pitchFamily="34" charset="0"/>
                  <a:cs typeface="Segoe UI" panose="020B0502040204020203" pitchFamily="34" charset="0"/>
                </a:rPr>
                <a:t> V1    V2                   V3          V4             V5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V6      </a:t>
              </a:r>
              <a:r>
                <a:rPr lang="en-US" sz="5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V7      V8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V9</a:t>
              </a:r>
              <a:endParaRPr lang="en-CH" sz="1050" b="1" dirty="0">
                <a:solidFill>
                  <a:srgbClr val="C00000"/>
                </a:solidFill>
              </a:endParaRPr>
            </a:p>
          </p:txBody>
        </p:sp>
      </p:grpSp>
      <p:pic>
        <p:nvPicPr>
          <p:cNvPr id="29" name="Picture 28">
            <a:extLst>
              <a:ext uri="{FF2B5EF4-FFF2-40B4-BE49-F238E27FC236}">
                <a16:creationId xmlns:a16="http://schemas.microsoft.com/office/drawing/2014/main" id="{43F961A0-5F30-AA7B-E3FF-B2E79F675499}"/>
              </a:ext>
            </a:extLst>
          </p:cNvPr>
          <p:cNvPicPr>
            <a:picLocks noChangeAspect="1"/>
          </p:cNvPicPr>
          <p:nvPr/>
        </p:nvPicPr>
        <p:blipFill>
          <a:blip r:embed="rId4"/>
          <a:stretch>
            <a:fillRect/>
          </a:stretch>
        </p:blipFill>
        <p:spPr>
          <a:xfrm>
            <a:off x="548278" y="1988840"/>
            <a:ext cx="1712844" cy="3386583"/>
          </a:xfrm>
          <a:prstGeom prst="rect">
            <a:avLst/>
          </a:prstGeom>
        </p:spPr>
      </p:pic>
      <p:cxnSp>
        <p:nvCxnSpPr>
          <p:cNvPr id="38" name="Straight Connector 37">
            <a:extLst>
              <a:ext uri="{FF2B5EF4-FFF2-40B4-BE49-F238E27FC236}">
                <a16:creationId xmlns:a16="http://schemas.microsoft.com/office/drawing/2014/main" id="{4BCA01FB-D78F-5E77-D792-FB02D06C2161}"/>
              </a:ext>
            </a:extLst>
          </p:cNvPr>
          <p:cNvCxnSpPr>
            <a:cxnSpLocks/>
          </p:cNvCxnSpPr>
          <p:nvPr/>
        </p:nvCxnSpPr>
        <p:spPr>
          <a:xfrm>
            <a:off x="5928198" y="2996952"/>
            <a:ext cx="451405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A7034275-8B38-BD84-99CF-B6D6465341FB}"/>
              </a:ext>
            </a:extLst>
          </p:cNvPr>
          <p:cNvCxnSpPr>
            <a:cxnSpLocks/>
          </p:cNvCxnSpPr>
          <p:nvPr/>
        </p:nvCxnSpPr>
        <p:spPr>
          <a:xfrm>
            <a:off x="5928198" y="3140968"/>
            <a:ext cx="451405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C141BD9-8AFD-F6AD-75CA-1D8C663A2D58}"/>
              </a:ext>
            </a:extLst>
          </p:cNvPr>
          <p:cNvCxnSpPr>
            <a:cxnSpLocks/>
          </p:cNvCxnSpPr>
          <p:nvPr/>
        </p:nvCxnSpPr>
        <p:spPr>
          <a:xfrm>
            <a:off x="5928198" y="3284984"/>
            <a:ext cx="4514056" cy="0"/>
          </a:xfrm>
          <a:prstGeom prst="line">
            <a:avLst/>
          </a:prstGeom>
          <a:ln w="19050"/>
        </p:spPr>
        <p:style>
          <a:lnRef idx="1">
            <a:schemeClr val="dk1"/>
          </a:lnRef>
          <a:fillRef idx="0">
            <a:schemeClr val="dk1"/>
          </a:fillRef>
          <a:effectRef idx="0">
            <a:schemeClr val="dk1"/>
          </a:effectRef>
          <a:fontRef idx="minor">
            <a:schemeClr val="tx1"/>
          </a:fontRef>
        </p:style>
      </p:cxnSp>
      <p:pic>
        <p:nvPicPr>
          <p:cNvPr id="41" name="Picture 4" descr="An ideal chromatogram of a segment of a DNA molecule is shown. The chromatogram consists of an x and y axis, with the sequence of the nucleotides running along the x-axis from left to right. A sequence of waving peaks and dips runs from left to right along with the nucleotide sequence. Each peak represents a nucleotide at that position in the DNA, and the color of the peak indicates which nucleotide is at that position in the sequence: every green peak represents an adenine (A) at that position in the DNA sequence, every red peak represents a thymine (T) at that position in the DNA sequence, every black peak represents a guanine at that position, and every blue peak represents a cytosine (C). The sequence of the DNA molecule can be read as the sequence of green (A), red (T), black (G) and blue (C) peaks. The sequence of green, red, black and blue peaks is interpreted by a computer algorithm as a nucleotide sequence that is shown above the peaks, running from 5 prime to 3 prime, from left to right, with a letter (A, T, G or C) above each peak. This chromatogram represents an ideal chromatogram, such that each peak is sharp and regularly spaced, so that there is only one peak for each nucleotide position, making it easy to determine which nucleotide is present at that position in our DNA molecule. The y axis is the fluorescence intensity from each nucleotide at each position along the DNA strand. In this ideal chromatogram, there is no baseline noise, which is to say that at each nucleotide position there is only one large peak in one color, and at that position the three other colors are at zero (they are not emitting any fluorescence). All of the peaks have heights that are within the same order of magnitude. In other words, the smallest peaks are only about 3 times shorter than the tallest peaks. Every tenth peak is numbered, starting from 110 on the left running to 160 on the right.">
            <a:extLst>
              <a:ext uri="{FF2B5EF4-FFF2-40B4-BE49-F238E27FC236}">
                <a16:creationId xmlns:a16="http://schemas.microsoft.com/office/drawing/2014/main" id="{5C966DE8-E846-23BC-82DB-D77C781F8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904" y="3509472"/>
            <a:ext cx="6256424" cy="222151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69D619B2-7A79-7E11-7C4B-878E70B4B6C8}"/>
              </a:ext>
            </a:extLst>
          </p:cNvPr>
          <p:cNvGrpSpPr/>
          <p:nvPr/>
        </p:nvGrpSpPr>
        <p:grpSpPr>
          <a:xfrm>
            <a:off x="3431704" y="2591326"/>
            <a:ext cx="7128792" cy="378673"/>
            <a:chOff x="3431704" y="2591326"/>
            <a:chExt cx="7128792" cy="378673"/>
          </a:xfrm>
        </p:grpSpPr>
        <p:cxnSp>
          <p:nvCxnSpPr>
            <p:cNvPr id="31" name="Straight Arrow Connector 30">
              <a:extLst>
                <a:ext uri="{FF2B5EF4-FFF2-40B4-BE49-F238E27FC236}">
                  <a16:creationId xmlns:a16="http://schemas.microsoft.com/office/drawing/2014/main" id="{A8D309F9-8744-01FA-4674-E09A93404919}"/>
                </a:ext>
              </a:extLst>
            </p:cNvPr>
            <p:cNvCxnSpPr>
              <a:cxnSpLocks/>
            </p:cNvCxnSpPr>
            <p:nvPr/>
          </p:nvCxnSpPr>
          <p:spPr>
            <a:xfrm>
              <a:off x="5928198" y="2857128"/>
              <a:ext cx="2880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AF1B55F-CEB9-A7C4-3709-031D33CDCC67}"/>
                </a:ext>
              </a:extLst>
            </p:cNvPr>
            <p:cNvCxnSpPr>
              <a:cxnSpLocks/>
            </p:cNvCxnSpPr>
            <p:nvPr/>
          </p:nvCxnSpPr>
          <p:spPr>
            <a:xfrm flipH="1">
              <a:off x="10097616" y="2857128"/>
              <a:ext cx="34463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BF88D1F-B26E-BB83-0D01-F9DE6C21E4BE}"/>
                </a:ext>
              </a:extLst>
            </p:cNvPr>
            <p:cNvSpPr txBox="1"/>
            <p:nvPr/>
          </p:nvSpPr>
          <p:spPr>
            <a:xfrm>
              <a:off x="5827592" y="2591326"/>
              <a:ext cx="484432" cy="261610"/>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27F</a:t>
              </a:r>
              <a:endParaRPr lang="en-CH" sz="1050" b="1" dirty="0"/>
            </a:p>
          </p:txBody>
        </p:sp>
        <p:sp>
          <p:nvSpPr>
            <p:cNvPr id="36" name="TextBox 35">
              <a:extLst>
                <a:ext uri="{FF2B5EF4-FFF2-40B4-BE49-F238E27FC236}">
                  <a16:creationId xmlns:a16="http://schemas.microsoft.com/office/drawing/2014/main" id="{9947F6CB-9B52-9114-DAC0-B133B047D31C}"/>
                </a:ext>
              </a:extLst>
            </p:cNvPr>
            <p:cNvSpPr txBox="1"/>
            <p:nvPr/>
          </p:nvSpPr>
          <p:spPr>
            <a:xfrm>
              <a:off x="9960769" y="2591326"/>
              <a:ext cx="599727" cy="253916"/>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1492R</a:t>
              </a:r>
              <a:endParaRPr lang="en-CH" sz="1050" b="1" dirty="0"/>
            </a:p>
          </p:txBody>
        </p:sp>
        <p:sp>
          <p:nvSpPr>
            <p:cNvPr id="52" name="TextBox 51">
              <a:extLst>
                <a:ext uri="{FF2B5EF4-FFF2-40B4-BE49-F238E27FC236}">
                  <a16:creationId xmlns:a16="http://schemas.microsoft.com/office/drawing/2014/main" id="{B2DD0CE2-4BC2-3918-8FFC-EC8832EF5EFF}"/>
                </a:ext>
              </a:extLst>
            </p:cNvPr>
            <p:cNvSpPr txBox="1"/>
            <p:nvPr/>
          </p:nvSpPr>
          <p:spPr>
            <a:xfrm>
              <a:off x="3431704" y="2693000"/>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Universal consensus primers</a:t>
              </a:r>
              <a:endParaRPr lang="en-CH" sz="1200" dirty="0">
                <a:solidFill>
                  <a:schemeClr val="bg1">
                    <a:lumMod val="50000"/>
                  </a:schemeClr>
                </a:solidFill>
              </a:endParaRPr>
            </a:p>
          </p:txBody>
        </p:sp>
      </p:grpSp>
      <p:sp>
        <p:nvSpPr>
          <p:cNvPr id="53" name="TextBox 52">
            <a:extLst>
              <a:ext uri="{FF2B5EF4-FFF2-40B4-BE49-F238E27FC236}">
                <a16:creationId xmlns:a16="http://schemas.microsoft.com/office/drawing/2014/main" id="{9D361F06-EF6D-CE35-B37F-19DF1EF82B26}"/>
              </a:ext>
            </a:extLst>
          </p:cNvPr>
          <p:cNvSpPr txBox="1"/>
          <p:nvPr/>
        </p:nvSpPr>
        <p:spPr>
          <a:xfrm>
            <a:off x="3434795" y="3010192"/>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PCR amplification</a:t>
            </a:r>
            <a:endParaRPr lang="en-CH" sz="1200" dirty="0">
              <a:solidFill>
                <a:schemeClr val="bg1">
                  <a:lumMod val="50000"/>
                </a:schemeClr>
              </a:solidFill>
            </a:endParaRPr>
          </a:p>
        </p:txBody>
      </p:sp>
      <p:sp>
        <p:nvSpPr>
          <p:cNvPr id="54" name="TextBox 53">
            <a:extLst>
              <a:ext uri="{FF2B5EF4-FFF2-40B4-BE49-F238E27FC236}">
                <a16:creationId xmlns:a16="http://schemas.microsoft.com/office/drawing/2014/main" id="{E297EADD-A222-633E-C638-0757EBC4881D}"/>
              </a:ext>
            </a:extLst>
          </p:cNvPr>
          <p:cNvSpPr txBox="1"/>
          <p:nvPr/>
        </p:nvSpPr>
        <p:spPr>
          <a:xfrm>
            <a:off x="3428675" y="3342331"/>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Amplicon sequencing</a:t>
            </a:r>
            <a:endParaRPr lang="en-CH" sz="1200" dirty="0">
              <a:solidFill>
                <a:schemeClr val="bg1">
                  <a:lumMod val="50000"/>
                </a:schemeClr>
              </a:solidFill>
            </a:endParaRPr>
          </a:p>
        </p:txBody>
      </p:sp>
      <p:sp>
        <p:nvSpPr>
          <p:cNvPr id="55" name="TextBox 54">
            <a:extLst>
              <a:ext uri="{FF2B5EF4-FFF2-40B4-BE49-F238E27FC236}">
                <a16:creationId xmlns:a16="http://schemas.microsoft.com/office/drawing/2014/main" id="{3B684193-AD09-43C2-DC70-7895AE281119}"/>
              </a:ext>
            </a:extLst>
          </p:cNvPr>
          <p:cNvSpPr txBox="1"/>
          <p:nvPr/>
        </p:nvSpPr>
        <p:spPr>
          <a:xfrm>
            <a:off x="3428676" y="3604574"/>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DNA sequence</a:t>
            </a:r>
            <a:endParaRPr lang="en-CH" sz="1200" dirty="0">
              <a:solidFill>
                <a:schemeClr val="bg1">
                  <a:lumMod val="50000"/>
                </a:schemeClr>
              </a:solidFill>
            </a:endParaRPr>
          </a:p>
        </p:txBody>
      </p:sp>
      <p:sp>
        <p:nvSpPr>
          <p:cNvPr id="56" name="TextBox 55">
            <a:extLst>
              <a:ext uri="{FF2B5EF4-FFF2-40B4-BE49-F238E27FC236}">
                <a16:creationId xmlns:a16="http://schemas.microsoft.com/office/drawing/2014/main" id="{36846A2C-9885-C339-0565-3B5AAC76129C}"/>
              </a:ext>
            </a:extLst>
          </p:cNvPr>
          <p:cNvSpPr txBox="1"/>
          <p:nvPr/>
        </p:nvSpPr>
        <p:spPr>
          <a:xfrm>
            <a:off x="3428675" y="5775847"/>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Classification</a:t>
            </a:r>
            <a:endParaRPr lang="en-CH" sz="1200" dirty="0">
              <a:solidFill>
                <a:schemeClr val="bg1">
                  <a:lumMod val="50000"/>
                </a:schemeClr>
              </a:solidFill>
            </a:endParaRPr>
          </a:p>
        </p:txBody>
      </p:sp>
      <p:grpSp>
        <p:nvGrpSpPr>
          <p:cNvPr id="60" name="Group 59">
            <a:extLst>
              <a:ext uri="{FF2B5EF4-FFF2-40B4-BE49-F238E27FC236}">
                <a16:creationId xmlns:a16="http://schemas.microsoft.com/office/drawing/2014/main" id="{57346D6E-A38E-F794-ECE3-CD2DBE7ABAFD}"/>
              </a:ext>
            </a:extLst>
          </p:cNvPr>
          <p:cNvGrpSpPr/>
          <p:nvPr/>
        </p:nvGrpSpPr>
        <p:grpSpPr>
          <a:xfrm>
            <a:off x="5969066" y="3869756"/>
            <a:ext cx="4977886" cy="2583580"/>
            <a:chOff x="5969066" y="3766190"/>
            <a:chExt cx="4977886" cy="2583580"/>
          </a:xfrm>
        </p:grpSpPr>
        <p:pic>
          <p:nvPicPr>
            <p:cNvPr id="58" name="Picture 57">
              <a:extLst>
                <a:ext uri="{FF2B5EF4-FFF2-40B4-BE49-F238E27FC236}">
                  <a16:creationId xmlns:a16="http://schemas.microsoft.com/office/drawing/2014/main" id="{66A99383-A7CB-E30F-96A5-DF3772606F60}"/>
                </a:ext>
              </a:extLst>
            </p:cNvPr>
            <p:cNvPicPr>
              <a:picLocks noChangeAspect="1"/>
            </p:cNvPicPr>
            <p:nvPr/>
          </p:nvPicPr>
          <p:blipFill>
            <a:blip r:embed="rId6"/>
            <a:stretch>
              <a:fillRect/>
            </a:stretch>
          </p:blipFill>
          <p:spPr>
            <a:xfrm>
              <a:off x="5969066" y="3766190"/>
              <a:ext cx="4977886" cy="2583580"/>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030" name="Picture 6" descr="RDP">
              <a:extLst>
                <a:ext uri="{FF2B5EF4-FFF2-40B4-BE49-F238E27FC236}">
                  <a16:creationId xmlns:a16="http://schemas.microsoft.com/office/drawing/2014/main" id="{D3A6EA06-1948-7243-59B2-BFE181187B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60632" y="4102892"/>
              <a:ext cx="646325" cy="484745"/>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a:extLst>
              <a:ext uri="{FF2B5EF4-FFF2-40B4-BE49-F238E27FC236}">
                <a16:creationId xmlns:a16="http://schemas.microsoft.com/office/drawing/2014/main" id="{93487E12-2ABE-5173-74C0-88811231BB57}"/>
              </a:ext>
            </a:extLst>
          </p:cNvPr>
          <p:cNvPicPr>
            <a:picLocks noChangeAspect="1"/>
          </p:cNvPicPr>
          <p:nvPr/>
        </p:nvPicPr>
        <p:blipFill>
          <a:blip r:embed="rId8"/>
          <a:stretch>
            <a:fillRect/>
          </a:stretch>
        </p:blipFill>
        <p:spPr>
          <a:xfrm>
            <a:off x="4267150" y="4778627"/>
            <a:ext cx="7225505" cy="922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24" name="TextBox 1023">
            <a:extLst>
              <a:ext uri="{FF2B5EF4-FFF2-40B4-BE49-F238E27FC236}">
                <a16:creationId xmlns:a16="http://schemas.microsoft.com/office/drawing/2014/main" id="{FAD47862-B978-76FB-D333-660C956BBD82}"/>
              </a:ext>
            </a:extLst>
          </p:cNvPr>
          <p:cNvSpPr txBox="1"/>
          <p:nvPr/>
        </p:nvSpPr>
        <p:spPr>
          <a:xfrm>
            <a:off x="699345" y="5375423"/>
            <a:ext cx="1224136" cy="276999"/>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Isolate DNA</a:t>
            </a:r>
            <a:endParaRPr lang="en-CH" sz="1200" b="1" dirty="0">
              <a:solidFill>
                <a:schemeClr val="bg1">
                  <a:lumMod val="50000"/>
                </a:schemeClr>
              </a:solidFill>
            </a:endParaRPr>
          </a:p>
        </p:txBody>
      </p:sp>
      <p:sp>
        <p:nvSpPr>
          <p:cNvPr id="1025" name="TextBox 1024">
            <a:extLst>
              <a:ext uri="{FF2B5EF4-FFF2-40B4-BE49-F238E27FC236}">
                <a16:creationId xmlns:a16="http://schemas.microsoft.com/office/drawing/2014/main" id="{1409145F-A5D0-EFB1-177F-76E6879B4BDD}"/>
              </a:ext>
            </a:extLst>
          </p:cNvPr>
          <p:cNvSpPr txBox="1"/>
          <p:nvPr/>
        </p:nvSpPr>
        <p:spPr>
          <a:xfrm>
            <a:off x="5835309" y="3354934"/>
            <a:ext cx="2478163"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by Sanger sequencing</a:t>
            </a:r>
            <a:endParaRPr lang="en-CH" sz="1200" dirty="0">
              <a:solidFill>
                <a:schemeClr val="bg1">
                  <a:lumMod val="50000"/>
                </a:schemeClr>
              </a:solidFill>
            </a:endParaRPr>
          </a:p>
        </p:txBody>
      </p:sp>
      <p:sp>
        <p:nvSpPr>
          <p:cNvPr id="6" name="TextBox 5">
            <a:extLst>
              <a:ext uri="{FF2B5EF4-FFF2-40B4-BE49-F238E27FC236}">
                <a16:creationId xmlns:a16="http://schemas.microsoft.com/office/drawing/2014/main" id="{74844423-21A3-E5DC-B7F6-4B71D41525D3}"/>
              </a:ext>
            </a:extLst>
          </p:cNvPr>
          <p:cNvSpPr txBox="1"/>
          <p:nvPr/>
        </p:nvSpPr>
        <p:spPr>
          <a:xfrm>
            <a:off x="1085498" y="932377"/>
            <a:ext cx="3858374" cy="584775"/>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Isolate vs. environmental</a:t>
            </a:r>
          </a:p>
          <a:p>
            <a:r>
              <a:rPr lang="en-US" sz="14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400" dirty="0">
              <a:solidFill>
                <a:schemeClr val="bg1">
                  <a:lumMod val="50000"/>
                </a:schemeClr>
              </a:solidFill>
            </a:endParaRPr>
          </a:p>
        </p:txBody>
      </p:sp>
    </p:spTree>
    <p:extLst>
      <p:ext uri="{BB962C8B-B14F-4D97-AF65-F5344CB8AC3E}">
        <p14:creationId xmlns:p14="http://schemas.microsoft.com/office/powerpoint/2010/main" val="163286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10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BA14DDF-12BD-A3C0-B7F2-63A054A05451}"/>
              </a:ext>
            </a:extLst>
          </p:cNvPr>
          <p:cNvCxnSpPr>
            <a:cxnSpLocks/>
          </p:cNvCxnSpPr>
          <p:nvPr/>
        </p:nvCxnSpPr>
        <p:spPr>
          <a:xfrm>
            <a:off x="5928198" y="3284984"/>
            <a:ext cx="451405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A761D8-137F-7827-DE8D-9092E251C57E}"/>
              </a:ext>
            </a:extLst>
          </p:cNvPr>
          <p:cNvCxnSpPr>
            <a:cxnSpLocks/>
          </p:cNvCxnSpPr>
          <p:nvPr/>
        </p:nvCxnSpPr>
        <p:spPr>
          <a:xfrm>
            <a:off x="5928198" y="3140968"/>
            <a:ext cx="4514056" cy="0"/>
          </a:xfrm>
          <a:prstGeom prst="line">
            <a:avLst/>
          </a:prstGeom>
          <a:ln w="19050"/>
        </p:spPr>
        <p:style>
          <a:lnRef idx="1">
            <a:schemeClr val="dk1"/>
          </a:lnRef>
          <a:fillRef idx="0">
            <a:schemeClr val="dk1"/>
          </a:fillRef>
          <a:effectRef idx="0">
            <a:schemeClr val="dk1"/>
          </a:effectRef>
          <a:fontRef idx="minor">
            <a:schemeClr val="tx1"/>
          </a:fontRef>
        </p:style>
      </p:cxnSp>
      <p:pic>
        <p:nvPicPr>
          <p:cNvPr id="28" name="Picture 4" descr="An ideal chromatogram of a segment of a DNA molecule is shown. The chromatogram consists of an x and y axis, with the sequence of the nucleotides running along the x-axis from left to right. A sequence of waving peaks and dips runs from left to right along with the nucleotide sequence. Each peak represents a nucleotide at that position in the DNA, and the color of the peak indicates which nucleotide is at that position in the sequence: every green peak represents an adenine (A) at that position in the DNA sequence, every red peak represents a thymine (T) at that position in the DNA sequence, every black peak represents a guanine at that position, and every blue peak represents a cytosine (C). The sequence of the DNA molecule can be read as the sequence of green (A), red (T), black (G) and blue (C) peaks. The sequence of green, red, black and blue peaks is interpreted by a computer algorithm as a nucleotide sequence that is shown above the peaks, running from 5 prime to 3 prime, from left to right, with a letter (A, T, G or C) above each peak. This chromatogram represents an ideal chromatogram, such that each peak is sharp and regularly spaced, so that there is only one peak for each nucleotide position, making it easy to determine which nucleotide is present at that position in our DNA molecule. The y axis is the fluorescence intensity from each nucleotide at each position along the DNA strand. In this ideal chromatogram, there is no baseline noise, which is to say that at each nucleotide position there is only one large peak in one color, and at that position the three other colors are at zero (they are not emitting any fluorescence). All of the peaks have heights that are within the same order of magnitude. In other words, the smallest peaks are only about 3 times shorter than the tallest peaks. Every tenth peak is numbered, starting from 110 on the left running to 160 on the right.">
            <a:extLst>
              <a:ext uri="{FF2B5EF4-FFF2-40B4-BE49-F238E27FC236}">
                <a16:creationId xmlns:a16="http://schemas.microsoft.com/office/drawing/2014/main" id="{363E95C8-D1BC-DFE2-6083-EC2762C80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36"/>
          <a:stretch/>
        </p:blipFill>
        <p:spPr bwMode="auto">
          <a:xfrm>
            <a:off x="5231904" y="3509473"/>
            <a:ext cx="6256424" cy="2142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12</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3498334" cy="584775"/>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Isolate vs. environmental</a:t>
            </a:r>
          </a:p>
          <a:p>
            <a:r>
              <a:rPr lang="en-US" sz="14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400" dirty="0">
              <a:solidFill>
                <a:schemeClr val="bg1">
                  <a:lumMod val="50000"/>
                </a:schemeClr>
              </a:solidFill>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6C10A555-F9D6-D72D-528C-1169AA2E5320}"/>
              </a:ext>
            </a:extLst>
          </p:cNvPr>
          <p:cNvGrpSpPr/>
          <p:nvPr/>
        </p:nvGrpSpPr>
        <p:grpSpPr>
          <a:xfrm>
            <a:off x="5359848" y="710851"/>
            <a:ext cx="5587104" cy="1877148"/>
            <a:chOff x="1057244" y="3640084"/>
            <a:chExt cx="5587104" cy="1877148"/>
          </a:xfrm>
        </p:grpSpPr>
        <p:pic>
          <p:nvPicPr>
            <p:cNvPr id="1028" name="Picture 4">
              <a:extLst>
                <a:ext uri="{FF2B5EF4-FFF2-40B4-BE49-F238E27FC236}">
                  <a16:creationId xmlns:a16="http://schemas.microsoft.com/office/drawing/2014/main" id="{84633026-02D0-142F-7ACF-3A8233E04B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770EE72-F0AE-3E23-C761-90C66F9935CE}"/>
                </a:ext>
              </a:extLst>
            </p:cNvPr>
            <p:cNvSpPr txBox="1"/>
            <p:nvPr/>
          </p:nvSpPr>
          <p:spPr>
            <a:xfrm>
              <a:off x="1559496" y="5178678"/>
              <a:ext cx="4752528" cy="338554"/>
            </a:xfrm>
            <a:prstGeom prst="rect">
              <a:avLst/>
            </a:prstGeom>
            <a:noFill/>
          </p:spPr>
          <p:txBody>
            <a:bodyPr wrap="square">
              <a:spAutoFit/>
            </a:bodyPr>
            <a:lstStyle/>
            <a:p>
              <a:r>
                <a:rPr lang="en-US" sz="1050" b="1" dirty="0">
                  <a:solidFill>
                    <a:srgbClr val="C00000"/>
                  </a:solidFill>
                  <a:latin typeface="Segoe UI" panose="020B0502040204020203" pitchFamily="34" charset="0"/>
                  <a:cs typeface="Segoe UI" panose="020B0502040204020203" pitchFamily="34" charset="0"/>
                </a:rPr>
                <a:t> V1    V2                   V3          V4             V5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V6      </a:t>
              </a:r>
              <a:r>
                <a:rPr lang="en-US" sz="5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V7      V8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V9</a:t>
              </a:r>
              <a:endParaRPr lang="en-CH" sz="1050" b="1" dirty="0">
                <a:solidFill>
                  <a:srgbClr val="C00000"/>
                </a:solidFill>
              </a:endParaRPr>
            </a:p>
          </p:txBody>
        </p:sp>
      </p:grpSp>
      <p:pic>
        <p:nvPicPr>
          <p:cNvPr id="29" name="Picture 28">
            <a:extLst>
              <a:ext uri="{FF2B5EF4-FFF2-40B4-BE49-F238E27FC236}">
                <a16:creationId xmlns:a16="http://schemas.microsoft.com/office/drawing/2014/main" id="{43F961A0-5F30-AA7B-E3FF-B2E79F675499}"/>
              </a:ext>
            </a:extLst>
          </p:cNvPr>
          <p:cNvPicPr>
            <a:picLocks noChangeAspect="1"/>
          </p:cNvPicPr>
          <p:nvPr/>
        </p:nvPicPr>
        <p:blipFill>
          <a:blip r:embed="rId5">
            <a:alphaModFix amt="35000"/>
          </a:blip>
          <a:stretch>
            <a:fillRect/>
          </a:stretch>
        </p:blipFill>
        <p:spPr>
          <a:xfrm>
            <a:off x="548278" y="1988840"/>
            <a:ext cx="1712844" cy="3386583"/>
          </a:xfrm>
          <a:prstGeom prst="rect">
            <a:avLst/>
          </a:prstGeom>
        </p:spPr>
      </p:pic>
      <p:grpSp>
        <p:nvGrpSpPr>
          <p:cNvPr id="59" name="Group 58">
            <a:extLst>
              <a:ext uri="{FF2B5EF4-FFF2-40B4-BE49-F238E27FC236}">
                <a16:creationId xmlns:a16="http://schemas.microsoft.com/office/drawing/2014/main" id="{69D619B2-7A79-7E11-7C4B-878E70B4B6C8}"/>
              </a:ext>
            </a:extLst>
          </p:cNvPr>
          <p:cNvGrpSpPr/>
          <p:nvPr/>
        </p:nvGrpSpPr>
        <p:grpSpPr>
          <a:xfrm>
            <a:off x="3431704" y="2591326"/>
            <a:ext cx="7128792" cy="378673"/>
            <a:chOff x="3431704" y="2591326"/>
            <a:chExt cx="7128792" cy="378673"/>
          </a:xfrm>
        </p:grpSpPr>
        <p:cxnSp>
          <p:nvCxnSpPr>
            <p:cNvPr id="31" name="Straight Arrow Connector 30">
              <a:extLst>
                <a:ext uri="{FF2B5EF4-FFF2-40B4-BE49-F238E27FC236}">
                  <a16:creationId xmlns:a16="http://schemas.microsoft.com/office/drawing/2014/main" id="{A8D309F9-8744-01FA-4674-E09A93404919}"/>
                </a:ext>
              </a:extLst>
            </p:cNvPr>
            <p:cNvCxnSpPr>
              <a:cxnSpLocks/>
            </p:cNvCxnSpPr>
            <p:nvPr/>
          </p:nvCxnSpPr>
          <p:spPr>
            <a:xfrm>
              <a:off x="5928198" y="2857128"/>
              <a:ext cx="2880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AF1B55F-CEB9-A7C4-3709-031D33CDCC67}"/>
                </a:ext>
              </a:extLst>
            </p:cNvPr>
            <p:cNvCxnSpPr>
              <a:cxnSpLocks/>
            </p:cNvCxnSpPr>
            <p:nvPr/>
          </p:nvCxnSpPr>
          <p:spPr>
            <a:xfrm flipH="1">
              <a:off x="10097616" y="2857128"/>
              <a:ext cx="34463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BF88D1F-B26E-BB83-0D01-F9DE6C21E4BE}"/>
                </a:ext>
              </a:extLst>
            </p:cNvPr>
            <p:cNvSpPr txBox="1"/>
            <p:nvPr/>
          </p:nvSpPr>
          <p:spPr>
            <a:xfrm>
              <a:off x="5827592" y="2591326"/>
              <a:ext cx="484432" cy="261610"/>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27F</a:t>
              </a:r>
              <a:endParaRPr lang="en-CH" sz="1050" b="1" dirty="0"/>
            </a:p>
          </p:txBody>
        </p:sp>
        <p:sp>
          <p:nvSpPr>
            <p:cNvPr id="36" name="TextBox 35">
              <a:extLst>
                <a:ext uri="{FF2B5EF4-FFF2-40B4-BE49-F238E27FC236}">
                  <a16:creationId xmlns:a16="http://schemas.microsoft.com/office/drawing/2014/main" id="{9947F6CB-9B52-9114-DAC0-B133B047D31C}"/>
                </a:ext>
              </a:extLst>
            </p:cNvPr>
            <p:cNvSpPr txBox="1"/>
            <p:nvPr/>
          </p:nvSpPr>
          <p:spPr>
            <a:xfrm>
              <a:off x="9960769" y="2591326"/>
              <a:ext cx="599727" cy="253916"/>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1492R</a:t>
              </a:r>
              <a:endParaRPr lang="en-CH" sz="1050" b="1" dirty="0"/>
            </a:p>
          </p:txBody>
        </p:sp>
        <p:sp>
          <p:nvSpPr>
            <p:cNvPr id="52" name="TextBox 51">
              <a:extLst>
                <a:ext uri="{FF2B5EF4-FFF2-40B4-BE49-F238E27FC236}">
                  <a16:creationId xmlns:a16="http://schemas.microsoft.com/office/drawing/2014/main" id="{B2DD0CE2-4BC2-3918-8FFC-EC8832EF5EFF}"/>
                </a:ext>
              </a:extLst>
            </p:cNvPr>
            <p:cNvSpPr txBox="1"/>
            <p:nvPr/>
          </p:nvSpPr>
          <p:spPr>
            <a:xfrm>
              <a:off x="3431704" y="2693000"/>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Universal consensus primers</a:t>
              </a:r>
              <a:endParaRPr lang="en-CH" sz="1200" dirty="0">
                <a:solidFill>
                  <a:schemeClr val="bg1">
                    <a:lumMod val="50000"/>
                  </a:schemeClr>
                </a:solidFill>
              </a:endParaRPr>
            </a:p>
          </p:txBody>
        </p:sp>
      </p:grpSp>
      <p:sp>
        <p:nvSpPr>
          <p:cNvPr id="53" name="TextBox 52">
            <a:extLst>
              <a:ext uri="{FF2B5EF4-FFF2-40B4-BE49-F238E27FC236}">
                <a16:creationId xmlns:a16="http://schemas.microsoft.com/office/drawing/2014/main" id="{9D361F06-EF6D-CE35-B37F-19DF1EF82B26}"/>
              </a:ext>
            </a:extLst>
          </p:cNvPr>
          <p:cNvSpPr txBox="1"/>
          <p:nvPr/>
        </p:nvSpPr>
        <p:spPr>
          <a:xfrm>
            <a:off x="3434795" y="3010192"/>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PCR amplification</a:t>
            </a:r>
            <a:endParaRPr lang="en-CH" sz="1200" dirty="0">
              <a:solidFill>
                <a:schemeClr val="bg1">
                  <a:lumMod val="50000"/>
                </a:schemeClr>
              </a:solidFill>
            </a:endParaRPr>
          </a:p>
        </p:txBody>
      </p:sp>
      <p:pic>
        <p:nvPicPr>
          <p:cNvPr id="6" name="Picture 2">
            <a:extLst>
              <a:ext uri="{FF2B5EF4-FFF2-40B4-BE49-F238E27FC236}">
                <a16:creationId xmlns:a16="http://schemas.microsoft.com/office/drawing/2014/main" id="{19695770-DDE2-AC1B-BA07-D06EBC66F6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38" t="2792" r="42604" b="78084"/>
          <a:stretch/>
        </p:blipFill>
        <p:spPr bwMode="auto">
          <a:xfrm>
            <a:off x="2252353" y="2762744"/>
            <a:ext cx="953025" cy="953025"/>
          </a:xfrm>
          <a:prstGeom prst="ellipse">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21CA110-09E3-B8D8-D9E6-5D7AC378CB7D}"/>
              </a:ext>
            </a:extLst>
          </p:cNvPr>
          <p:cNvPicPr>
            <a:picLocks noChangeAspect="1"/>
          </p:cNvPicPr>
          <p:nvPr/>
        </p:nvPicPr>
        <p:blipFill rotWithShape="1">
          <a:blip r:embed="rId7"/>
          <a:srcRect l="7061" t="2563" r="3292" b="3485"/>
          <a:stretch/>
        </p:blipFill>
        <p:spPr>
          <a:xfrm>
            <a:off x="2259939" y="4308569"/>
            <a:ext cx="958283" cy="958283"/>
          </a:xfrm>
          <a:prstGeom prst="ellipse">
            <a:avLst/>
          </a:prstGeom>
          <a:ln w="9525">
            <a:solidFill>
              <a:schemeClr val="tx1"/>
            </a:solidFill>
          </a:ln>
        </p:spPr>
      </p:pic>
      <p:cxnSp>
        <p:nvCxnSpPr>
          <p:cNvPr id="8" name="Straight Arrow Connector 7">
            <a:extLst>
              <a:ext uri="{FF2B5EF4-FFF2-40B4-BE49-F238E27FC236}">
                <a16:creationId xmlns:a16="http://schemas.microsoft.com/office/drawing/2014/main" id="{6EC9EC1D-C782-E168-AAB7-4DE18B484019}"/>
              </a:ext>
            </a:extLst>
          </p:cNvPr>
          <p:cNvCxnSpPr>
            <a:cxnSpLocks/>
          </p:cNvCxnSpPr>
          <p:nvPr/>
        </p:nvCxnSpPr>
        <p:spPr>
          <a:xfrm>
            <a:off x="2739080" y="3933056"/>
            <a:ext cx="0" cy="2309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0BA12F-74D8-D7E8-3D32-9BE949F4AC25}"/>
              </a:ext>
            </a:extLst>
          </p:cNvPr>
          <p:cNvSpPr txBox="1"/>
          <p:nvPr/>
        </p:nvSpPr>
        <p:spPr>
          <a:xfrm>
            <a:off x="699345" y="5375423"/>
            <a:ext cx="1224136" cy="276999"/>
          </a:xfrm>
          <a:prstGeom prst="rect">
            <a:avLst/>
          </a:prstGeom>
          <a:noFill/>
        </p:spPr>
        <p:txBody>
          <a:bodyPr wrap="square">
            <a:spAutoFit/>
          </a:bodyPr>
          <a:lstStyle/>
          <a:p>
            <a:pPr algn="ctr"/>
            <a:r>
              <a:rPr lang="en-US" sz="1200" b="1" dirty="0">
                <a:solidFill>
                  <a:schemeClr val="bg1">
                    <a:lumMod val="75000"/>
                  </a:schemeClr>
                </a:solidFill>
                <a:latin typeface="Segoe UI" panose="020B0502040204020203" pitchFamily="34" charset="0"/>
                <a:cs typeface="Segoe UI" panose="020B0502040204020203" pitchFamily="34" charset="0"/>
              </a:rPr>
              <a:t>Isolate DNA</a:t>
            </a:r>
            <a:endParaRPr lang="en-CH" sz="1200" b="1" dirty="0">
              <a:solidFill>
                <a:schemeClr val="bg1">
                  <a:lumMod val="75000"/>
                </a:schemeClr>
              </a:solidFill>
            </a:endParaRPr>
          </a:p>
        </p:txBody>
      </p:sp>
      <p:sp>
        <p:nvSpPr>
          <p:cNvPr id="14" name="TextBox 13">
            <a:extLst>
              <a:ext uri="{FF2B5EF4-FFF2-40B4-BE49-F238E27FC236}">
                <a16:creationId xmlns:a16="http://schemas.microsoft.com/office/drawing/2014/main" id="{0617295D-BF6F-A341-988B-88E62020F920}"/>
              </a:ext>
            </a:extLst>
          </p:cNvPr>
          <p:cNvSpPr txBox="1"/>
          <p:nvPr/>
        </p:nvSpPr>
        <p:spPr>
          <a:xfrm>
            <a:off x="2063552" y="5375423"/>
            <a:ext cx="1285148" cy="461665"/>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Environmental DNA</a:t>
            </a:r>
            <a:endParaRPr lang="en-CH" sz="1200" b="1" dirty="0">
              <a:solidFill>
                <a:schemeClr val="bg1">
                  <a:lumMod val="50000"/>
                </a:schemeClr>
              </a:solidFill>
            </a:endParaRPr>
          </a:p>
        </p:txBody>
      </p:sp>
      <p:sp>
        <p:nvSpPr>
          <p:cNvPr id="30" name="TextBox 29">
            <a:extLst>
              <a:ext uri="{FF2B5EF4-FFF2-40B4-BE49-F238E27FC236}">
                <a16:creationId xmlns:a16="http://schemas.microsoft.com/office/drawing/2014/main" id="{D22E30D4-7E2C-EE14-87E8-37F93473A8A9}"/>
              </a:ext>
            </a:extLst>
          </p:cNvPr>
          <p:cNvSpPr txBox="1"/>
          <p:nvPr/>
        </p:nvSpPr>
        <p:spPr>
          <a:xfrm>
            <a:off x="3428675" y="3342331"/>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Amplicon sequencing</a:t>
            </a:r>
            <a:endParaRPr lang="en-CH" sz="1200" dirty="0">
              <a:solidFill>
                <a:schemeClr val="bg1">
                  <a:lumMod val="50000"/>
                </a:schemeClr>
              </a:solidFill>
            </a:endParaRPr>
          </a:p>
        </p:txBody>
      </p:sp>
      <p:sp>
        <p:nvSpPr>
          <p:cNvPr id="33" name="TextBox 32">
            <a:extLst>
              <a:ext uri="{FF2B5EF4-FFF2-40B4-BE49-F238E27FC236}">
                <a16:creationId xmlns:a16="http://schemas.microsoft.com/office/drawing/2014/main" id="{821FFBF7-E8FE-5636-9424-9DFEBEA33662}"/>
              </a:ext>
            </a:extLst>
          </p:cNvPr>
          <p:cNvSpPr txBox="1"/>
          <p:nvPr/>
        </p:nvSpPr>
        <p:spPr>
          <a:xfrm>
            <a:off x="3428676" y="3604574"/>
            <a:ext cx="2478163"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DNA sequence</a:t>
            </a:r>
            <a:endParaRPr lang="en-CH" sz="1200" dirty="0">
              <a:solidFill>
                <a:schemeClr val="bg1">
                  <a:lumMod val="50000"/>
                </a:schemeClr>
              </a:solidFill>
            </a:endParaRPr>
          </a:p>
        </p:txBody>
      </p:sp>
      <p:sp>
        <p:nvSpPr>
          <p:cNvPr id="34" name="TextBox 33">
            <a:extLst>
              <a:ext uri="{FF2B5EF4-FFF2-40B4-BE49-F238E27FC236}">
                <a16:creationId xmlns:a16="http://schemas.microsoft.com/office/drawing/2014/main" id="{6AF46A15-3D15-E02B-D09E-2119A74D1611}"/>
              </a:ext>
            </a:extLst>
          </p:cNvPr>
          <p:cNvSpPr txBox="1"/>
          <p:nvPr/>
        </p:nvSpPr>
        <p:spPr>
          <a:xfrm>
            <a:off x="5835309" y="3356992"/>
            <a:ext cx="2478163"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by Sanger sequencing</a:t>
            </a:r>
            <a:endParaRPr lang="en-CH" sz="1200" dirty="0">
              <a:solidFill>
                <a:schemeClr val="bg1">
                  <a:lumMod val="50000"/>
                </a:schemeClr>
              </a:solidFill>
            </a:endParaRPr>
          </a:p>
        </p:txBody>
      </p:sp>
      <p:cxnSp>
        <p:nvCxnSpPr>
          <p:cNvPr id="37" name="Straight Connector 36">
            <a:extLst>
              <a:ext uri="{FF2B5EF4-FFF2-40B4-BE49-F238E27FC236}">
                <a16:creationId xmlns:a16="http://schemas.microsoft.com/office/drawing/2014/main" id="{C9CD29D9-5448-7D0C-F4BD-328365571878}"/>
              </a:ext>
            </a:extLst>
          </p:cNvPr>
          <p:cNvCxnSpPr>
            <a:cxnSpLocks/>
          </p:cNvCxnSpPr>
          <p:nvPr/>
        </p:nvCxnSpPr>
        <p:spPr>
          <a:xfrm>
            <a:off x="5928198" y="2996952"/>
            <a:ext cx="451405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81DDE598-3F3F-532E-E796-CAF911CC3A58}"/>
              </a:ext>
            </a:extLst>
          </p:cNvPr>
          <p:cNvGrpSpPr/>
          <p:nvPr/>
        </p:nvGrpSpPr>
        <p:grpSpPr>
          <a:xfrm>
            <a:off x="5912582" y="3068960"/>
            <a:ext cx="4585050" cy="2031291"/>
            <a:chOff x="5912582" y="3068960"/>
            <a:chExt cx="4585050" cy="2031291"/>
          </a:xfrm>
        </p:grpSpPr>
        <p:grpSp>
          <p:nvGrpSpPr>
            <p:cNvPr id="27" name="Group 26">
              <a:extLst>
                <a:ext uri="{FF2B5EF4-FFF2-40B4-BE49-F238E27FC236}">
                  <a16:creationId xmlns:a16="http://schemas.microsoft.com/office/drawing/2014/main" id="{7530D5A7-39CB-8309-4314-C14E672F2F0E}"/>
                </a:ext>
              </a:extLst>
            </p:cNvPr>
            <p:cNvGrpSpPr/>
            <p:nvPr/>
          </p:nvGrpSpPr>
          <p:grpSpPr>
            <a:xfrm>
              <a:off x="5912582" y="3068960"/>
              <a:ext cx="4585050" cy="2031291"/>
              <a:chOff x="5903438" y="2966645"/>
              <a:chExt cx="4585050" cy="2031291"/>
            </a:xfrm>
          </p:grpSpPr>
          <p:cxnSp>
            <p:nvCxnSpPr>
              <p:cNvPr id="39" name="Straight Connector 38">
                <a:extLst>
                  <a:ext uri="{FF2B5EF4-FFF2-40B4-BE49-F238E27FC236}">
                    <a16:creationId xmlns:a16="http://schemas.microsoft.com/office/drawing/2014/main" id="{A7034275-8B38-BD84-99CF-B6D6465341FB}"/>
                  </a:ext>
                </a:extLst>
              </p:cNvPr>
              <p:cNvCxnSpPr>
                <a:cxnSpLocks/>
              </p:cNvCxnSpPr>
              <p:nvPr/>
            </p:nvCxnSpPr>
            <p:spPr>
              <a:xfrm>
                <a:off x="5928198" y="3038653"/>
                <a:ext cx="451405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C141BD9-8AFD-F6AD-75CA-1D8C663A2D58}"/>
                  </a:ext>
                </a:extLst>
              </p:cNvPr>
              <p:cNvCxnSpPr>
                <a:cxnSpLocks/>
              </p:cNvCxnSpPr>
              <p:nvPr/>
            </p:nvCxnSpPr>
            <p:spPr>
              <a:xfrm>
                <a:off x="5928198" y="3182669"/>
                <a:ext cx="4514056"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8E95669F-66F5-0C0F-4BDD-5A77C3D70FCA}"/>
                  </a:ext>
                </a:extLst>
              </p:cNvPr>
              <p:cNvGrpSpPr/>
              <p:nvPr/>
            </p:nvGrpSpPr>
            <p:grpSpPr>
              <a:xfrm>
                <a:off x="5903438" y="3573016"/>
                <a:ext cx="4585050" cy="1424920"/>
                <a:chOff x="5903438" y="3573016"/>
                <a:chExt cx="4585050" cy="1424920"/>
              </a:xfrm>
            </p:grpSpPr>
            <p:pic>
              <p:nvPicPr>
                <p:cNvPr id="15" name="Picture 4" descr="An ideal chromatogram of a segment of a DNA molecule is shown. The chromatogram consists of an x and y axis, with the sequence of the nucleotides running along the x-axis from left to right. A sequence of waving peaks and dips runs from left to right along with the nucleotide sequence. Each peak represents a nucleotide at that position in the DNA, and the color of the peak indicates which nucleotide is at that position in the sequence: every green peak represents an adenine (A) at that position in the DNA sequence, every red peak represents a thymine (T) at that position in the DNA sequence, every black peak represents a guanine at that position, and every blue peak represents a cytosine (C). The sequence of the DNA molecule can be read as the sequence of green (A), red (T), black (G) and blue (C) peaks. The sequence of green, red, black and blue peaks is interpreted by a computer algorithm as a nucleotide sequence that is shown above the peaks, running from 5 prime to 3 prime, from left to right, with a letter (A, T, G or C) above each peak. This chromatogram represents an ideal chromatogram, such that each peak is sharp and regularly spaced, so that there is only one peak for each nucleotide position, making it easy to determine which nucleotide is present at that position in our DNA molecule. The y axis is the fluorescence intensity from each nucleotide at each position along the DNA strand. In this ideal chromatogram, there is no baseline noise, which is to say that at each nucleotide position there is only one large peak in one color, and at that position the three other colors are at zero (they are not emitting any fluorescence). All of the peaks have heights that are within the same order of magnitude. In other words, the smallest peaks are only about 3 times shorter than the tallest peaks. Every tenth peak is numbered, starting from 110 on the left running to 160 on the right.">
                  <a:extLst>
                    <a:ext uri="{FF2B5EF4-FFF2-40B4-BE49-F238E27FC236}">
                      <a16:creationId xmlns:a16="http://schemas.microsoft.com/office/drawing/2014/main" id="{145AE372-89B2-05EB-D712-42B3FA4B4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11" t="24226" r="47579" b="28303"/>
                <a:stretch/>
              </p:blipFill>
              <p:spPr bwMode="auto">
                <a:xfrm>
                  <a:off x="7629123" y="3942581"/>
                  <a:ext cx="2478163" cy="1054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 ideal chromatogram of a segment of a DNA molecule is shown. The chromatogram consists of an x and y axis, with the sequence of the nucleotides running along the x-axis from left to right. A sequence of waving peaks and dips runs from left to right along with the nucleotide sequence. Each peak represents a nucleotide at that position in the DNA, and the color of the peak indicates which nucleotide is at that position in the sequence: every green peak represents an adenine (A) at that position in the DNA sequence, every red peak represents a thymine (T) at that position in the DNA sequence, every black peak represents a guanine at that position, and every blue peak represents a cytosine (C). The sequence of the DNA molecule can be read as the sequence of green (A), red (T), black (G) and blue (C) peaks. The sequence of green, red, black and blue peaks is interpreted by a computer algorithm as a nucleotide sequence that is shown above the peaks, running from 5 prime to 3 prime, from left to right, with a letter (A, T, G or C) above each peak. This chromatogram represents an ideal chromatogram, such that each peak is sharp and regularly spaced, so that there is only one peak for each nucleotide position, making it easy to determine which nucleotide is present at that position in our DNA molecule. The y axis is the fluorescence intensity from each nucleotide at each position along the DNA strand. In this ideal chromatogram, there is no baseline noise, which is to say that at each nucleotide position there is only one large peak in one color, and at that position the three other colors are at zero (they are not emitting any fluorescence). All of the peaks have heights that are within the same order of magnitude. In other words, the smallest peaks are only about 3 times shorter than the tallest peaks. Every tenth peak is numbered, starting from 110 on the left running to 160 on the right.">
                  <a:extLst>
                    <a:ext uri="{FF2B5EF4-FFF2-40B4-BE49-F238E27FC236}">
                      <a16:creationId xmlns:a16="http://schemas.microsoft.com/office/drawing/2014/main" id="{843D9086-9F31-58A3-E5A7-43CDFE4EF6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1" t="24226" r="18132" b="28303"/>
                <a:stretch/>
              </p:blipFill>
              <p:spPr bwMode="auto">
                <a:xfrm>
                  <a:off x="5981730" y="3943365"/>
                  <a:ext cx="2623120" cy="105457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60D3139-725A-10C7-1D91-8AF59FD67C7B}"/>
                    </a:ext>
                  </a:extLst>
                </p:cNvPr>
                <p:cNvSpPr/>
                <p:nvPr/>
              </p:nvSpPr>
              <p:spPr>
                <a:xfrm>
                  <a:off x="5981730" y="3618602"/>
                  <a:ext cx="4404330" cy="88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TextBox 18">
                  <a:extLst>
                    <a:ext uri="{FF2B5EF4-FFF2-40B4-BE49-F238E27FC236}">
                      <a16:creationId xmlns:a16="http://schemas.microsoft.com/office/drawing/2014/main" id="{2F4F5116-A0A9-3119-867A-16E21AF1ABD9}"/>
                    </a:ext>
                  </a:extLst>
                </p:cNvPr>
                <p:cNvSpPr txBox="1"/>
                <p:nvPr/>
              </p:nvSpPr>
              <p:spPr>
                <a:xfrm>
                  <a:off x="5903438" y="3573016"/>
                  <a:ext cx="4585050" cy="200055"/>
                </a:xfrm>
                <a:prstGeom prst="rect">
                  <a:avLst/>
                </a:prstGeom>
                <a:noFill/>
              </p:spPr>
              <p:txBody>
                <a:bodyPr wrap="square">
                  <a:spAutoFit/>
                </a:bodyPr>
                <a:lstStyle/>
                <a:p>
                  <a:r>
                    <a:rPr lang="en-US" sz="700" b="1" dirty="0">
                      <a:solidFill>
                        <a:srgbClr val="FF0000"/>
                      </a:solidFill>
                      <a:latin typeface="+mj-lt"/>
                      <a:cs typeface="Segoe UI" panose="020B0502040204020203" pitchFamily="34" charset="0"/>
                    </a:rPr>
                    <a:t>N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r>
                    <a:rPr lang="en-US" sz="700" b="1" dirty="0">
                      <a:solidFill>
                        <a:srgbClr val="FF0000"/>
                      </a:solidFill>
                      <a:latin typeface="+mj-lt"/>
                      <a:cs typeface="Segoe UI" panose="020B0502040204020203" pitchFamily="34" charset="0"/>
                    </a:rPr>
                    <a:t> </a:t>
                  </a:r>
                  <a:r>
                    <a:rPr lang="en-US" sz="700" b="1" dirty="0" err="1">
                      <a:solidFill>
                        <a:srgbClr val="FF0000"/>
                      </a:solidFill>
                      <a:latin typeface="+mj-lt"/>
                      <a:cs typeface="Segoe UI" panose="020B0502040204020203" pitchFamily="34" charset="0"/>
                    </a:rPr>
                    <a:t>N</a:t>
                  </a:r>
                  <a:endParaRPr lang="en-CH" sz="700" b="1" dirty="0">
                    <a:solidFill>
                      <a:srgbClr val="FF0000"/>
                    </a:solidFill>
                    <a:latin typeface="+mj-lt"/>
                  </a:endParaRPr>
                </a:p>
              </p:txBody>
            </p:sp>
          </p:grpSp>
          <p:cxnSp>
            <p:nvCxnSpPr>
              <p:cNvPr id="24" name="Straight Connector 23">
                <a:extLst>
                  <a:ext uri="{FF2B5EF4-FFF2-40B4-BE49-F238E27FC236}">
                    <a16:creationId xmlns:a16="http://schemas.microsoft.com/office/drawing/2014/main" id="{94CAB92B-9638-4030-5BAB-4B8285FFADFA}"/>
                  </a:ext>
                </a:extLst>
              </p:cNvPr>
              <p:cNvCxnSpPr>
                <a:cxnSpLocks/>
              </p:cNvCxnSpPr>
              <p:nvPr/>
            </p:nvCxnSpPr>
            <p:spPr>
              <a:xfrm>
                <a:off x="5931364" y="2966645"/>
                <a:ext cx="4514056"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379D335-7F3B-914D-8EC2-51F7C683E419}"/>
                  </a:ext>
                </a:extLst>
              </p:cNvPr>
              <p:cNvCxnSpPr>
                <a:cxnSpLocks/>
              </p:cNvCxnSpPr>
              <p:nvPr/>
            </p:nvCxnSpPr>
            <p:spPr>
              <a:xfrm>
                <a:off x="5931364" y="3254677"/>
                <a:ext cx="451405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cxnSp>
          <p:nvCxnSpPr>
            <p:cNvPr id="44" name="Straight Connector 43">
              <a:extLst>
                <a:ext uri="{FF2B5EF4-FFF2-40B4-BE49-F238E27FC236}">
                  <a16:creationId xmlns:a16="http://schemas.microsoft.com/office/drawing/2014/main" id="{16D06860-353A-0A59-E66F-3F2C0B377DB8}"/>
                </a:ext>
              </a:extLst>
            </p:cNvPr>
            <p:cNvCxnSpPr>
              <a:cxnSpLocks/>
            </p:cNvCxnSpPr>
            <p:nvPr/>
          </p:nvCxnSpPr>
          <p:spPr>
            <a:xfrm>
              <a:off x="5928198" y="3212976"/>
              <a:ext cx="4514056"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46" name="TextBox 45">
            <a:extLst>
              <a:ext uri="{FF2B5EF4-FFF2-40B4-BE49-F238E27FC236}">
                <a16:creationId xmlns:a16="http://schemas.microsoft.com/office/drawing/2014/main" id="{6FCF7A0D-7EB2-3A7F-04B9-36A7C797E675}"/>
              </a:ext>
            </a:extLst>
          </p:cNvPr>
          <p:cNvSpPr txBox="1"/>
          <p:nvPr/>
        </p:nvSpPr>
        <p:spPr>
          <a:xfrm>
            <a:off x="3428675" y="4442570"/>
            <a:ext cx="1953390" cy="276999"/>
          </a:xfrm>
          <a:prstGeom prst="rect">
            <a:avLst/>
          </a:prstGeom>
          <a:noFill/>
        </p:spPr>
        <p:txBody>
          <a:bodyPr wrap="square">
            <a:spAutoFit/>
          </a:bodyPr>
          <a:lstStyle/>
          <a:p>
            <a:pPr algn="r"/>
            <a:r>
              <a:rPr lang="en-US" sz="1200" b="1" dirty="0">
                <a:solidFill>
                  <a:srgbClr val="FF0000"/>
                </a:solidFill>
                <a:latin typeface="Segoe UI" panose="020B0502040204020203" pitchFamily="34" charset="0"/>
                <a:cs typeface="Segoe UI" panose="020B0502040204020203" pitchFamily="34" charset="0"/>
              </a:rPr>
              <a:t>Overlapping signal</a:t>
            </a:r>
            <a:endParaRPr lang="en-CH" sz="1200" dirty="0">
              <a:solidFill>
                <a:srgbClr val="FF0000"/>
              </a:solidFill>
            </a:endParaRPr>
          </a:p>
        </p:txBody>
      </p:sp>
      <p:sp>
        <p:nvSpPr>
          <p:cNvPr id="47" name="TextBox 46">
            <a:extLst>
              <a:ext uri="{FF2B5EF4-FFF2-40B4-BE49-F238E27FC236}">
                <a16:creationId xmlns:a16="http://schemas.microsoft.com/office/drawing/2014/main" id="{E1967FD9-A8B8-FFB3-CE62-E9E36A53390D}"/>
              </a:ext>
            </a:extLst>
          </p:cNvPr>
          <p:cNvSpPr txBox="1"/>
          <p:nvPr/>
        </p:nvSpPr>
        <p:spPr>
          <a:xfrm>
            <a:off x="3431704" y="3645024"/>
            <a:ext cx="2478163" cy="276999"/>
          </a:xfrm>
          <a:prstGeom prst="rect">
            <a:avLst/>
          </a:prstGeom>
          <a:solidFill>
            <a:schemeClr val="bg1"/>
          </a:solidFill>
        </p:spPr>
        <p:txBody>
          <a:bodyPr wrap="square">
            <a:spAutoFit/>
          </a:bodyPr>
          <a:lstStyle/>
          <a:p>
            <a:pPr algn="r"/>
            <a:r>
              <a:rPr lang="en-US" sz="1200" b="1" dirty="0">
                <a:solidFill>
                  <a:srgbClr val="FF0000"/>
                </a:solidFill>
                <a:latin typeface="Segoe UI" panose="020B0502040204020203" pitchFamily="34" charset="0"/>
                <a:cs typeface="Segoe UI" panose="020B0502040204020203" pitchFamily="34" charset="0"/>
              </a:rPr>
              <a:t>Undetermined</a:t>
            </a:r>
            <a:r>
              <a:rPr lang="en-US" sz="1200" b="1" dirty="0">
                <a:solidFill>
                  <a:schemeClr val="bg1">
                    <a:lumMod val="50000"/>
                  </a:schemeClr>
                </a:solidFill>
                <a:latin typeface="Segoe UI" panose="020B0502040204020203" pitchFamily="34" charset="0"/>
                <a:cs typeface="Segoe UI" panose="020B0502040204020203" pitchFamily="34" charset="0"/>
              </a:rPr>
              <a:t> </a:t>
            </a:r>
            <a:r>
              <a:rPr lang="en-US" sz="1200" b="1" dirty="0">
                <a:solidFill>
                  <a:srgbClr val="FF0000"/>
                </a:solidFill>
                <a:latin typeface="Segoe UI" panose="020B0502040204020203" pitchFamily="34" charset="0"/>
                <a:cs typeface="Segoe UI" panose="020B0502040204020203" pitchFamily="34" charset="0"/>
              </a:rPr>
              <a:t>sequence</a:t>
            </a:r>
            <a:endParaRPr lang="en-CH" sz="1200" dirty="0">
              <a:solidFill>
                <a:srgbClr val="FF0000"/>
              </a:solidFill>
            </a:endParaRPr>
          </a:p>
        </p:txBody>
      </p:sp>
      <p:sp>
        <p:nvSpPr>
          <p:cNvPr id="48" name="TextBox 47">
            <a:extLst>
              <a:ext uri="{FF2B5EF4-FFF2-40B4-BE49-F238E27FC236}">
                <a16:creationId xmlns:a16="http://schemas.microsoft.com/office/drawing/2014/main" id="{7C41C761-BF5E-91B0-F629-530B94CE85D6}"/>
              </a:ext>
            </a:extLst>
          </p:cNvPr>
          <p:cNvSpPr txBox="1"/>
          <p:nvPr/>
        </p:nvSpPr>
        <p:spPr>
          <a:xfrm>
            <a:off x="3863752" y="3162739"/>
            <a:ext cx="2043087" cy="230832"/>
          </a:xfrm>
          <a:prstGeom prst="rect">
            <a:avLst/>
          </a:prstGeom>
          <a:noFill/>
        </p:spPr>
        <p:txBody>
          <a:bodyPr wrap="square">
            <a:spAutoFit/>
          </a:bodyPr>
          <a:lstStyle/>
          <a:p>
            <a:pPr algn="r"/>
            <a:r>
              <a:rPr lang="en-US" sz="900" dirty="0">
                <a:solidFill>
                  <a:srgbClr val="FF0000"/>
                </a:solidFill>
                <a:latin typeface="Segoe UI" panose="020B0502040204020203" pitchFamily="34" charset="0"/>
                <a:cs typeface="Segoe UI" panose="020B0502040204020203" pitchFamily="34" charset="0"/>
              </a:rPr>
              <a:t>Amplicons with different sequences</a:t>
            </a:r>
            <a:endParaRPr lang="en-CH" sz="900" dirty="0">
              <a:solidFill>
                <a:srgbClr val="FF0000"/>
              </a:solidFill>
            </a:endParaRPr>
          </a:p>
        </p:txBody>
      </p:sp>
      <p:sp>
        <p:nvSpPr>
          <p:cNvPr id="51" name="Rectangle 50">
            <a:extLst>
              <a:ext uri="{FF2B5EF4-FFF2-40B4-BE49-F238E27FC236}">
                <a16:creationId xmlns:a16="http://schemas.microsoft.com/office/drawing/2014/main" id="{D5822312-EEC0-4549-DA98-4195951138A1}"/>
              </a:ext>
            </a:extLst>
          </p:cNvPr>
          <p:cNvSpPr/>
          <p:nvPr/>
        </p:nvSpPr>
        <p:spPr>
          <a:xfrm>
            <a:off x="8613994" y="5157192"/>
            <a:ext cx="122642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3738582B-7A95-AB4C-9E0A-CB41C79CED1E}"/>
              </a:ext>
            </a:extLst>
          </p:cNvPr>
          <p:cNvSpPr/>
          <p:nvPr/>
        </p:nvSpPr>
        <p:spPr>
          <a:xfrm>
            <a:off x="6907498" y="5140400"/>
            <a:ext cx="1226422" cy="51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Rectangle 60">
            <a:extLst>
              <a:ext uri="{FF2B5EF4-FFF2-40B4-BE49-F238E27FC236}">
                <a16:creationId xmlns:a16="http://schemas.microsoft.com/office/drawing/2014/main" id="{702F1060-419D-1955-4ACA-97A17DB326AC}"/>
              </a:ext>
            </a:extLst>
          </p:cNvPr>
          <p:cNvSpPr/>
          <p:nvPr/>
        </p:nvSpPr>
        <p:spPr>
          <a:xfrm>
            <a:off x="10451948" y="4934040"/>
            <a:ext cx="828628" cy="229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TextBox 49">
            <a:extLst>
              <a:ext uri="{FF2B5EF4-FFF2-40B4-BE49-F238E27FC236}">
                <a16:creationId xmlns:a16="http://schemas.microsoft.com/office/drawing/2014/main" id="{17C6FDB7-59C3-294C-EAB4-17A0A32D2BCD}"/>
              </a:ext>
            </a:extLst>
          </p:cNvPr>
          <p:cNvSpPr txBox="1"/>
          <p:nvPr/>
        </p:nvSpPr>
        <p:spPr>
          <a:xfrm>
            <a:off x="4186273" y="5542809"/>
            <a:ext cx="4251502" cy="461665"/>
          </a:xfrm>
          <a:prstGeom prst="rect">
            <a:avLst/>
          </a:prstGeom>
          <a:noFill/>
          <a:ln w="19050">
            <a:solidFill>
              <a:srgbClr val="FF0000"/>
            </a:solidFill>
          </a:ln>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Sequencing of environmental amplicons not possible with Sanger sequencing due to mixed sequences</a:t>
            </a:r>
            <a:endParaRPr lang="en-CH" sz="1200" dirty="0">
              <a:solidFill>
                <a:schemeClr val="bg1">
                  <a:lumMod val="50000"/>
                </a:schemeClr>
              </a:solidFill>
            </a:endParaRPr>
          </a:p>
        </p:txBody>
      </p:sp>
    </p:spTree>
    <p:extLst>
      <p:ext uri="{BB962C8B-B14F-4D97-AF65-F5344CB8AC3E}">
        <p14:creationId xmlns:p14="http://schemas.microsoft.com/office/powerpoint/2010/main" val="4780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p:bldP spid="51" grpId="0" animBg="1"/>
      <p:bldP spid="57" grpId="0" animBg="1"/>
      <p:bldP spid="61"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13</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High-throughput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Illumina sequencing</a:t>
            </a:r>
          </a:p>
        </p:txBody>
      </p:sp>
      <p:grpSp>
        <p:nvGrpSpPr>
          <p:cNvPr id="11" name="Group 10">
            <a:extLst>
              <a:ext uri="{FF2B5EF4-FFF2-40B4-BE49-F238E27FC236}">
                <a16:creationId xmlns:a16="http://schemas.microsoft.com/office/drawing/2014/main" id="{A6E820E6-0BF7-BB4D-945B-EA7A3259449F}"/>
              </a:ext>
            </a:extLst>
          </p:cNvPr>
          <p:cNvGrpSpPr/>
          <p:nvPr/>
        </p:nvGrpSpPr>
        <p:grpSpPr>
          <a:xfrm>
            <a:off x="6816080" y="620686"/>
            <a:ext cx="4896544" cy="1606235"/>
            <a:chOff x="1057244" y="3640084"/>
            <a:chExt cx="5587104" cy="1903291"/>
          </a:xfrm>
        </p:grpSpPr>
        <p:pic>
          <p:nvPicPr>
            <p:cNvPr id="12" name="Picture 4">
              <a:extLst>
                <a:ext uri="{FF2B5EF4-FFF2-40B4-BE49-F238E27FC236}">
                  <a16:creationId xmlns:a16="http://schemas.microsoft.com/office/drawing/2014/main" id="{D916844E-5237-78BC-7C85-75F10DEB9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8E2CA4-5680-5EE5-DC00-D48D2EADF5AE}"/>
                </a:ext>
              </a:extLst>
            </p:cNvPr>
            <p:cNvSpPr txBox="1"/>
            <p:nvPr/>
          </p:nvSpPr>
          <p:spPr>
            <a:xfrm>
              <a:off x="1559496" y="5178678"/>
              <a:ext cx="4752528" cy="364697"/>
            </a:xfrm>
            <a:prstGeom prst="rect">
              <a:avLst/>
            </a:prstGeom>
            <a:noFill/>
          </p:spPr>
          <p:txBody>
            <a:bodyPr wrap="square">
              <a:spAutoFit/>
            </a:bodyPr>
            <a:lstStyle/>
            <a:p>
              <a:r>
                <a:rPr lang="en-US" sz="900" b="1" dirty="0">
                  <a:solidFill>
                    <a:srgbClr val="C00000"/>
                  </a:solidFill>
                  <a:latin typeface="Segoe UI" panose="020B0502040204020203" pitchFamily="34" charset="0"/>
                  <a:cs typeface="Segoe UI" panose="020B0502040204020203" pitchFamily="34" charset="0"/>
                </a:rPr>
                <a:t> V1    V2                   V3         </a:t>
              </a:r>
              <a:r>
                <a:rPr lang="en-US" sz="1400" b="1" dirty="0">
                  <a:solidFill>
                    <a:srgbClr val="C00000"/>
                  </a:solidFill>
                  <a:latin typeface="Segoe UI" panose="020B0502040204020203" pitchFamily="34" charset="0"/>
                  <a:cs typeface="Segoe UI" panose="020B0502040204020203" pitchFamily="34" charset="0"/>
                </a:rPr>
                <a:t> </a:t>
              </a:r>
              <a:r>
                <a:rPr lang="en-US" sz="900" b="1" dirty="0">
                  <a:solidFill>
                    <a:srgbClr val="C00000"/>
                  </a:solidFill>
                  <a:latin typeface="Segoe UI" panose="020B0502040204020203" pitchFamily="34" charset="0"/>
                  <a:cs typeface="Segoe UI" panose="020B0502040204020203" pitchFamily="34" charset="0"/>
                </a:rPr>
                <a:t>V4             V5           V6      V7       V8          V9</a:t>
              </a:r>
              <a:endParaRPr lang="en-CH" sz="900" b="1" dirty="0">
                <a:solidFill>
                  <a:srgbClr val="C00000"/>
                </a:solidFill>
              </a:endParaRPr>
            </a:p>
          </p:txBody>
        </p:sp>
      </p:grpSp>
      <p:grpSp>
        <p:nvGrpSpPr>
          <p:cNvPr id="18" name="Group 17">
            <a:extLst>
              <a:ext uri="{FF2B5EF4-FFF2-40B4-BE49-F238E27FC236}">
                <a16:creationId xmlns:a16="http://schemas.microsoft.com/office/drawing/2014/main" id="{80666738-5E67-A0B4-734A-29F2784142FC}"/>
              </a:ext>
            </a:extLst>
          </p:cNvPr>
          <p:cNvGrpSpPr/>
          <p:nvPr/>
        </p:nvGrpSpPr>
        <p:grpSpPr>
          <a:xfrm>
            <a:off x="4925585" y="2204864"/>
            <a:ext cx="6426999" cy="362805"/>
            <a:chOff x="3257240" y="2591326"/>
            <a:chExt cx="7333400" cy="429901"/>
          </a:xfrm>
        </p:grpSpPr>
        <p:cxnSp>
          <p:nvCxnSpPr>
            <p:cNvPr id="25" name="Straight Arrow Connector 24">
              <a:extLst>
                <a:ext uri="{FF2B5EF4-FFF2-40B4-BE49-F238E27FC236}">
                  <a16:creationId xmlns:a16="http://schemas.microsoft.com/office/drawing/2014/main" id="{D0992258-C537-5F60-3028-75E3653A30B3}"/>
                </a:ext>
              </a:extLst>
            </p:cNvPr>
            <p:cNvCxnSpPr>
              <a:cxnSpLocks/>
            </p:cNvCxnSpPr>
            <p:nvPr/>
          </p:nvCxnSpPr>
          <p:spPr>
            <a:xfrm>
              <a:off x="5928198" y="2857128"/>
              <a:ext cx="2880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260070B-055F-FA3E-6B81-2FD0AD51184D}"/>
                </a:ext>
              </a:extLst>
            </p:cNvPr>
            <p:cNvCxnSpPr>
              <a:cxnSpLocks/>
            </p:cNvCxnSpPr>
            <p:nvPr/>
          </p:nvCxnSpPr>
          <p:spPr>
            <a:xfrm flipH="1">
              <a:off x="10097616" y="2857128"/>
              <a:ext cx="34463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B4B9189D-75E0-89B0-20A3-1EB6EEC4EFE7}"/>
                </a:ext>
              </a:extLst>
            </p:cNvPr>
            <p:cNvSpPr txBox="1"/>
            <p:nvPr/>
          </p:nvSpPr>
          <p:spPr>
            <a:xfrm>
              <a:off x="5827592" y="2591326"/>
              <a:ext cx="484432" cy="261610"/>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27F</a:t>
              </a:r>
              <a:endParaRPr lang="en-CH" sz="1050" b="1" dirty="0"/>
            </a:p>
          </p:txBody>
        </p:sp>
        <p:sp>
          <p:nvSpPr>
            <p:cNvPr id="49" name="TextBox 48">
              <a:extLst>
                <a:ext uri="{FF2B5EF4-FFF2-40B4-BE49-F238E27FC236}">
                  <a16:creationId xmlns:a16="http://schemas.microsoft.com/office/drawing/2014/main" id="{29D5E5FB-4802-EDE2-F291-4880A49668FD}"/>
                </a:ext>
              </a:extLst>
            </p:cNvPr>
            <p:cNvSpPr txBox="1"/>
            <p:nvPr/>
          </p:nvSpPr>
          <p:spPr>
            <a:xfrm>
              <a:off x="9881314" y="2591326"/>
              <a:ext cx="709326" cy="300874"/>
            </a:xfrm>
            <a:prstGeom prst="rect">
              <a:avLst/>
            </a:prstGeom>
            <a:noFill/>
          </p:spPr>
          <p:txBody>
            <a:bodyPr wrap="square">
              <a:spAutoFit/>
            </a:bodyPr>
            <a:lstStyle/>
            <a:p>
              <a:pPr algn="ctr"/>
              <a:r>
                <a:rPr lang="en-US" sz="1050" b="1" dirty="0">
                  <a:solidFill>
                    <a:schemeClr val="bg1">
                      <a:lumMod val="50000"/>
                    </a:schemeClr>
                  </a:solidFill>
                  <a:latin typeface="Segoe UI" panose="020B0502040204020203" pitchFamily="34" charset="0"/>
                  <a:cs typeface="Segoe UI" panose="020B0502040204020203" pitchFamily="34" charset="0"/>
                </a:rPr>
                <a:t>1492R</a:t>
              </a:r>
              <a:endParaRPr lang="en-CH" sz="1050" b="1" dirty="0"/>
            </a:p>
          </p:txBody>
        </p:sp>
        <p:sp>
          <p:nvSpPr>
            <p:cNvPr id="51" name="TextBox 50">
              <a:extLst>
                <a:ext uri="{FF2B5EF4-FFF2-40B4-BE49-F238E27FC236}">
                  <a16:creationId xmlns:a16="http://schemas.microsoft.com/office/drawing/2014/main" id="{AACC671F-B87C-0227-3571-3C708F7ADDAE}"/>
                </a:ext>
              </a:extLst>
            </p:cNvPr>
            <p:cNvSpPr txBox="1"/>
            <p:nvPr/>
          </p:nvSpPr>
          <p:spPr>
            <a:xfrm>
              <a:off x="3257240" y="2693000"/>
              <a:ext cx="2652628" cy="328227"/>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Universal consensus primers</a:t>
              </a:r>
              <a:endParaRPr lang="en-CH" sz="1200" dirty="0">
                <a:solidFill>
                  <a:schemeClr val="bg1">
                    <a:lumMod val="50000"/>
                  </a:schemeClr>
                </a:solidFill>
              </a:endParaRPr>
            </a:p>
          </p:txBody>
        </p:sp>
      </p:grpSp>
      <p:cxnSp>
        <p:nvCxnSpPr>
          <p:cNvPr id="54" name="Straight Connector 53">
            <a:extLst>
              <a:ext uri="{FF2B5EF4-FFF2-40B4-BE49-F238E27FC236}">
                <a16:creationId xmlns:a16="http://schemas.microsoft.com/office/drawing/2014/main" id="{79477A33-D084-9A91-841B-A07E401F89A8}"/>
              </a:ext>
            </a:extLst>
          </p:cNvPr>
          <p:cNvCxnSpPr>
            <a:cxnSpLocks/>
          </p:cNvCxnSpPr>
          <p:nvPr/>
        </p:nvCxnSpPr>
        <p:spPr>
          <a:xfrm>
            <a:off x="7251802" y="2564904"/>
            <a:ext cx="395612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8CB0303-973D-F2D2-A37D-067032174377}"/>
              </a:ext>
            </a:extLst>
          </p:cNvPr>
          <p:cNvCxnSpPr>
            <a:cxnSpLocks/>
          </p:cNvCxnSpPr>
          <p:nvPr/>
        </p:nvCxnSpPr>
        <p:spPr>
          <a:xfrm>
            <a:off x="7251802" y="2708920"/>
            <a:ext cx="3956124"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BF3C756-3E36-5869-A216-8F4F79C6B4E5}"/>
              </a:ext>
            </a:extLst>
          </p:cNvPr>
          <p:cNvCxnSpPr>
            <a:cxnSpLocks/>
          </p:cNvCxnSpPr>
          <p:nvPr/>
        </p:nvCxnSpPr>
        <p:spPr>
          <a:xfrm>
            <a:off x="7251802" y="2852936"/>
            <a:ext cx="3956124"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71C816D-CC26-9AAA-5804-AEE47722DFE7}"/>
              </a:ext>
            </a:extLst>
          </p:cNvPr>
          <p:cNvCxnSpPr>
            <a:cxnSpLocks/>
          </p:cNvCxnSpPr>
          <p:nvPr/>
        </p:nvCxnSpPr>
        <p:spPr>
          <a:xfrm>
            <a:off x="7251802" y="2636912"/>
            <a:ext cx="3956124"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B57325C-15E8-3544-B7B6-984CD0EC471A}"/>
              </a:ext>
            </a:extLst>
          </p:cNvPr>
          <p:cNvCxnSpPr>
            <a:cxnSpLocks/>
          </p:cNvCxnSpPr>
          <p:nvPr/>
        </p:nvCxnSpPr>
        <p:spPr>
          <a:xfrm>
            <a:off x="7251802" y="2780928"/>
            <a:ext cx="395612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493611B-B862-A2CB-45EF-A5C3A5D291CC}"/>
              </a:ext>
            </a:extLst>
          </p:cNvPr>
          <p:cNvCxnSpPr>
            <a:cxnSpLocks/>
          </p:cNvCxnSpPr>
          <p:nvPr/>
        </p:nvCxnSpPr>
        <p:spPr>
          <a:xfrm>
            <a:off x="7251802" y="2924944"/>
            <a:ext cx="3956124"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87BE578-521A-CC70-E46D-B5F1FBA91B6F}"/>
              </a:ext>
            </a:extLst>
          </p:cNvPr>
          <p:cNvCxnSpPr>
            <a:cxnSpLocks/>
          </p:cNvCxnSpPr>
          <p:nvPr/>
        </p:nvCxnSpPr>
        <p:spPr>
          <a:xfrm>
            <a:off x="7251802" y="2996952"/>
            <a:ext cx="3956124"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049" name="Group 1048">
            <a:extLst>
              <a:ext uri="{FF2B5EF4-FFF2-40B4-BE49-F238E27FC236}">
                <a16:creationId xmlns:a16="http://schemas.microsoft.com/office/drawing/2014/main" id="{35406D19-9405-915B-C853-A59FB96A8277}"/>
              </a:ext>
            </a:extLst>
          </p:cNvPr>
          <p:cNvGrpSpPr/>
          <p:nvPr/>
        </p:nvGrpSpPr>
        <p:grpSpPr>
          <a:xfrm>
            <a:off x="7324487" y="3140968"/>
            <a:ext cx="3732506" cy="425386"/>
            <a:chOff x="6032419" y="3573016"/>
            <a:chExt cx="4258902" cy="504056"/>
          </a:xfrm>
        </p:grpSpPr>
        <p:cxnSp>
          <p:nvCxnSpPr>
            <p:cNvPr id="1027" name="Straight Arrow Connector 1026">
              <a:extLst>
                <a:ext uri="{FF2B5EF4-FFF2-40B4-BE49-F238E27FC236}">
                  <a16:creationId xmlns:a16="http://schemas.microsoft.com/office/drawing/2014/main" id="{9B73B0CD-99F9-9C5A-048B-AD826114B454}"/>
                </a:ext>
              </a:extLst>
            </p:cNvPr>
            <p:cNvCxnSpPr>
              <a:cxnSpLocks/>
            </p:cNvCxnSpPr>
            <p:nvPr/>
          </p:nvCxnSpPr>
          <p:spPr>
            <a:xfrm>
              <a:off x="8256240" y="3573016"/>
              <a:ext cx="0" cy="2309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1C1705B7-6BA2-1802-795F-D7F9C1AAC428}"/>
                </a:ext>
              </a:extLst>
            </p:cNvPr>
            <p:cNvCxnSpPr>
              <a:cxnSpLocks/>
            </p:cNvCxnSpPr>
            <p:nvPr/>
          </p:nvCxnSpPr>
          <p:spPr>
            <a:xfrm>
              <a:off x="6032419" y="3933056"/>
              <a:ext cx="1295686"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4BEBD87A-D2F9-32E7-85E2-6BBA8246FFA6}"/>
                </a:ext>
              </a:extLst>
            </p:cNvPr>
            <p:cNvCxnSpPr>
              <a:cxnSpLocks/>
            </p:cNvCxnSpPr>
            <p:nvPr/>
          </p:nvCxnSpPr>
          <p:spPr>
            <a:xfrm>
              <a:off x="6032419" y="4077072"/>
              <a:ext cx="1295686"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13AD45B-1781-6235-8118-70BC21AB446A}"/>
                </a:ext>
              </a:extLst>
            </p:cNvPr>
            <p:cNvCxnSpPr>
              <a:cxnSpLocks/>
            </p:cNvCxnSpPr>
            <p:nvPr/>
          </p:nvCxnSpPr>
          <p:spPr>
            <a:xfrm>
              <a:off x="6032419" y="4005064"/>
              <a:ext cx="1295686"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884BDF7A-9243-5C3A-14C5-1D4DFEE6572F}"/>
                </a:ext>
              </a:extLst>
            </p:cNvPr>
            <p:cNvCxnSpPr>
              <a:cxnSpLocks/>
            </p:cNvCxnSpPr>
            <p:nvPr/>
          </p:nvCxnSpPr>
          <p:spPr>
            <a:xfrm>
              <a:off x="7536160" y="3933056"/>
              <a:ext cx="129568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042" name="Straight Connector 1041">
              <a:extLst>
                <a:ext uri="{FF2B5EF4-FFF2-40B4-BE49-F238E27FC236}">
                  <a16:creationId xmlns:a16="http://schemas.microsoft.com/office/drawing/2014/main" id="{6FECE059-BF0A-FC29-E906-C68572FFD7CF}"/>
                </a:ext>
              </a:extLst>
            </p:cNvPr>
            <p:cNvCxnSpPr>
              <a:cxnSpLocks/>
            </p:cNvCxnSpPr>
            <p:nvPr/>
          </p:nvCxnSpPr>
          <p:spPr>
            <a:xfrm>
              <a:off x="7536160" y="4077072"/>
              <a:ext cx="129568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043" name="Straight Connector 1042">
              <a:extLst>
                <a:ext uri="{FF2B5EF4-FFF2-40B4-BE49-F238E27FC236}">
                  <a16:creationId xmlns:a16="http://schemas.microsoft.com/office/drawing/2014/main" id="{D2206D59-0101-D836-D653-7C1627441957}"/>
                </a:ext>
              </a:extLst>
            </p:cNvPr>
            <p:cNvCxnSpPr>
              <a:cxnSpLocks/>
            </p:cNvCxnSpPr>
            <p:nvPr/>
          </p:nvCxnSpPr>
          <p:spPr>
            <a:xfrm>
              <a:off x="7536160" y="4005064"/>
              <a:ext cx="129568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044" name="Straight Connector 1043">
              <a:extLst>
                <a:ext uri="{FF2B5EF4-FFF2-40B4-BE49-F238E27FC236}">
                  <a16:creationId xmlns:a16="http://schemas.microsoft.com/office/drawing/2014/main" id="{855ABA6F-590D-D9BE-137E-72D23B574761}"/>
                </a:ext>
              </a:extLst>
            </p:cNvPr>
            <p:cNvCxnSpPr>
              <a:cxnSpLocks/>
            </p:cNvCxnSpPr>
            <p:nvPr/>
          </p:nvCxnSpPr>
          <p:spPr>
            <a:xfrm>
              <a:off x="8995635" y="3933056"/>
              <a:ext cx="1295686"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1045" name="Straight Connector 1044">
              <a:extLst>
                <a:ext uri="{FF2B5EF4-FFF2-40B4-BE49-F238E27FC236}">
                  <a16:creationId xmlns:a16="http://schemas.microsoft.com/office/drawing/2014/main" id="{19C71596-7F11-8224-667B-61C35E2DBCC5}"/>
                </a:ext>
              </a:extLst>
            </p:cNvPr>
            <p:cNvCxnSpPr>
              <a:cxnSpLocks/>
            </p:cNvCxnSpPr>
            <p:nvPr/>
          </p:nvCxnSpPr>
          <p:spPr>
            <a:xfrm>
              <a:off x="8995635" y="4077072"/>
              <a:ext cx="1295686"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A2512354-AAEC-B365-BDFE-6001EAC73FDA}"/>
                </a:ext>
              </a:extLst>
            </p:cNvPr>
            <p:cNvCxnSpPr>
              <a:cxnSpLocks/>
            </p:cNvCxnSpPr>
            <p:nvPr/>
          </p:nvCxnSpPr>
          <p:spPr>
            <a:xfrm>
              <a:off x="8995635" y="4005064"/>
              <a:ext cx="1295686"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grpSp>
      <p:sp>
        <p:nvSpPr>
          <p:cNvPr id="1048" name="TextBox 1047">
            <a:extLst>
              <a:ext uri="{FF2B5EF4-FFF2-40B4-BE49-F238E27FC236}">
                <a16:creationId xmlns:a16="http://schemas.microsoft.com/office/drawing/2014/main" id="{BE3E40AB-A2EB-579C-C770-B313B939C16D}"/>
              </a:ext>
            </a:extLst>
          </p:cNvPr>
          <p:cNvSpPr txBox="1"/>
          <p:nvPr/>
        </p:nvSpPr>
        <p:spPr>
          <a:xfrm>
            <a:off x="1085497" y="1725644"/>
            <a:ext cx="4027791" cy="954107"/>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During cluster amplification, individual DNA molecules are amplified and sequenced in parallel</a:t>
            </a:r>
          </a:p>
          <a:p>
            <a:pPr marL="285750" indent="-285750">
              <a:buFont typeface="Arial" panose="020B0604020202020204" pitchFamily="34" charset="0"/>
              <a:buChar char="•"/>
            </a:pPr>
            <a:r>
              <a:rPr lang="en-US" sz="1400" dirty="0">
                <a:solidFill>
                  <a:schemeClr val="bg1"/>
                </a:solidFill>
                <a:latin typeface="Segoe UI" panose="020B0502040204020203" pitchFamily="34" charset="0"/>
                <a:cs typeface="Segoe UI" panose="020B0502040204020203" pitchFamily="34" charset="0"/>
              </a:rPr>
              <a:t>Read size limitation of 250 - 300 nt</a:t>
            </a:r>
            <a:endParaRPr lang="en-US" sz="1400" dirty="0">
              <a:solidFill>
                <a:schemeClr val="bg1"/>
              </a:solidFill>
            </a:endParaRPr>
          </a:p>
        </p:txBody>
      </p:sp>
      <p:sp>
        <p:nvSpPr>
          <p:cNvPr id="1050" name="TextBox 1049">
            <a:extLst>
              <a:ext uri="{FF2B5EF4-FFF2-40B4-BE49-F238E27FC236}">
                <a16:creationId xmlns:a16="http://schemas.microsoft.com/office/drawing/2014/main" id="{3BD74AF8-9ED2-D5C4-1D3F-6E8152191EB0}"/>
              </a:ext>
            </a:extLst>
          </p:cNvPr>
          <p:cNvSpPr txBox="1"/>
          <p:nvPr/>
        </p:nvSpPr>
        <p:spPr>
          <a:xfrm>
            <a:off x="4506765" y="2575937"/>
            <a:ext cx="2671479" cy="276999"/>
          </a:xfrm>
          <a:prstGeom prst="rect">
            <a:avLst/>
          </a:prstGeom>
          <a:noFill/>
        </p:spPr>
        <p:txBody>
          <a:bodyPr wrap="square">
            <a:spAutoFit/>
          </a:bodyPr>
          <a:lstStyle/>
          <a:p>
            <a:pPr algn="r"/>
            <a:r>
              <a:rPr lang="en-US" sz="1200" b="1" dirty="0">
                <a:solidFill>
                  <a:schemeClr val="bg1">
                    <a:lumMod val="50000"/>
                  </a:schemeClr>
                </a:solidFill>
                <a:latin typeface="Segoe UI" panose="020B0502040204020203" pitchFamily="34" charset="0"/>
                <a:cs typeface="Segoe UI" panose="020B0502040204020203" pitchFamily="34" charset="0"/>
              </a:rPr>
              <a:t>PCR amplification</a:t>
            </a:r>
            <a:endParaRPr lang="en-CH" sz="1200" dirty="0">
              <a:solidFill>
                <a:schemeClr val="bg1">
                  <a:lumMod val="50000"/>
                </a:schemeClr>
              </a:solidFill>
            </a:endParaRPr>
          </a:p>
        </p:txBody>
      </p:sp>
      <p:sp>
        <p:nvSpPr>
          <p:cNvPr id="1051" name="TextBox 1050">
            <a:extLst>
              <a:ext uri="{FF2B5EF4-FFF2-40B4-BE49-F238E27FC236}">
                <a16:creationId xmlns:a16="http://schemas.microsoft.com/office/drawing/2014/main" id="{F9DE803B-B91C-89AB-3E60-C33ED4A39020}"/>
              </a:ext>
            </a:extLst>
          </p:cNvPr>
          <p:cNvSpPr txBox="1"/>
          <p:nvPr/>
        </p:nvSpPr>
        <p:spPr>
          <a:xfrm>
            <a:off x="4881946" y="2730691"/>
            <a:ext cx="2296297" cy="230832"/>
          </a:xfrm>
          <a:prstGeom prst="rect">
            <a:avLst/>
          </a:prstGeom>
          <a:noFill/>
        </p:spPr>
        <p:txBody>
          <a:bodyPr wrap="square">
            <a:spAutoFit/>
          </a:bodyPr>
          <a:lstStyle/>
          <a:p>
            <a:pPr algn="r"/>
            <a:r>
              <a:rPr lang="en-US" sz="900" dirty="0">
                <a:solidFill>
                  <a:srgbClr val="FF0000"/>
                </a:solidFill>
                <a:latin typeface="Segoe UI" panose="020B0502040204020203" pitchFamily="34" charset="0"/>
                <a:cs typeface="Segoe UI" panose="020B0502040204020203" pitchFamily="34" charset="0"/>
              </a:rPr>
              <a:t>Amplicons with different sequences</a:t>
            </a:r>
            <a:endParaRPr lang="en-CH" sz="900" dirty="0">
              <a:solidFill>
                <a:srgbClr val="FF0000"/>
              </a:solidFill>
            </a:endParaRPr>
          </a:p>
        </p:txBody>
      </p:sp>
      <p:grpSp>
        <p:nvGrpSpPr>
          <p:cNvPr id="1057" name="Group 1056">
            <a:extLst>
              <a:ext uri="{FF2B5EF4-FFF2-40B4-BE49-F238E27FC236}">
                <a16:creationId xmlns:a16="http://schemas.microsoft.com/office/drawing/2014/main" id="{D7B367FA-ACE9-0B55-A7B1-AB7DA31CA2CD}"/>
              </a:ext>
            </a:extLst>
          </p:cNvPr>
          <p:cNvGrpSpPr/>
          <p:nvPr/>
        </p:nvGrpSpPr>
        <p:grpSpPr>
          <a:xfrm>
            <a:off x="911424" y="3663094"/>
            <a:ext cx="7570273" cy="1638114"/>
            <a:chOff x="1100158" y="4686084"/>
            <a:chExt cx="7570273" cy="1638114"/>
          </a:xfrm>
        </p:grpSpPr>
        <p:pic>
          <p:nvPicPr>
            <p:cNvPr id="1055" name="Picture 1054">
              <a:extLst>
                <a:ext uri="{FF2B5EF4-FFF2-40B4-BE49-F238E27FC236}">
                  <a16:creationId xmlns:a16="http://schemas.microsoft.com/office/drawing/2014/main" id="{DEA85040-7244-8F93-409E-364278416B1E}"/>
                </a:ext>
              </a:extLst>
            </p:cNvPr>
            <p:cNvPicPr>
              <a:picLocks noChangeAspect="1"/>
            </p:cNvPicPr>
            <p:nvPr/>
          </p:nvPicPr>
          <p:blipFill rotWithShape="1">
            <a:blip r:embed="rId4"/>
            <a:srcRect t="15555" b="6072"/>
            <a:stretch/>
          </p:blipFill>
          <p:spPr>
            <a:xfrm>
              <a:off x="1100158" y="4686084"/>
              <a:ext cx="7570273" cy="1638114"/>
            </a:xfrm>
            <a:prstGeom prst="rect">
              <a:avLst/>
            </a:prstGeom>
          </p:spPr>
        </p:pic>
        <p:sp>
          <p:nvSpPr>
            <p:cNvPr id="1056" name="Rectangle 1055">
              <a:extLst>
                <a:ext uri="{FF2B5EF4-FFF2-40B4-BE49-F238E27FC236}">
                  <a16:creationId xmlns:a16="http://schemas.microsoft.com/office/drawing/2014/main" id="{548A5BBB-8F01-9064-1EED-1983D2D6CF03}"/>
                </a:ext>
              </a:extLst>
            </p:cNvPr>
            <p:cNvSpPr/>
            <p:nvPr/>
          </p:nvSpPr>
          <p:spPr>
            <a:xfrm>
              <a:off x="4439816" y="6126480"/>
              <a:ext cx="1008112" cy="110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59" name="TextBox 1058">
            <a:extLst>
              <a:ext uri="{FF2B5EF4-FFF2-40B4-BE49-F238E27FC236}">
                <a16:creationId xmlns:a16="http://schemas.microsoft.com/office/drawing/2014/main" id="{2F0A8BEF-7B51-DA70-7AD1-E769DEA61CA9}"/>
              </a:ext>
            </a:extLst>
          </p:cNvPr>
          <p:cNvSpPr txBox="1"/>
          <p:nvPr/>
        </p:nvSpPr>
        <p:spPr>
          <a:xfrm>
            <a:off x="8616280" y="4383065"/>
            <a:ext cx="2198624" cy="430887"/>
          </a:xfrm>
          <a:prstGeom prst="rect">
            <a:avLst/>
          </a:prstGeom>
          <a:noFill/>
        </p:spPr>
        <p:txBody>
          <a:bodyPr wrap="square">
            <a:spAutoFit/>
          </a:bodyPr>
          <a:lstStyle/>
          <a:p>
            <a:pPr algn="ctr"/>
            <a:r>
              <a:rPr lang="en-US" sz="1100" dirty="0">
                <a:solidFill>
                  <a:schemeClr val="bg1">
                    <a:lumMod val="50000"/>
                  </a:schemeClr>
                </a:solidFill>
                <a:latin typeface="Segoe UI" panose="020B0502040204020203" pitchFamily="34" charset="0"/>
                <a:cs typeface="Segoe UI" panose="020B0502040204020203" pitchFamily="34" charset="0"/>
              </a:rPr>
              <a:t>Every DNA molecule is sequenced independently</a:t>
            </a:r>
            <a:endParaRPr lang="en-CH" sz="1100" dirty="0"/>
          </a:p>
        </p:txBody>
      </p:sp>
      <p:grpSp>
        <p:nvGrpSpPr>
          <p:cNvPr id="1075" name="Group 1074">
            <a:extLst>
              <a:ext uri="{FF2B5EF4-FFF2-40B4-BE49-F238E27FC236}">
                <a16:creationId xmlns:a16="http://schemas.microsoft.com/office/drawing/2014/main" id="{E2C57368-FBE7-CE23-9FA8-7A6F97F3AE9C}"/>
              </a:ext>
            </a:extLst>
          </p:cNvPr>
          <p:cNvGrpSpPr/>
          <p:nvPr/>
        </p:nvGrpSpPr>
        <p:grpSpPr>
          <a:xfrm>
            <a:off x="5113288" y="4574929"/>
            <a:ext cx="3022599" cy="735571"/>
            <a:chOff x="5113288" y="4574929"/>
            <a:chExt cx="3022599" cy="735571"/>
          </a:xfrm>
        </p:grpSpPr>
        <p:sp>
          <p:nvSpPr>
            <p:cNvPr id="1067" name="Oval 1066">
              <a:extLst>
                <a:ext uri="{FF2B5EF4-FFF2-40B4-BE49-F238E27FC236}">
                  <a16:creationId xmlns:a16="http://schemas.microsoft.com/office/drawing/2014/main" id="{4E441F1B-2D35-7C40-24E6-FD5E459F17E3}"/>
                </a:ext>
              </a:extLst>
            </p:cNvPr>
            <p:cNvSpPr/>
            <p:nvPr/>
          </p:nvSpPr>
          <p:spPr>
            <a:xfrm>
              <a:off x="5113288" y="4574929"/>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068" name="Straight Connector 1067">
              <a:extLst>
                <a:ext uri="{FF2B5EF4-FFF2-40B4-BE49-F238E27FC236}">
                  <a16:creationId xmlns:a16="http://schemas.microsoft.com/office/drawing/2014/main" id="{BB7CC660-FD14-95EA-7C30-D3745C8642F6}"/>
                </a:ext>
              </a:extLst>
            </p:cNvPr>
            <p:cNvCxnSpPr>
              <a:cxnSpLocks/>
              <a:stCxn id="1067" idx="5"/>
            </p:cNvCxnSpPr>
            <p:nvPr/>
          </p:nvCxnSpPr>
          <p:spPr>
            <a:xfrm>
              <a:off x="5297676" y="4759317"/>
              <a:ext cx="501144" cy="344173"/>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635D26E4-8881-79A9-9EAC-E430B5C8DFA3}"/>
                </a:ext>
              </a:extLst>
            </p:cNvPr>
            <p:cNvSpPr txBox="1"/>
            <p:nvPr/>
          </p:nvSpPr>
          <p:spPr>
            <a:xfrm>
              <a:off x="5807968" y="4941168"/>
              <a:ext cx="2327919" cy="369332"/>
            </a:xfrm>
            <a:prstGeom prst="rect">
              <a:avLst/>
            </a:prstGeom>
            <a:noFill/>
          </p:spPr>
          <p:txBody>
            <a:bodyPr wrap="square">
              <a:spAutoFit/>
            </a:bodyPr>
            <a:lstStyle/>
            <a:p>
              <a:r>
                <a:rPr lang="en-US" sz="900" dirty="0">
                  <a:solidFill>
                    <a:schemeClr val="bg1">
                      <a:lumMod val="50000"/>
                    </a:schemeClr>
                  </a:solidFill>
                  <a:latin typeface="Segoe UI" panose="020B0502040204020203" pitchFamily="34" charset="0"/>
                  <a:cs typeface="Segoe UI" panose="020B0502040204020203" pitchFamily="34" charset="0"/>
                </a:rPr>
                <a:t>Every cluster contains copies of the same individual DNA molecule</a:t>
              </a:r>
              <a:endParaRPr lang="en-CH" sz="900" dirty="0"/>
            </a:p>
          </p:txBody>
        </p:sp>
      </p:grpSp>
    </p:spTree>
    <p:extLst>
      <p:ext uri="{BB962C8B-B14F-4D97-AF65-F5344CB8AC3E}">
        <p14:creationId xmlns:p14="http://schemas.microsoft.com/office/powerpoint/2010/main" val="54425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048" grpId="0"/>
      <p:bldP spid="10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14</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High-throughput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Illumina sequencing</a:t>
            </a:r>
          </a:p>
        </p:txBody>
      </p:sp>
      <p:grpSp>
        <p:nvGrpSpPr>
          <p:cNvPr id="11" name="Group 10">
            <a:extLst>
              <a:ext uri="{FF2B5EF4-FFF2-40B4-BE49-F238E27FC236}">
                <a16:creationId xmlns:a16="http://schemas.microsoft.com/office/drawing/2014/main" id="{A6E820E6-0BF7-BB4D-945B-EA7A3259449F}"/>
              </a:ext>
            </a:extLst>
          </p:cNvPr>
          <p:cNvGrpSpPr/>
          <p:nvPr/>
        </p:nvGrpSpPr>
        <p:grpSpPr>
          <a:xfrm>
            <a:off x="6816080" y="620686"/>
            <a:ext cx="4896544" cy="1606235"/>
            <a:chOff x="1057244" y="3640084"/>
            <a:chExt cx="5587104" cy="1903291"/>
          </a:xfrm>
        </p:grpSpPr>
        <p:pic>
          <p:nvPicPr>
            <p:cNvPr id="12" name="Picture 4">
              <a:extLst>
                <a:ext uri="{FF2B5EF4-FFF2-40B4-BE49-F238E27FC236}">
                  <a16:creationId xmlns:a16="http://schemas.microsoft.com/office/drawing/2014/main" id="{D916844E-5237-78BC-7C85-75F10DEB921F}"/>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8E2CA4-5680-5EE5-DC00-D48D2EADF5AE}"/>
                </a:ext>
              </a:extLst>
            </p:cNvPr>
            <p:cNvSpPr txBox="1"/>
            <p:nvPr/>
          </p:nvSpPr>
          <p:spPr>
            <a:xfrm>
              <a:off x="1559496" y="5178678"/>
              <a:ext cx="4752528" cy="364697"/>
            </a:xfrm>
            <a:prstGeom prst="rect">
              <a:avLst/>
            </a:prstGeom>
            <a:noFill/>
          </p:spPr>
          <p:txBody>
            <a:bodyPr wrap="square">
              <a:spAutoFit/>
            </a:bodyPr>
            <a:lstStyle/>
            <a:p>
              <a:r>
                <a:rPr lang="en-US" sz="900" b="1" dirty="0">
                  <a:solidFill>
                    <a:srgbClr val="C00000"/>
                  </a:solidFill>
                  <a:latin typeface="Segoe UI" panose="020B0502040204020203" pitchFamily="34" charset="0"/>
                  <a:cs typeface="Segoe UI" panose="020B0502040204020203" pitchFamily="34" charset="0"/>
                </a:rPr>
                <a:t> V1    V2                   V3         </a:t>
              </a:r>
              <a:r>
                <a:rPr lang="en-US" sz="1400" b="1" dirty="0">
                  <a:solidFill>
                    <a:srgbClr val="C00000"/>
                  </a:solidFill>
                  <a:latin typeface="Segoe UI" panose="020B0502040204020203" pitchFamily="34" charset="0"/>
                  <a:cs typeface="Segoe UI" panose="020B0502040204020203" pitchFamily="34" charset="0"/>
                </a:rPr>
                <a:t> </a:t>
              </a:r>
              <a:r>
                <a:rPr lang="en-US" sz="900" b="1" dirty="0">
                  <a:solidFill>
                    <a:srgbClr val="C00000"/>
                  </a:solidFill>
                  <a:latin typeface="Segoe UI" panose="020B0502040204020203" pitchFamily="34" charset="0"/>
                  <a:cs typeface="Segoe UI" panose="020B0502040204020203" pitchFamily="34" charset="0"/>
                </a:rPr>
                <a:t>V4             V5           V6      V7       V8          V9</a:t>
              </a:r>
              <a:endParaRPr lang="en-CH" sz="900" b="1" dirty="0">
                <a:solidFill>
                  <a:srgbClr val="C00000"/>
                </a:solidFill>
              </a:endParaRPr>
            </a:p>
          </p:txBody>
        </p:sp>
      </p:grpSp>
      <p:sp>
        <p:nvSpPr>
          <p:cNvPr id="1048" name="TextBox 1047">
            <a:extLst>
              <a:ext uri="{FF2B5EF4-FFF2-40B4-BE49-F238E27FC236}">
                <a16:creationId xmlns:a16="http://schemas.microsoft.com/office/drawing/2014/main" id="{BE3E40AB-A2EB-579C-C770-B313B939C16D}"/>
              </a:ext>
            </a:extLst>
          </p:cNvPr>
          <p:cNvSpPr txBox="1"/>
          <p:nvPr/>
        </p:nvSpPr>
        <p:spPr>
          <a:xfrm>
            <a:off x="1085497" y="1725644"/>
            <a:ext cx="4027791" cy="1384995"/>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During cluster amplification, individual DNA molecules are amplified and sequenced in parallel</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Read size limitation of 250 </a:t>
            </a:r>
            <a:r>
              <a:rPr lang="en-US" sz="1400" dirty="0" err="1">
                <a:solidFill>
                  <a:schemeClr val="bg1">
                    <a:lumMod val="50000"/>
                  </a:schemeClr>
                </a:solidFill>
                <a:latin typeface="Segoe UI" panose="020B0502040204020203" pitchFamily="34" charset="0"/>
                <a:cs typeface="Segoe UI" panose="020B0502040204020203" pitchFamily="34" charset="0"/>
              </a:rPr>
              <a:t>nt</a:t>
            </a:r>
            <a:endParaRPr lang="en-US" sz="1400" dirty="0">
              <a:solidFill>
                <a:schemeClr val="bg1">
                  <a:lumMod val="50000"/>
                </a:schemeClr>
              </a:solidFill>
            </a:endParaRPr>
          </a:p>
          <a:p>
            <a:r>
              <a:rPr lang="en-US" sz="1400" dirty="0">
                <a:solidFill>
                  <a:schemeClr val="bg1">
                    <a:lumMod val="50000"/>
                  </a:schemeClr>
                </a:solidFill>
                <a:latin typeface="Segoe UI" panose="020B0502040204020203" pitchFamily="34" charset="0"/>
                <a:cs typeface="Segoe UI" panose="020B0502040204020203" pitchFamily="34" charset="0"/>
              </a:rPr>
              <a:t>      reads need to overlap! – </a:t>
            </a:r>
            <a:r>
              <a:rPr lang="en-US" sz="1400" b="1" u="sng" dirty="0">
                <a:solidFill>
                  <a:schemeClr val="bg1">
                    <a:lumMod val="50000"/>
                  </a:schemeClr>
                </a:solidFill>
                <a:latin typeface="Segoe UI" panose="020B0502040204020203" pitchFamily="34" charset="0"/>
                <a:cs typeface="Segoe UI" panose="020B0502040204020203" pitchFamily="34" charset="0"/>
              </a:rPr>
              <a:t>insert size &lt;500 bp</a:t>
            </a:r>
          </a:p>
        </p:txBody>
      </p:sp>
      <p:grpSp>
        <p:nvGrpSpPr>
          <p:cNvPr id="1057" name="Group 1056">
            <a:extLst>
              <a:ext uri="{FF2B5EF4-FFF2-40B4-BE49-F238E27FC236}">
                <a16:creationId xmlns:a16="http://schemas.microsoft.com/office/drawing/2014/main" id="{D7B367FA-ACE9-0B55-A7B1-AB7DA31CA2CD}"/>
              </a:ext>
            </a:extLst>
          </p:cNvPr>
          <p:cNvGrpSpPr/>
          <p:nvPr/>
        </p:nvGrpSpPr>
        <p:grpSpPr>
          <a:xfrm>
            <a:off x="911424" y="3663094"/>
            <a:ext cx="7570273" cy="1638114"/>
            <a:chOff x="1100158" y="4686084"/>
            <a:chExt cx="7570273" cy="1638114"/>
          </a:xfrm>
        </p:grpSpPr>
        <p:pic>
          <p:nvPicPr>
            <p:cNvPr id="1055" name="Picture 1054">
              <a:extLst>
                <a:ext uri="{FF2B5EF4-FFF2-40B4-BE49-F238E27FC236}">
                  <a16:creationId xmlns:a16="http://schemas.microsoft.com/office/drawing/2014/main" id="{DEA85040-7244-8F93-409E-364278416B1E}"/>
                </a:ext>
              </a:extLst>
            </p:cNvPr>
            <p:cNvPicPr>
              <a:picLocks noChangeAspect="1"/>
            </p:cNvPicPr>
            <p:nvPr/>
          </p:nvPicPr>
          <p:blipFill rotWithShape="1">
            <a:blip r:embed="rId4"/>
            <a:srcRect t="15555" b="6072"/>
            <a:stretch/>
          </p:blipFill>
          <p:spPr>
            <a:xfrm>
              <a:off x="1100158" y="4686084"/>
              <a:ext cx="7570273" cy="1638114"/>
            </a:xfrm>
            <a:prstGeom prst="rect">
              <a:avLst/>
            </a:prstGeom>
          </p:spPr>
        </p:pic>
        <p:sp>
          <p:nvSpPr>
            <p:cNvPr id="1056" name="Rectangle 1055">
              <a:extLst>
                <a:ext uri="{FF2B5EF4-FFF2-40B4-BE49-F238E27FC236}">
                  <a16:creationId xmlns:a16="http://schemas.microsoft.com/office/drawing/2014/main" id="{548A5BBB-8F01-9064-1EED-1983D2D6CF03}"/>
                </a:ext>
              </a:extLst>
            </p:cNvPr>
            <p:cNvSpPr/>
            <p:nvPr/>
          </p:nvSpPr>
          <p:spPr>
            <a:xfrm>
              <a:off x="4439816" y="6126480"/>
              <a:ext cx="1008112" cy="110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59" name="TextBox 1058">
            <a:extLst>
              <a:ext uri="{FF2B5EF4-FFF2-40B4-BE49-F238E27FC236}">
                <a16:creationId xmlns:a16="http://schemas.microsoft.com/office/drawing/2014/main" id="{2F0A8BEF-7B51-DA70-7AD1-E769DEA61CA9}"/>
              </a:ext>
            </a:extLst>
          </p:cNvPr>
          <p:cNvSpPr txBox="1"/>
          <p:nvPr/>
        </p:nvSpPr>
        <p:spPr>
          <a:xfrm>
            <a:off x="8616280" y="4383065"/>
            <a:ext cx="2198624" cy="430887"/>
          </a:xfrm>
          <a:prstGeom prst="rect">
            <a:avLst/>
          </a:prstGeom>
          <a:noFill/>
        </p:spPr>
        <p:txBody>
          <a:bodyPr wrap="square">
            <a:spAutoFit/>
          </a:bodyPr>
          <a:lstStyle/>
          <a:p>
            <a:pPr algn="ctr"/>
            <a:r>
              <a:rPr lang="en-US" sz="1100" dirty="0">
                <a:solidFill>
                  <a:schemeClr val="bg1">
                    <a:lumMod val="50000"/>
                  </a:schemeClr>
                </a:solidFill>
                <a:latin typeface="Segoe UI" panose="020B0502040204020203" pitchFamily="34" charset="0"/>
                <a:cs typeface="Segoe UI" panose="020B0502040204020203" pitchFamily="34" charset="0"/>
              </a:rPr>
              <a:t>Every DNA molecule is sequenced independently</a:t>
            </a:r>
            <a:endParaRPr lang="en-CH" sz="1100" dirty="0"/>
          </a:p>
        </p:txBody>
      </p:sp>
      <p:grpSp>
        <p:nvGrpSpPr>
          <p:cNvPr id="1075" name="Group 1074">
            <a:extLst>
              <a:ext uri="{FF2B5EF4-FFF2-40B4-BE49-F238E27FC236}">
                <a16:creationId xmlns:a16="http://schemas.microsoft.com/office/drawing/2014/main" id="{E2C57368-FBE7-CE23-9FA8-7A6F97F3AE9C}"/>
              </a:ext>
            </a:extLst>
          </p:cNvPr>
          <p:cNvGrpSpPr/>
          <p:nvPr/>
        </p:nvGrpSpPr>
        <p:grpSpPr>
          <a:xfrm>
            <a:off x="5113288" y="4574929"/>
            <a:ext cx="3022599" cy="735571"/>
            <a:chOff x="5113288" y="4574929"/>
            <a:chExt cx="3022599" cy="735571"/>
          </a:xfrm>
        </p:grpSpPr>
        <p:sp>
          <p:nvSpPr>
            <p:cNvPr id="1067" name="Oval 1066">
              <a:extLst>
                <a:ext uri="{FF2B5EF4-FFF2-40B4-BE49-F238E27FC236}">
                  <a16:creationId xmlns:a16="http://schemas.microsoft.com/office/drawing/2014/main" id="{4E441F1B-2D35-7C40-24E6-FD5E459F17E3}"/>
                </a:ext>
              </a:extLst>
            </p:cNvPr>
            <p:cNvSpPr/>
            <p:nvPr/>
          </p:nvSpPr>
          <p:spPr>
            <a:xfrm>
              <a:off x="5113288" y="4574929"/>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068" name="Straight Connector 1067">
              <a:extLst>
                <a:ext uri="{FF2B5EF4-FFF2-40B4-BE49-F238E27FC236}">
                  <a16:creationId xmlns:a16="http://schemas.microsoft.com/office/drawing/2014/main" id="{BB7CC660-FD14-95EA-7C30-D3745C8642F6}"/>
                </a:ext>
              </a:extLst>
            </p:cNvPr>
            <p:cNvCxnSpPr>
              <a:cxnSpLocks/>
              <a:stCxn id="1067" idx="5"/>
            </p:cNvCxnSpPr>
            <p:nvPr/>
          </p:nvCxnSpPr>
          <p:spPr>
            <a:xfrm>
              <a:off x="5297676" y="4759317"/>
              <a:ext cx="501144" cy="344173"/>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635D26E4-8881-79A9-9EAC-E430B5C8DFA3}"/>
                </a:ext>
              </a:extLst>
            </p:cNvPr>
            <p:cNvSpPr txBox="1"/>
            <p:nvPr/>
          </p:nvSpPr>
          <p:spPr>
            <a:xfrm>
              <a:off x="5807968" y="4941168"/>
              <a:ext cx="2327919" cy="369332"/>
            </a:xfrm>
            <a:prstGeom prst="rect">
              <a:avLst/>
            </a:prstGeom>
            <a:noFill/>
          </p:spPr>
          <p:txBody>
            <a:bodyPr wrap="square">
              <a:spAutoFit/>
            </a:bodyPr>
            <a:lstStyle/>
            <a:p>
              <a:r>
                <a:rPr lang="en-US" sz="900" dirty="0">
                  <a:solidFill>
                    <a:schemeClr val="bg1">
                      <a:lumMod val="50000"/>
                    </a:schemeClr>
                  </a:solidFill>
                  <a:latin typeface="Segoe UI" panose="020B0502040204020203" pitchFamily="34" charset="0"/>
                  <a:cs typeface="Segoe UI" panose="020B0502040204020203" pitchFamily="34" charset="0"/>
                </a:rPr>
                <a:t>Every cluster contains copies of the same individual DNA molecule</a:t>
              </a:r>
              <a:endParaRPr lang="en-CH" sz="900" dirty="0"/>
            </a:p>
          </p:txBody>
        </p:sp>
      </p:grpSp>
      <p:grpSp>
        <p:nvGrpSpPr>
          <p:cNvPr id="6" name="Group 5">
            <a:extLst>
              <a:ext uri="{FF2B5EF4-FFF2-40B4-BE49-F238E27FC236}">
                <a16:creationId xmlns:a16="http://schemas.microsoft.com/office/drawing/2014/main" id="{1F35BCC5-7D3C-7F89-D081-F9BB49679977}"/>
              </a:ext>
            </a:extLst>
          </p:cNvPr>
          <p:cNvGrpSpPr/>
          <p:nvPr/>
        </p:nvGrpSpPr>
        <p:grpSpPr>
          <a:xfrm>
            <a:off x="5798820" y="2204866"/>
            <a:ext cx="6423494" cy="1479806"/>
            <a:chOff x="5798820" y="2204866"/>
            <a:chExt cx="6423494" cy="1479806"/>
          </a:xfrm>
        </p:grpSpPr>
        <p:grpSp>
          <p:nvGrpSpPr>
            <p:cNvPr id="8" name="Group 7">
              <a:extLst>
                <a:ext uri="{FF2B5EF4-FFF2-40B4-BE49-F238E27FC236}">
                  <a16:creationId xmlns:a16="http://schemas.microsoft.com/office/drawing/2014/main" id="{50E7D16D-E280-2E04-81C7-C73CF05BFC1D}"/>
                </a:ext>
              </a:extLst>
            </p:cNvPr>
            <p:cNvGrpSpPr/>
            <p:nvPr/>
          </p:nvGrpSpPr>
          <p:grpSpPr>
            <a:xfrm>
              <a:off x="8580085" y="2204866"/>
              <a:ext cx="504056" cy="253916"/>
              <a:chOff x="8580085" y="2204866"/>
              <a:chExt cx="504056" cy="253916"/>
            </a:xfrm>
          </p:grpSpPr>
          <p:cxnSp>
            <p:nvCxnSpPr>
              <p:cNvPr id="25" name="Straight Arrow Connector 24">
                <a:extLst>
                  <a:ext uri="{FF2B5EF4-FFF2-40B4-BE49-F238E27FC236}">
                    <a16:creationId xmlns:a16="http://schemas.microsoft.com/office/drawing/2014/main" id="{D0992258-C537-5F60-3028-75E3653A30B3}"/>
                  </a:ext>
                </a:extLst>
              </p:cNvPr>
              <p:cNvCxnSpPr>
                <a:cxnSpLocks/>
              </p:cNvCxnSpPr>
              <p:nvPr/>
            </p:nvCxnSpPr>
            <p:spPr>
              <a:xfrm>
                <a:off x="8711942" y="2429184"/>
                <a:ext cx="2524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B4B9189D-75E0-89B0-20A3-1EB6EEC4EFE7}"/>
                  </a:ext>
                </a:extLst>
              </p:cNvPr>
              <p:cNvSpPr txBox="1"/>
              <p:nvPr/>
            </p:nvSpPr>
            <p:spPr>
              <a:xfrm>
                <a:off x="8580085"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515F</a:t>
                </a:r>
                <a:endParaRPr lang="en-CH" sz="1050" dirty="0"/>
              </a:p>
            </p:txBody>
          </p:sp>
        </p:grpSp>
        <p:grpSp>
          <p:nvGrpSpPr>
            <p:cNvPr id="17" name="Group 16">
              <a:extLst>
                <a:ext uri="{FF2B5EF4-FFF2-40B4-BE49-F238E27FC236}">
                  <a16:creationId xmlns:a16="http://schemas.microsoft.com/office/drawing/2014/main" id="{DC463C5C-2B11-CA95-1F8F-34B752FE2394}"/>
                </a:ext>
              </a:extLst>
            </p:cNvPr>
            <p:cNvGrpSpPr/>
            <p:nvPr/>
          </p:nvGrpSpPr>
          <p:grpSpPr>
            <a:xfrm>
              <a:off x="9084141" y="2204866"/>
              <a:ext cx="504056" cy="253916"/>
              <a:chOff x="9084141" y="2204866"/>
              <a:chExt cx="504056" cy="253916"/>
            </a:xfrm>
          </p:grpSpPr>
          <p:cxnSp>
            <p:nvCxnSpPr>
              <p:cNvPr id="38" name="Straight Arrow Connector 37">
                <a:extLst>
                  <a:ext uri="{FF2B5EF4-FFF2-40B4-BE49-F238E27FC236}">
                    <a16:creationId xmlns:a16="http://schemas.microsoft.com/office/drawing/2014/main" id="{3260070B-055F-FA3E-6B81-2FD0AD51184D}"/>
                  </a:ext>
                </a:extLst>
              </p:cNvPr>
              <p:cNvCxnSpPr>
                <a:cxnSpLocks/>
              </p:cNvCxnSpPr>
              <p:nvPr/>
            </p:nvCxnSpPr>
            <p:spPr>
              <a:xfrm flipH="1">
                <a:off x="9180215" y="2429184"/>
                <a:ext cx="302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9D5E5FB-4802-EDE2-F291-4880A49668FD}"/>
                  </a:ext>
                </a:extLst>
              </p:cNvPr>
              <p:cNvSpPr txBox="1"/>
              <p:nvPr/>
            </p:nvSpPr>
            <p:spPr>
              <a:xfrm>
                <a:off x="9084141"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806R</a:t>
                </a:r>
                <a:endParaRPr lang="en-CH" sz="1050" dirty="0"/>
              </a:p>
            </p:txBody>
          </p:sp>
        </p:grpSp>
        <p:sp>
          <p:nvSpPr>
            <p:cNvPr id="51" name="TextBox 50">
              <a:extLst>
                <a:ext uri="{FF2B5EF4-FFF2-40B4-BE49-F238E27FC236}">
                  <a16:creationId xmlns:a16="http://schemas.microsoft.com/office/drawing/2014/main" id="{AACC671F-B87C-0227-3571-3C708F7ADDAE}"/>
                </a:ext>
              </a:extLst>
            </p:cNvPr>
            <p:cNvSpPr txBox="1"/>
            <p:nvPr/>
          </p:nvSpPr>
          <p:spPr>
            <a:xfrm>
              <a:off x="5798820" y="2683229"/>
              <a:ext cx="1855258" cy="461665"/>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Select primers for a specific region</a:t>
              </a:r>
              <a:endParaRPr lang="en-CH" sz="1200" dirty="0">
                <a:solidFill>
                  <a:schemeClr val="bg1">
                    <a:lumMod val="50000"/>
                  </a:schemeClr>
                </a:solidFill>
              </a:endParaRPr>
            </a:p>
          </p:txBody>
        </p:sp>
        <p:cxnSp>
          <p:nvCxnSpPr>
            <p:cNvPr id="7" name="Straight Connector 6">
              <a:extLst>
                <a:ext uri="{FF2B5EF4-FFF2-40B4-BE49-F238E27FC236}">
                  <a16:creationId xmlns:a16="http://schemas.microsoft.com/office/drawing/2014/main" id="{3FF1748F-1F93-C39B-9CB9-5FA70BDD30B0}"/>
                </a:ext>
              </a:extLst>
            </p:cNvPr>
            <p:cNvCxnSpPr/>
            <p:nvPr/>
          </p:nvCxnSpPr>
          <p:spPr>
            <a:xfrm>
              <a:off x="8711942" y="2524479"/>
              <a:ext cx="770314"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88BE0536-F6B5-299C-21AC-4E09B135223B}"/>
                </a:ext>
              </a:extLst>
            </p:cNvPr>
            <p:cNvGrpSpPr/>
            <p:nvPr/>
          </p:nvGrpSpPr>
          <p:grpSpPr>
            <a:xfrm>
              <a:off x="8112224" y="2525863"/>
              <a:ext cx="504056" cy="253916"/>
              <a:chOff x="8580085" y="2204866"/>
              <a:chExt cx="504056" cy="253916"/>
            </a:xfrm>
          </p:grpSpPr>
          <p:cxnSp>
            <p:nvCxnSpPr>
              <p:cNvPr id="14" name="Straight Arrow Connector 13">
                <a:extLst>
                  <a:ext uri="{FF2B5EF4-FFF2-40B4-BE49-F238E27FC236}">
                    <a16:creationId xmlns:a16="http://schemas.microsoft.com/office/drawing/2014/main" id="{B626FDE4-F9C2-A7C7-90F5-CD310DEAAA33}"/>
                  </a:ext>
                </a:extLst>
              </p:cNvPr>
              <p:cNvCxnSpPr>
                <a:cxnSpLocks/>
              </p:cNvCxnSpPr>
              <p:nvPr/>
            </p:nvCxnSpPr>
            <p:spPr>
              <a:xfrm>
                <a:off x="8711942" y="2429184"/>
                <a:ext cx="2524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EB21FE8-5FBB-7DCD-1E3F-4827840A0257}"/>
                  </a:ext>
                </a:extLst>
              </p:cNvPr>
              <p:cNvSpPr txBox="1"/>
              <p:nvPr/>
            </p:nvSpPr>
            <p:spPr>
              <a:xfrm>
                <a:off x="8580085"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341F</a:t>
                </a:r>
                <a:endParaRPr lang="en-CH" sz="1050" dirty="0"/>
              </a:p>
            </p:txBody>
          </p:sp>
        </p:grpSp>
        <p:grpSp>
          <p:nvGrpSpPr>
            <p:cNvPr id="19" name="Group 18">
              <a:extLst>
                <a:ext uri="{FF2B5EF4-FFF2-40B4-BE49-F238E27FC236}">
                  <a16:creationId xmlns:a16="http://schemas.microsoft.com/office/drawing/2014/main" id="{6746FA9E-AEC4-DEB8-64BF-DA118BE547D3}"/>
                </a:ext>
              </a:extLst>
            </p:cNvPr>
            <p:cNvGrpSpPr/>
            <p:nvPr/>
          </p:nvGrpSpPr>
          <p:grpSpPr>
            <a:xfrm>
              <a:off x="9093976" y="2531574"/>
              <a:ext cx="504056" cy="253916"/>
              <a:chOff x="9084141" y="2204866"/>
              <a:chExt cx="504056" cy="253916"/>
            </a:xfrm>
          </p:grpSpPr>
          <p:cxnSp>
            <p:nvCxnSpPr>
              <p:cNvPr id="20" name="Straight Arrow Connector 19">
                <a:extLst>
                  <a:ext uri="{FF2B5EF4-FFF2-40B4-BE49-F238E27FC236}">
                    <a16:creationId xmlns:a16="http://schemas.microsoft.com/office/drawing/2014/main" id="{6AA678C1-439C-FA4B-66AF-0C7BC291E5B3}"/>
                  </a:ext>
                </a:extLst>
              </p:cNvPr>
              <p:cNvCxnSpPr>
                <a:cxnSpLocks/>
              </p:cNvCxnSpPr>
              <p:nvPr/>
            </p:nvCxnSpPr>
            <p:spPr>
              <a:xfrm flipH="1">
                <a:off x="9180215" y="2429184"/>
                <a:ext cx="302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CBFD05E-C3B8-54D0-D66C-9E93B076167F}"/>
                  </a:ext>
                </a:extLst>
              </p:cNvPr>
              <p:cNvSpPr txBox="1"/>
              <p:nvPr/>
            </p:nvSpPr>
            <p:spPr>
              <a:xfrm>
                <a:off x="9084141"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806R</a:t>
                </a:r>
                <a:endParaRPr lang="en-CH" sz="1050" dirty="0"/>
              </a:p>
            </p:txBody>
          </p:sp>
        </p:grpSp>
        <p:cxnSp>
          <p:nvCxnSpPr>
            <p:cNvPr id="22" name="Straight Connector 21">
              <a:extLst>
                <a:ext uri="{FF2B5EF4-FFF2-40B4-BE49-F238E27FC236}">
                  <a16:creationId xmlns:a16="http://schemas.microsoft.com/office/drawing/2014/main" id="{C95BE550-4378-C136-FFC4-DFE352160832}"/>
                </a:ext>
              </a:extLst>
            </p:cNvPr>
            <p:cNvCxnSpPr>
              <a:cxnSpLocks/>
            </p:cNvCxnSpPr>
            <p:nvPr/>
          </p:nvCxnSpPr>
          <p:spPr>
            <a:xfrm>
              <a:off x="8244081" y="2846840"/>
              <a:ext cx="124801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0666D5DB-0710-EA90-600D-B9C0720E070E}"/>
                </a:ext>
              </a:extLst>
            </p:cNvPr>
            <p:cNvGrpSpPr/>
            <p:nvPr/>
          </p:nvGrpSpPr>
          <p:grpSpPr>
            <a:xfrm>
              <a:off x="8584925" y="2940333"/>
              <a:ext cx="504056" cy="253916"/>
              <a:chOff x="8580085" y="2204866"/>
              <a:chExt cx="504056" cy="253916"/>
            </a:xfrm>
          </p:grpSpPr>
          <p:cxnSp>
            <p:nvCxnSpPr>
              <p:cNvPr id="26" name="Straight Arrow Connector 25">
                <a:extLst>
                  <a:ext uri="{FF2B5EF4-FFF2-40B4-BE49-F238E27FC236}">
                    <a16:creationId xmlns:a16="http://schemas.microsoft.com/office/drawing/2014/main" id="{D23DAA55-ABFD-D451-1F64-FAFEA89CF107}"/>
                  </a:ext>
                </a:extLst>
              </p:cNvPr>
              <p:cNvCxnSpPr>
                <a:cxnSpLocks/>
              </p:cNvCxnSpPr>
              <p:nvPr/>
            </p:nvCxnSpPr>
            <p:spPr>
              <a:xfrm>
                <a:off x="8711942" y="2429184"/>
                <a:ext cx="2524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054A0BF1-14DA-A2DC-FF09-91416C3914F6}"/>
                  </a:ext>
                </a:extLst>
              </p:cNvPr>
              <p:cNvSpPr txBox="1"/>
              <p:nvPr/>
            </p:nvSpPr>
            <p:spPr>
              <a:xfrm>
                <a:off x="8580085"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515F</a:t>
                </a:r>
                <a:endParaRPr lang="en-CH" sz="1050" dirty="0"/>
              </a:p>
            </p:txBody>
          </p:sp>
        </p:grpSp>
        <p:grpSp>
          <p:nvGrpSpPr>
            <p:cNvPr id="28" name="Group 27">
              <a:extLst>
                <a:ext uri="{FF2B5EF4-FFF2-40B4-BE49-F238E27FC236}">
                  <a16:creationId xmlns:a16="http://schemas.microsoft.com/office/drawing/2014/main" id="{1DA89907-4843-4C32-A68D-F6D71802755E}"/>
                </a:ext>
              </a:extLst>
            </p:cNvPr>
            <p:cNvGrpSpPr/>
            <p:nvPr/>
          </p:nvGrpSpPr>
          <p:grpSpPr>
            <a:xfrm>
              <a:off x="9331235" y="2940333"/>
              <a:ext cx="504056" cy="253916"/>
              <a:chOff x="9084141" y="2204866"/>
              <a:chExt cx="504056" cy="253916"/>
            </a:xfrm>
          </p:grpSpPr>
          <p:cxnSp>
            <p:nvCxnSpPr>
              <p:cNvPr id="29" name="Straight Arrow Connector 28">
                <a:extLst>
                  <a:ext uri="{FF2B5EF4-FFF2-40B4-BE49-F238E27FC236}">
                    <a16:creationId xmlns:a16="http://schemas.microsoft.com/office/drawing/2014/main" id="{0A2E4AE8-3A3D-31BA-DE9D-EF06205CD3D0}"/>
                  </a:ext>
                </a:extLst>
              </p:cNvPr>
              <p:cNvCxnSpPr>
                <a:cxnSpLocks/>
              </p:cNvCxnSpPr>
              <p:nvPr/>
            </p:nvCxnSpPr>
            <p:spPr>
              <a:xfrm flipH="1">
                <a:off x="9180215" y="2429184"/>
                <a:ext cx="302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AB7711D-6BED-7588-733E-111323EC34A6}"/>
                  </a:ext>
                </a:extLst>
              </p:cNvPr>
              <p:cNvSpPr txBox="1"/>
              <p:nvPr/>
            </p:nvSpPr>
            <p:spPr>
              <a:xfrm>
                <a:off x="9084141"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907R</a:t>
                </a:r>
                <a:endParaRPr lang="en-CH" sz="1050" dirty="0"/>
              </a:p>
            </p:txBody>
          </p:sp>
        </p:grpSp>
        <p:cxnSp>
          <p:nvCxnSpPr>
            <p:cNvPr id="31" name="Straight Connector 30">
              <a:extLst>
                <a:ext uri="{FF2B5EF4-FFF2-40B4-BE49-F238E27FC236}">
                  <a16:creationId xmlns:a16="http://schemas.microsoft.com/office/drawing/2014/main" id="{CD6376A4-5F47-EE0C-FCCC-E81B336A4424}"/>
                </a:ext>
              </a:extLst>
            </p:cNvPr>
            <p:cNvCxnSpPr>
              <a:cxnSpLocks/>
            </p:cNvCxnSpPr>
            <p:nvPr/>
          </p:nvCxnSpPr>
          <p:spPr>
            <a:xfrm>
              <a:off x="8718038" y="3246834"/>
              <a:ext cx="101776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FF4E2EB2-C1D3-E3FC-C940-0CCE296AF00A}"/>
                </a:ext>
              </a:extLst>
            </p:cNvPr>
            <p:cNvGrpSpPr/>
            <p:nvPr/>
          </p:nvGrpSpPr>
          <p:grpSpPr>
            <a:xfrm>
              <a:off x="9292496" y="3342347"/>
              <a:ext cx="504056" cy="253916"/>
              <a:chOff x="8580085" y="2204866"/>
              <a:chExt cx="504056" cy="253916"/>
            </a:xfrm>
          </p:grpSpPr>
          <p:cxnSp>
            <p:nvCxnSpPr>
              <p:cNvPr id="34" name="Straight Arrow Connector 33">
                <a:extLst>
                  <a:ext uri="{FF2B5EF4-FFF2-40B4-BE49-F238E27FC236}">
                    <a16:creationId xmlns:a16="http://schemas.microsoft.com/office/drawing/2014/main" id="{7E02EDB8-5C54-A924-F281-81ED8680CF4F}"/>
                  </a:ext>
                </a:extLst>
              </p:cNvPr>
              <p:cNvCxnSpPr>
                <a:cxnSpLocks/>
              </p:cNvCxnSpPr>
              <p:nvPr/>
            </p:nvCxnSpPr>
            <p:spPr>
              <a:xfrm>
                <a:off x="8711942" y="2429184"/>
                <a:ext cx="25243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954414A-A057-09FF-13A0-4005DBF7DB1B}"/>
                  </a:ext>
                </a:extLst>
              </p:cNvPr>
              <p:cNvSpPr txBox="1"/>
              <p:nvPr/>
            </p:nvSpPr>
            <p:spPr>
              <a:xfrm>
                <a:off x="8580085" y="2204866"/>
                <a:ext cx="504056"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799F</a:t>
                </a:r>
                <a:endParaRPr lang="en-CH" sz="1050" dirty="0"/>
              </a:p>
            </p:txBody>
          </p:sp>
        </p:grpSp>
        <p:grpSp>
          <p:nvGrpSpPr>
            <p:cNvPr id="36" name="Group 35">
              <a:extLst>
                <a:ext uri="{FF2B5EF4-FFF2-40B4-BE49-F238E27FC236}">
                  <a16:creationId xmlns:a16="http://schemas.microsoft.com/office/drawing/2014/main" id="{A81259BF-C066-2DC2-BAF0-009F8401457A}"/>
                </a:ext>
              </a:extLst>
            </p:cNvPr>
            <p:cNvGrpSpPr/>
            <p:nvPr/>
          </p:nvGrpSpPr>
          <p:grpSpPr>
            <a:xfrm>
              <a:off x="10015502" y="3341087"/>
              <a:ext cx="576064" cy="253916"/>
              <a:chOff x="9043203" y="2201629"/>
              <a:chExt cx="576064" cy="253916"/>
            </a:xfrm>
          </p:grpSpPr>
          <p:cxnSp>
            <p:nvCxnSpPr>
              <p:cNvPr id="37" name="Straight Arrow Connector 36">
                <a:extLst>
                  <a:ext uri="{FF2B5EF4-FFF2-40B4-BE49-F238E27FC236}">
                    <a16:creationId xmlns:a16="http://schemas.microsoft.com/office/drawing/2014/main" id="{A960D0EE-95DA-49FB-B96A-177FF0A05B21}"/>
                  </a:ext>
                </a:extLst>
              </p:cNvPr>
              <p:cNvCxnSpPr>
                <a:cxnSpLocks/>
              </p:cNvCxnSpPr>
              <p:nvPr/>
            </p:nvCxnSpPr>
            <p:spPr>
              <a:xfrm flipH="1">
                <a:off x="9180215" y="2429184"/>
                <a:ext cx="302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E1F55E4B-DD7F-0D37-3A54-37F5B6D70E6B}"/>
                  </a:ext>
                </a:extLst>
              </p:cNvPr>
              <p:cNvSpPr txBox="1"/>
              <p:nvPr/>
            </p:nvSpPr>
            <p:spPr>
              <a:xfrm>
                <a:off x="9043203" y="2201629"/>
                <a:ext cx="576064" cy="253916"/>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1193R</a:t>
                </a:r>
                <a:endParaRPr lang="en-CH" sz="1050" dirty="0"/>
              </a:p>
            </p:txBody>
          </p:sp>
        </p:grpSp>
        <p:cxnSp>
          <p:nvCxnSpPr>
            <p:cNvPr id="40" name="Straight Connector 39">
              <a:extLst>
                <a:ext uri="{FF2B5EF4-FFF2-40B4-BE49-F238E27FC236}">
                  <a16:creationId xmlns:a16="http://schemas.microsoft.com/office/drawing/2014/main" id="{AE55A973-9E30-489B-9567-D4F0487E5630}"/>
                </a:ext>
              </a:extLst>
            </p:cNvPr>
            <p:cNvCxnSpPr>
              <a:cxnSpLocks/>
            </p:cNvCxnSpPr>
            <p:nvPr/>
          </p:nvCxnSpPr>
          <p:spPr>
            <a:xfrm>
              <a:off x="9424353" y="3663094"/>
              <a:ext cx="1017765" cy="0"/>
            </a:xfrm>
            <a:prstGeom prst="line">
              <a:avLst/>
            </a:prstGeom>
            <a:ln w="19050"/>
          </p:spPr>
          <p:style>
            <a:lnRef idx="1">
              <a:schemeClr val="dk1"/>
            </a:lnRef>
            <a:fillRef idx="0">
              <a:schemeClr val="dk1"/>
            </a:fillRef>
            <a:effectRef idx="0">
              <a:schemeClr val="dk1"/>
            </a:effectRef>
            <a:fontRef idx="minor">
              <a:schemeClr val="tx1"/>
            </a:fontRef>
          </p:style>
        </p:cxnSp>
        <p:sp>
          <p:nvSpPr>
            <p:cNvPr id="42" name="Right Brace 41">
              <a:extLst>
                <a:ext uri="{FF2B5EF4-FFF2-40B4-BE49-F238E27FC236}">
                  <a16:creationId xmlns:a16="http://schemas.microsoft.com/office/drawing/2014/main" id="{307FD29A-5B1D-15B5-9B5C-7780F914DB35}"/>
                </a:ext>
              </a:extLst>
            </p:cNvPr>
            <p:cNvSpPr/>
            <p:nvPr/>
          </p:nvSpPr>
          <p:spPr>
            <a:xfrm>
              <a:off x="9551656" y="2267268"/>
              <a:ext cx="90988" cy="268935"/>
            </a:xfrm>
            <a:prstGeom prst="rightBrace">
              <a:avLst>
                <a:gd name="adj1" fmla="val 31661"/>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3" name="Right Brace 42">
              <a:extLst>
                <a:ext uri="{FF2B5EF4-FFF2-40B4-BE49-F238E27FC236}">
                  <a16:creationId xmlns:a16="http://schemas.microsoft.com/office/drawing/2014/main" id="{44F51F1A-C985-6E48-96E3-72A2ADBAFACC}"/>
                </a:ext>
              </a:extLst>
            </p:cNvPr>
            <p:cNvSpPr/>
            <p:nvPr/>
          </p:nvSpPr>
          <p:spPr>
            <a:xfrm>
              <a:off x="9560014" y="2597349"/>
              <a:ext cx="90988" cy="268935"/>
            </a:xfrm>
            <a:prstGeom prst="rightBrace">
              <a:avLst>
                <a:gd name="adj1" fmla="val 31661"/>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4" name="Right Brace 43">
              <a:extLst>
                <a:ext uri="{FF2B5EF4-FFF2-40B4-BE49-F238E27FC236}">
                  <a16:creationId xmlns:a16="http://schemas.microsoft.com/office/drawing/2014/main" id="{800DEAF1-55E4-EEFB-6D59-725D51312A02}"/>
                </a:ext>
              </a:extLst>
            </p:cNvPr>
            <p:cNvSpPr/>
            <p:nvPr/>
          </p:nvSpPr>
          <p:spPr>
            <a:xfrm>
              <a:off x="9801888" y="3018806"/>
              <a:ext cx="90988" cy="268935"/>
            </a:xfrm>
            <a:prstGeom prst="rightBrace">
              <a:avLst>
                <a:gd name="adj1" fmla="val 31661"/>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5" name="Right Brace 44">
              <a:extLst>
                <a:ext uri="{FF2B5EF4-FFF2-40B4-BE49-F238E27FC236}">
                  <a16:creationId xmlns:a16="http://schemas.microsoft.com/office/drawing/2014/main" id="{FFBCED58-866B-905C-AE71-2D24D51CDD61}"/>
                </a:ext>
              </a:extLst>
            </p:cNvPr>
            <p:cNvSpPr/>
            <p:nvPr/>
          </p:nvSpPr>
          <p:spPr>
            <a:xfrm>
              <a:off x="10512544" y="3415737"/>
              <a:ext cx="90988" cy="268935"/>
            </a:xfrm>
            <a:prstGeom prst="rightBrace">
              <a:avLst>
                <a:gd name="adj1" fmla="val 31661"/>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7" name="TextBox 46">
              <a:extLst>
                <a:ext uri="{FF2B5EF4-FFF2-40B4-BE49-F238E27FC236}">
                  <a16:creationId xmlns:a16="http://schemas.microsoft.com/office/drawing/2014/main" id="{E284EC6C-1E39-1F98-18F1-9538A993F3DB}"/>
                </a:ext>
              </a:extLst>
            </p:cNvPr>
            <p:cNvSpPr txBox="1"/>
            <p:nvPr/>
          </p:nvSpPr>
          <p:spPr>
            <a:xfrm>
              <a:off x="9684271" y="2286319"/>
              <a:ext cx="1612524" cy="230832"/>
            </a:xfrm>
            <a:prstGeom prst="rect">
              <a:avLst/>
            </a:prstGeom>
            <a:noFill/>
          </p:spPr>
          <p:txBody>
            <a:bodyPr wrap="square">
              <a:spAutoFit/>
            </a:bodyPr>
            <a:lstStyle/>
            <a:p>
              <a:r>
                <a:rPr lang="en-US" sz="900" b="1" dirty="0">
                  <a:solidFill>
                    <a:schemeClr val="bg1">
                      <a:lumMod val="50000"/>
                    </a:schemeClr>
                  </a:solidFill>
                  <a:latin typeface="Segoe UI" panose="020B0502040204020203" pitchFamily="34" charset="0"/>
                  <a:cs typeface="Segoe UI" panose="020B0502040204020203" pitchFamily="34" charset="0"/>
                </a:rPr>
                <a:t>V4</a:t>
              </a:r>
              <a:r>
                <a:rPr lang="en-US" sz="900" dirty="0">
                  <a:solidFill>
                    <a:schemeClr val="bg1">
                      <a:lumMod val="50000"/>
                    </a:schemeClr>
                  </a:solidFill>
                  <a:latin typeface="Segoe UI" panose="020B0502040204020203" pitchFamily="34" charset="0"/>
                  <a:cs typeface="Segoe UI" panose="020B0502040204020203" pitchFamily="34" charset="0"/>
                </a:rPr>
                <a:t>, insert size of 300 bp</a:t>
              </a:r>
              <a:endParaRPr lang="en-CH" sz="900" dirty="0"/>
            </a:p>
          </p:txBody>
        </p:sp>
        <p:sp>
          <p:nvSpPr>
            <p:cNvPr id="48" name="TextBox 47">
              <a:extLst>
                <a:ext uri="{FF2B5EF4-FFF2-40B4-BE49-F238E27FC236}">
                  <a16:creationId xmlns:a16="http://schemas.microsoft.com/office/drawing/2014/main" id="{15694DB4-9EE7-5A91-F4AC-A5280C112765}"/>
                </a:ext>
              </a:extLst>
            </p:cNvPr>
            <p:cNvSpPr txBox="1"/>
            <p:nvPr/>
          </p:nvSpPr>
          <p:spPr>
            <a:xfrm>
              <a:off x="9676269" y="2611934"/>
              <a:ext cx="1612524" cy="230832"/>
            </a:xfrm>
            <a:prstGeom prst="rect">
              <a:avLst/>
            </a:prstGeom>
            <a:noFill/>
          </p:spPr>
          <p:txBody>
            <a:bodyPr wrap="square">
              <a:spAutoFit/>
            </a:bodyPr>
            <a:lstStyle/>
            <a:p>
              <a:r>
                <a:rPr lang="en-US" sz="900" b="1" dirty="0">
                  <a:solidFill>
                    <a:schemeClr val="bg1">
                      <a:lumMod val="50000"/>
                    </a:schemeClr>
                  </a:solidFill>
                  <a:latin typeface="Segoe UI" panose="020B0502040204020203" pitchFamily="34" charset="0"/>
                  <a:cs typeface="Segoe UI" panose="020B0502040204020203" pitchFamily="34" charset="0"/>
                </a:rPr>
                <a:t>V3-V4</a:t>
              </a:r>
              <a:r>
                <a:rPr lang="en-US" sz="900" dirty="0">
                  <a:solidFill>
                    <a:schemeClr val="bg1">
                      <a:lumMod val="50000"/>
                    </a:schemeClr>
                  </a:solidFill>
                  <a:latin typeface="Segoe UI" panose="020B0502040204020203" pitchFamily="34" charset="0"/>
                  <a:cs typeface="Segoe UI" panose="020B0502040204020203" pitchFamily="34" charset="0"/>
                </a:rPr>
                <a:t>, insert size of 470 bp</a:t>
              </a:r>
              <a:endParaRPr lang="en-CH" sz="900" dirty="0"/>
            </a:p>
          </p:txBody>
        </p:sp>
        <p:sp>
          <p:nvSpPr>
            <p:cNvPr id="50" name="TextBox 49">
              <a:extLst>
                <a:ext uri="{FF2B5EF4-FFF2-40B4-BE49-F238E27FC236}">
                  <a16:creationId xmlns:a16="http://schemas.microsoft.com/office/drawing/2014/main" id="{EC8EDA89-2E38-C0DE-F4E8-12E953F9A77A}"/>
                </a:ext>
              </a:extLst>
            </p:cNvPr>
            <p:cNvSpPr txBox="1"/>
            <p:nvPr/>
          </p:nvSpPr>
          <p:spPr>
            <a:xfrm>
              <a:off x="9932582" y="3038367"/>
              <a:ext cx="1612524" cy="230832"/>
            </a:xfrm>
            <a:prstGeom prst="rect">
              <a:avLst/>
            </a:prstGeom>
            <a:noFill/>
          </p:spPr>
          <p:txBody>
            <a:bodyPr wrap="square">
              <a:spAutoFit/>
            </a:bodyPr>
            <a:lstStyle/>
            <a:p>
              <a:r>
                <a:rPr lang="en-US" sz="900" b="1" dirty="0">
                  <a:solidFill>
                    <a:schemeClr val="bg1">
                      <a:lumMod val="50000"/>
                    </a:schemeClr>
                  </a:solidFill>
                  <a:latin typeface="Segoe UI" panose="020B0502040204020203" pitchFamily="34" charset="0"/>
                  <a:cs typeface="Segoe UI" panose="020B0502040204020203" pitchFamily="34" charset="0"/>
                </a:rPr>
                <a:t>V4-V5</a:t>
              </a:r>
              <a:r>
                <a:rPr lang="en-US" sz="900" dirty="0">
                  <a:solidFill>
                    <a:schemeClr val="bg1">
                      <a:lumMod val="50000"/>
                    </a:schemeClr>
                  </a:solidFill>
                  <a:latin typeface="Segoe UI" panose="020B0502040204020203" pitchFamily="34" charset="0"/>
                  <a:cs typeface="Segoe UI" panose="020B0502040204020203" pitchFamily="34" charset="0"/>
                </a:rPr>
                <a:t>, insert size of 450 bp</a:t>
              </a:r>
              <a:endParaRPr lang="en-CH" sz="900" dirty="0"/>
            </a:p>
          </p:txBody>
        </p:sp>
        <p:sp>
          <p:nvSpPr>
            <p:cNvPr id="52" name="TextBox 51">
              <a:extLst>
                <a:ext uri="{FF2B5EF4-FFF2-40B4-BE49-F238E27FC236}">
                  <a16:creationId xmlns:a16="http://schemas.microsoft.com/office/drawing/2014/main" id="{C072599B-5C17-07C5-B72B-E207A48AC6B8}"/>
                </a:ext>
              </a:extLst>
            </p:cNvPr>
            <p:cNvSpPr txBox="1"/>
            <p:nvPr/>
          </p:nvSpPr>
          <p:spPr>
            <a:xfrm>
              <a:off x="10609790" y="3415737"/>
              <a:ext cx="1612524" cy="230832"/>
            </a:xfrm>
            <a:prstGeom prst="rect">
              <a:avLst/>
            </a:prstGeom>
            <a:noFill/>
          </p:spPr>
          <p:txBody>
            <a:bodyPr wrap="square">
              <a:spAutoFit/>
            </a:bodyPr>
            <a:lstStyle/>
            <a:p>
              <a:r>
                <a:rPr lang="en-US" sz="900" b="1" dirty="0">
                  <a:solidFill>
                    <a:schemeClr val="bg1">
                      <a:lumMod val="50000"/>
                    </a:schemeClr>
                  </a:solidFill>
                  <a:latin typeface="Segoe UI" panose="020B0502040204020203" pitchFamily="34" charset="0"/>
                  <a:cs typeface="Segoe UI" panose="020B0502040204020203" pitchFamily="34" charset="0"/>
                </a:rPr>
                <a:t>V5-V6</a:t>
              </a:r>
              <a:r>
                <a:rPr lang="en-US" sz="900" dirty="0">
                  <a:solidFill>
                    <a:schemeClr val="bg1">
                      <a:lumMod val="50000"/>
                    </a:schemeClr>
                  </a:solidFill>
                  <a:latin typeface="Segoe UI" panose="020B0502040204020203" pitchFamily="34" charset="0"/>
                  <a:cs typeface="Segoe UI" panose="020B0502040204020203" pitchFamily="34" charset="0"/>
                </a:rPr>
                <a:t>, insert size of 435 bp</a:t>
              </a:r>
              <a:endParaRPr lang="en-CH" sz="900" dirty="0"/>
            </a:p>
          </p:txBody>
        </p:sp>
      </p:grpSp>
    </p:spTree>
    <p:extLst>
      <p:ext uri="{BB962C8B-B14F-4D97-AF65-F5344CB8AC3E}">
        <p14:creationId xmlns:p14="http://schemas.microsoft.com/office/powerpoint/2010/main" val="168930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15</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High-throughput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Illumina sequencing</a:t>
            </a:r>
          </a:p>
        </p:txBody>
      </p:sp>
      <p:sp>
        <p:nvSpPr>
          <p:cNvPr id="1048" name="TextBox 1047">
            <a:extLst>
              <a:ext uri="{FF2B5EF4-FFF2-40B4-BE49-F238E27FC236}">
                <a16:creationId xmlns:a16="http://schemas.microsoft.com/office/drawing/2014/main" id="{BE3E40AB-A2EB-579C-C770-B313B939C16D}"/>
              </a:ext>
            </a:extLst>
          </p:cNvPr>
          <p:cNvSpPr txBox="1"/>
          <p:nvPr/>
        </p:nvSpPr>
        <p:spPr>
          <a:xfrm>
            <a:off x="1085497" y="1725644"/>
            <a:ext cx="4027791" cy="1600438"/>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During cluster amplification, individual DNA molecules are amplified and sequenced in parallel</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Read size limitation of 250 </a:t>
            </a:r>
            <a:r>
              <a:rPr lang="en-US" sz="1400" dirty="0" err="1">
                <a:solidFill>
                  <a:schemeClr val="bg1">
                    <a:lumMod val="50000"/>
                  </a:schemeClr>
                </a:solidFill>
                <a:latin typeface="Segoe UI" panose="020B0502040204020203" pitchFamily="34" charset="0"/>
                <a:cs typeface="Segoe UI" panose="020B0502040204020203" pitchFamily="34" charset="0"/>
              </a:rPr>
              <a:t>nt</a:t>
            </a:r>
            <a:endParaRPr lang="en-US" sz="1400" dirty="0">
              <a:solidFill>
                <a:schemeClr val="bg1">
                  <a:lumMod val="50000"/>
                </a:schemeClr>
              </a:solidFill>
            </a:endParaRPr>
          </a:p>
          <a:p>
            <a:r>
              <a:rPr lang="en-US" sz="1400" dirty="0">
                <a:solidFill>
                  <a:schemeClr val="bg1">
                    <a:lumMod val="50000"/>
                  </a:schemeClr>
                </a:solidFill>
                <a:latin typeface="Segoe UI" panose="020B0502040204020203" pitchFamily="34" charset="0"/>
                <a:cs typeface="Segoe UI" panose="020B0502040204020203" pitchFamily="34" charset="0"/>
              </a:rPr>
              <a:t>      reads need to overlap! – </a:t>
            </a:r>
            <a:r>
              <a:rPr lang="en-US" sz="1400" b="1" u="sng" dirty="0">
                <a:solidFill>
                  <a:schemeClr val="bg1">
                    <a:lumMod val="50000"/>
                  </a:schemeClr>
                </a:solidFill>
                <a:latin typeface="Segoe UI" panose="020B0502040204020203" pitchFamily="34" charset="0"/>
                <a:cs typeface="Segoe UI" panose="020B0502040204020203" pitchFamily="34" charset="0"/>
              </a:rPr>
              <a:t>insert size &lt;500 bp</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Adapters</a:t>
            </a:r>
          </a:p>
        </p:txBody>
      </p:sp>
      <p:pic>
        <p:nvPicPr>
          <p:cNvPr id="1055" name="Picture 1054">
            <a:extLst>
              <a:ext uri="{FF2B5EF4-FFF2-40B4-BE49-F238E27FC236}">
                <a16:creationId xmlns:a16="http://schemas.microsoft.com/office/drawing/2014/main" id="{DEA85040-7244-8F93-409E-364278416B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1425" y="3663094"/>
            <a:ext cx="2592288" cy="1638114"/>
          </a:xfrm>
          <a:prstGeom prst="rect">
            <a:avLst/>
          </a:prstGeom>
        </p:spPr>
      </p:pic>
      <p:sp>
        <p:nvSpPr>
          <p:cNvPr id="1080" name="Rectangle 1079">
            <a:extLst>
              <a:ext uri="{FF2B5EF4-FFF2-40B4-BE49-F238E27FC236}">
                <a16:creationId xmlns:a16="http://schemas.microsoft.com/office/drawing/2014/main" id="{1DBE53DB-B12A-2157-3354-566B56CB5AF4}"/>
              </a:ext>
            </a:extLst>
          </p:cNvPr>
          <p:cNvSpPr/>
          <p:nvPr/>
        </p:nvSpPr>
        <p:spPr>
          <a:xfrm>
            <a:off x="5833916" y="5207143"/>
            <a:ext cx="4160156" cy="334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16S rRNA amplicon</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1" name="Rectangle 1080">
            <a:extLst>
              <a:ext uri="{FF2B5EF4-FFF2-40B4-BE49-F238E27FC236}">
                <a16:creationId xmlns:a16="http://schemas.microsoft.com/office/drawing/2014/main" id="{CBF2FEE7-A9D1-4DDE-3208-662FE916A022}"/>
              </a:ext>
            </a:extLst>
          </p:cNvPr>
          <p:cNvSpPr/>
          <p:nvPr/>
        </p:nvSpPr>
        <p:spPr>
          <a:xfrm>
            <a:off x="5424462" y="5207143"/>
            <a:ext cx="409454" cy="334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F</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9" name="Rectangle 1088">
            <a:extLst>
              <a:ext uri="{FF2B5EF4-FFF2-40B4-BE49-F238E27FC236}">
                <a16:creationId xmlns:a16="http://schemas.microsoft.com/office/drawing/2014/main" id="{74BF97B7-70A9-A721-AAE7-3BB6FE983444}"/>
              </a:ext>
            </a:extLst>
          </p:cNvPr>
          <p:cNvSpPr/>
          <p:nvPr/>
        </p:nvSpPr>
        <p:spPr>
          <a:xfrm>
            <a:off x="9994072" y="5207143"/>
            <a:ext cx="409454" cy="334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R</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4" name="Right Brace 1093">
            <a:extLst>
              <a:ext uri="{FF2B5EF4-FFF2-40B4-BE49-F238E27FC236}">
                <a16:creationId xmlns:a16="http://schemas.microsoft.com/office/drawing/2014/main" id="{9C092FC1-05D1-C2A4-37EF-DF095C24D6A4}"/>
              </a:ext>
            </a:extLst>
          </p:cNvPr>
          <p:cNvSpPr/>
          <p:nvPr/>
        </p:nvSpPr>
        <p:spPr>
          <a:xfrm rot="5400000">
            <a:off x="7747130" y="3266571"/>
            <a:ext cx="334854" cy="4980192"/>
          </a:xfrm>
          <a:prstGeom prst="rightBrace">
            <a:avLst>
              <a:gd name="adj1" fmla="val 99930"/>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97" name="TextBox 1096">
            <a:extLst>
              <a:ext uri="{FF2B5EF4-FFF2-40B4-BE49-F238E27FC236}">
                <a16:creationId xmlns:a16="http://schemas.microsoft.com/office/drawing/2014/main" id="{5ECABC9C-6C03-41E3-4ADA-400D255647C0}"/>
              </a:ext>
            </a:extLst>
          </p:cNvPr>
          <p:cNvSpPr txBox="1"/>
          <p:nvPr/>
        </p:nvSpPr>
        <p:spPr>
          <a:xfrm>
            <a:off x="5833914" y="5904349"/>
            <a:ext cx="4161284"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16S rRNA amplicon</a:t>
            </a:r>
            <a:endParaRPr lang="en-CH" sz="1400" dirty="0"/>
          </a:p>
        </p:txBody>
      </p:sp>
      <p:sp>
        <p:nvSpPr>
          <p:cNvPr id="1098" name="TextBox 1097">
            <a:extLst>
              <a:ext uri="{FF2B5EF4-FFF2-40B4-BE49-F238E27FC236}">
                <a16:creationId xmlns:a16="http://schemas.microsoft.com/office/drawing/2014/main" id="{78C4B210-E670-E8AF-DFF9-45819249A584}"/>
              </a:ext>
            </a:extLst>
          </p:cNvPr>
          <p:cNvSpPr txBox="1"/>
          <p:nvPr/>
        </p:nvSpPr>
        <p:spPr>
          <a:xfrm>
            <a:off x="6321664" y="4808185"/>
            <a:ext cx="3456384" cy="276999"/>
          </a:xfrm>
          <a:prstGeom prst="rect">
            <a:avLst/>
          </a:prstGeom>
          <a:noFill/>
        </p:spPr>
        <p:txBody>
          <a:bodyPr wrap="square">
            <a:spAutoFit/>
          </a:bodyPr>
          <a:lstStyle/>
          <a:p>
            <a:pPr algn="ctr"/>
            <a:r>
              <a:rPr lang="en-US" sz="1200" b="1" dirty="0" err="1">
                <a:solidFill>
                  <a:schemeClr val="bg1">
                    <a:lumMod val="50000"/>
                  </a:schemeClr>
                </a:solidFill>
                <a:latin typeface="Segoe UI" panose="020B0502040204020203" pitchFamily="34" charset="0"/>
                <a:cs typeface="Segoe UI" panose="020B0502040204020203" pitchFamily="34" charset="0"/>
              </a:rPr>
              <a:t>UserPrimer</a:t>
            </a:r>
            <a:r>
              <a:rPr lang="en-US" sz="1200" dirty="0">
                <a:solidFill>
                  <a:schemeClr val="bg1">
                    <a:lumMod val="50000"/>
                  </a:schemeClr>
                </a:solidFill>
                <a:latin typeface="Segoe UI" panose="020B0502040204020203" pitchFamily="34" charset="0"/>
                <a:cs typeface="Segoe UI" panose="020B0502040204020203" pitchFamily="34" charset="0"/>
              </a:rPr>
              <a:t>: primers used for gene amplification</a:t>
            </a:r>
            <a:endParaRPr lang="en-CH" sz="1200" dirty="0"/>
          </a:p>
        </p:txBody>
      </p:sp>
      <p:cxnSp>
        <p:nvCxnSpPr>
          <p:cNvPr id="1100" name="Connector: Elbow 1099">
            <a:extLst>
              <a:ext uri="{FF2B5EF4-FFF2-40B4-BE49-F238E27FC236}">
                <a16:creationId xmlns:a16="http://schemas.microsoft.com/office/drawing/2014/main" id="{5F7D2FE3-3513-EE16-8A17-4FE83298AD62}"/>
              </a:ext>
            </a:extLst>
          </p:cNvPr>
          <p:cNvCxnSpPr>
            <a:cxnSpLocks/>
            <a:stCxn id="1081" idx="0"/>
            <a:endCxn id="1098" idx="1"/>
          </p:cNvCxnSpPr>
          <p:nvPr/>
        </p:nvCxnSpPr>
        <p:spPr>
          <a:xfrm rot="5400000" flipH="1" flipV="1">
            <a:off x="5845197" y="4730677"/>
            <a:ext cx="260458" cy="692475"/>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03" name="Connector: Elbow 1102">
            <a:extLst>
              <a:ext uri="{FF2B5EF4-FFF2-40B4-BE49-F238E27FC236}">
                <a16:creationId xmlns:a16="http://schemas.microsoft.com/office/drawing/2014/main" id="{6EDE010B-F4FF-2880-5AB7-133014A0214C}"/>
              </a:ext>
            </a:extLst>
          </p:cNvPr>
          <p:cNvCxnSpPr>
            <a:cxnSpLocks/>
            <a:stCxn id="1089" idx="0"/>
            <a:endCxn id="1098" idx="3"/>
          </p:cNvCxnSpPr>
          <p:nvPr/>
        </p:nvCxnSpPr>
        <p:spPr>
          <a:xfrm rot="16200000" flipV="1">
            <a:off x="9858195" y="4866538"/>
            <a:ext cx="260458" cy="420751"/>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86EA9F64-60A5-9943-9A53-71558E90847D}"/>
              </a:ext>
            </a:extLst>
          </p:cNvPr>
          <p:cNvGrpSpPr/>
          <p:nvPr/>
        </p:nvGrpSpPr>
        <p:grpSpPr>
          <a:xfrm>
            <a:off x="5322269" y="4520153"/>
            <a:ext cx="5183449" cy="1021846"/>
            <a:chOff x="5322269" y="4520153"/>
            <a:chExt cx="5183449" cy="1021846"/>
          </a:xfrm>
        </p:grpSpPr>
        <p:sp>
          <p:nvSpPr>
            <p:cNvPr id="1082" name="Rectangle 1081">
              <a:extLst>
                <a:ext uri="{FF2B5EF4-FFF2-40B4-BE49-F238E27FC236}">
                  <a16:creationId xmlns:a16="http://schemas.microsoft.com/office/drawing/2014/main" id="{DFE4531E-F3F1-23DD-D6EA-46D87F502F32}"/>
                </a:ext>
              </a:extLst>
            </p:cNvPr>
            <p:cNvSpPr/>
            <p:nvPr/>
          </p:nvSpPr>
          <p:spPr>
            <a:xfrm>
              <a:off x="5322269" y="5207143"/>
              <a:ext cx="102192" cy="3348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600" b="1" dirty="0">
                <a:solidFill>
                  <a:schemeClr val="tx1"/>
                </a:solidFill>
                <a:latin typeface="Segoe UI" panose="020B0502040204020203" pitchFamily="34" charset="0"/>
                <a:cs typeface="Segoe UI" panose="020B0502040204020203" pitchFamily="34" charset="0"/>
              </a:endParaRPr>
            </a:p>
          </p:txBody>
        </p:sp>
        <p:sp>
          <p:nvSpPr>
            <p:cNvPr id="1090" name="Rectangle 1089">
              <a:extLst>
                <a:ext uri="{FF2B5EF4-FFF2-40B4-BE49-F238E27FC236}">
                  <a16:creationId xmlns:a16="http://schemas.microsoft.com/office/drawing/2014/main" id="{A671D67C-8AC2-02D8-D2F3-31BB37D2AE03}"/>
                </a:ext>
              </a:extLst>
            </p:cNvPr>
            <p:cNvSpPr/>
            <p:nvPr/>
          </p:nvSpPr>
          <p:spPr>
            <a:xfrm>
              <a:off x="10403526" y="5207143"/>
              <a:ext cx="102192" cy="3348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600" b="1" dirty="0">
                <a:solidFill>
                  <a:schemeClr val="tx1"/>
                </a:solidFill>
                <a:latin typeface="Segoe UI" panose="020B0502040204020203" pitchFamily="34" charset="0"/>
                <a:cs typeface="Segoe UI" panose="020B0502040204020203" pitchFamily="34" charset="0"/>
              </a:endParaRPr>
            </a:p>
          </p:txBody>
        </p:sp>
        <p:sp>
          <p:nvSpPr>
            <p:cNvPr id="1109" name="TextBox 1108">
              <a:extLst>
                <a:ext uri="{FF2B5EF4-FFF2-40B4-BE49-F238E27FC236}">
                  <a16:creationId xmlns:a16="http://schemas.microsoft.com/office/drawing/2014/main" id="{ACE98718-6E18-99B8-D12D-01E0E22D26EF}"/>
                </a:ext>
              </a:extLst>
            </p:cNvPr>
            <p:cNvSpPr txBox="1"/>
            <p:nvPr/>
          </p:nvSpPr>
          <p:spPr>
            <a:xfrm>
              <a:off x="6105640" y="4520153"/>
              <a:ext cx="3752800" cy="276999"/>
            </a:xfrm>
            <a:prstGeom prst="rect">
              <a:avLst/>
            </a:prstGeom>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Random Ns</a:t>
              </a:r>
              <a:r>
                <a:rPr lang="en-US" sz="1200" dirty="0">
                  <a:solidFill>
                    <a:schemeClr val="bg1">
                      <a:lumMod val="50000"/>
                    </a:schemeClr>
                  </a:solidFill>
                  <a:latin typeface="Segoe UI" panose="020B0502040204020203" pitchFamily="34" charset="0"/>
                  <a:cs typeface="Segoe UI" panose="020B0502040204020203" pitchFamily="34" charset="0"/>
                </a:rPr>
                <a:t>: to improve sequencing and clustering</a:t>
              </a:r>
              <a:endParaRPr lang="en-CH" sz="1200" dirty="0"/>
            </a:p>
          </p:txBody>
        </p:sp>
        <p:cxnSp>
          <p:nvCxnSpPr>
            <p:cNvPr id="1110" name="Connector: Elbow 1109">
              <a:extLst>
                <a:ext uri="{FF2B5EF4-FFF2-40B4-BE49-F238E27FC236}">
                  <a16:creationId xmlns:a16="http://schemas.microsoft.com/office/drawing/2014/main" id="{8F9FC848-F475-B03F-8557-BE298DF2BE3D}"/>
                </a:ext>
              </a:extLst>
            </p:cNvPr>
            <p:cNvCxnSpPr>
              <a:cxnSpLocks/>
              <a:stCxn id="1082" idx="0"/>
              <a:endCxn id="1109" idx="1"/>
            </p:cNvCxnSpPr>
            <p:nvPr/>
          </p:nvCxnSpPr>
          <p:spPr>
            <a:xfrm rot="5400000" flipH="1" flipV="1">
              <a:off x="5465257" y="4566761"/>
              <a:ext cx="548490" cy="732275"/>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11" name="Connector: Elbow 1110">
              <a:extLst>
                <a:ext uri="{FF2B5EF4-FFF2-40B4-BE49-F238E27FC236}">
                  <a16:creationId xmlns:a16="http://schemas.microsoft.com/office/drawing/2014/main" id="{57B17271-3457-F10F-9CFE-E5ADE94D8BA6}"/>
                </a:ext>
              </a:extLst>
            </p:cNvPr>
            <p:cNvCxnSpPr>
              <a:cxnSpLocks/>
              <a:stCxn id="1090" idx="0"/>
              <a:endCxn id="1109" idx="3"/>
            </p:cNvCxnSpPr>
            <p:nvPr/>
          </p:nvCxnSpPr>
          <p:spPr>
            <a:xfrm rot="16200000" flipV="1">
              <a:off x="9882286" y="4634807"/>
              <a:ext cx="548490" cy="596182"/>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BD6AEC7D-1AD3-50E6-A2FA-8A2D9F3C058E}"/>
              </a:ext>
            </a:extLst>
          </p:cNvPr>
          <p:cNvGrpSpPr/>
          <p:nvPr/>
        </p:nvGrpSpPr>
        <p:grpSpPr>
          <a:xfrm>
            <a:off x="4881073" y="4160113"/>
            <a:ext cx="6065841" cy="1381886"/>
            <a:chOff x="4881073" y="4160113"/>
            <a:chExt cx="6065841" cy="1381886"/>
          </a:xfrm>
        </p:grpSpPr>
        <p:sp>
          <p:nvSpPr>
            <p:cNvPr id="1083" name="Rectangle 1082">
              <a:extLst>
                <a:ext uri="{FF2B5EF4-FFF2-40B4-BE49-F238E27FC236}">
                  <a16:creationId xmlns:a16="http://schemas.microsoft.com/office/drawing/2014/main" id="{ED852E88-ABF7-714F-13A8-698E0EFB3A22}"/>
                </a:ext>
              </a:extLst>
            </p:cNvPr>
            <p:cNvSpPr/>
            <p:nvPr/>
          </p:nvSpPr>
          <p:spPr>
            <a:xfrm>
              <a:off x="4881073" y="5207143"/>
              <a:ext cx="441196" cy="3348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1P</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1" name="Rectangle 1090">
              <a:extLst>
                <a:ext uri="{FF2B5EF4-FFF2-40B4-BE49-F238E27FC236}">
                  <a16:creationId xmlns:a16="http://schemas.microsoft.com/office/drawing/2014/main" id="{82200D15-C144-01BB-86B9-46959E451010}"/>
                </a:ext>
              </a:extLst>
            </p:cNvPr>
            <p:cNvSpPr/>
            <p:nvPr/>
          </p:nvSpPr>
          <p:spPr>
            <a:xfrm>
              <a:off x="10505718" y="5207143"/>
              <a:ext cx="441196" cy="3348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2P</a:t>
              </a:r>
              <a:endParaRPr lang="en-CH" sz="1600" b="1" dirty="0">
                <a:solidFill>
                  <a:schemeClr val="tx1"/>
                </a:solidFill>
                <a:latin typeface="Segoe UI" panose="020B0502040204020203" pitchFamily="34" charset="0"/>
                <a:cs typeface="Segoe UI" panose="020B0502040204020203" pitchFamily="34" charset="0"/>
              </a:endParaRPr>
            </a:p>
          </p:txBody>
        </p:sp>
        <p:sp>
          <p:nvSpPr>
            <p:cNvPr id="1114" name="TextBox 1113">
              <a:extLst>
                <a:ext uri="{FF2B5EF4-FFF2-40B4-BE49-F238E27FC236}">
                  <a16:creationId xmlns:a16="http://schemas.microsoft.com/office/drawing/2014/main" id="{D6967618-6ADA-66CD-D5A8-1AA4B7DD7CE5}"/>
                </a:ext>
              </a:extLst>
            </p:cNvPr>
            <p:cNvSpPr txBox="1"/>
            <p:nvPr/>
          </p:nvSpPr>
          <p:spPr>
            <a:xfrm>
              <a:off x="5833913" y="4160113"/>
              <a:ext cx="4232167" cy="276999"/>
            </a:xfrm>
            <a:prstGeom prst="rect">
              <a:avLst/>
            </a:prstGeom>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Binding site: </a:t>
              </a:r>
              <a:r>
                <a:rPr lang="en-US" sz="1200" dirty="0">
                  <a:solidFill>
                    <a:schemeClr val="bg1">
                      <a:lumMod val="50000"/>
                    </a:schemeClr>
                  </a:solidFill>
                  <a:latin typeface="Segoe UI" panose="020B0502040204020203" pitchFamily="34" charset="0"/>
                  <a:cs typeface="Segoe UI" panose="020B0502040204020203" pitchFamily="34" charset="0"/>
                </a:rPr>
                <a:t>for sequencing the forward and reverse reads</a:t>
              </a:r>
              <a:endParaRPr lang="en-CH" sz="1200" dirty="0"/>
            </a:p>
          </p:txBody>
        </p:sp>
        <p:cxnSp>
          <p:nvCxnSpPr>
            <p:cNvPr id="1115" name="Connector: Elbow 1114">
              <a:extLst>
                <a:ext uri="{FF2B5EF4-FFF2-40B4-BE49-F238E27FC236}">
                  <a16:creationId xmlns:a16="http://schemas.microsoft.com/office/drawing/2014/main" id="{6DF3140C-C03F-CBF2-3E34-D60711A815FD}"/>
                </a:ext>
              </a:extLst>
            </p:cNvPr>
            <p:cNvCxnSpPr>
              <a:cxnSpLocks/>
              <a:stCxn id="1083" idx="0"/>
              <a:endCxn id="1114" idx="1"/>
            </p:cNvCxnSpPr>
            <p:nvPr/>
          </p:nvCxnSpPr>
          <p:spPr>
            <a:xfrm rot="5400000" flipH="1" flipV="1">
              <a:off x="5013527" y="4386757"/>
              <a:ext cx="908530" cy="732242"/>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16" name="Connector: Elbow 1115">
              <a:extLst>
                <a:ext uri="{FF2B5EF4-FFF2-40B4-BE49-F238E27FC236}">
                  <a16:creationId xmlns:a16="http://schemas.microsoft.com/office/drawing/2014/main" id="{AD78E17C-B169-F514-1699-62476D2AB180}"/>
                </a:ext>
              </a:extLst>
            </p:cNvPr>
            <p:cNvCxnSpPr>
              <a:cxnSpLocks/>
              <a:stCxn id="1091" idx="0"/>
              <a:endCxn id="1114" idx="3"/>
            </p:cNvCxnSpPr>
            <p:nvPr/>
          </p:nvCxnSpPr>
          <p:spPr>
            <a:xfrm rot="16200000" flipV="1">
              <a:off x="9941933" y="4422760"/>
              <a:ext cx="908530" cy="660236"/>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F1C4AF15-1098-C775-435C-30E4AAD4AA33}"/>
              </a:ext>
            </a:extLst>
          </p:cNvPr>
          <p:cNvGrpSpPr/>
          <p:nvPr/>
        </p:nvGrpSpPr>
        <p:grpSpPr>
          <a:xfrm>
            <a:off x="4439876" y="3872081"/>
            <a:ext cx="6948234" cy="1669918"/>
            <a:chOff x="4439876" y="3872081"/>
            <a:chExt cx="6948234" cy="1669918"/>
          </a:xfrm>
        </p:grpSpPr>
        <p:sp>
          <p:nvSpPr>
            <p:cNvPr id="1084" name="Rectangle 1083">
              <a:extLst>
                <a:ext uri="{FF2B5EF4-FFF2-40B4-BE49-F238E27FC236}">
                  <a16:creationId xmlns:a16="http://schemas.microsoft.com/office/drawing/2014/main" id="{C95B49CF-26E1-BACD-D21B-E5AD0304C191}"/>
                </a:ext>
              </a:extLst>
            </p:cNvPr>
            <p:cNvSpPr/>
            <p:nvPr/>
          </p:nvSpPr>
          <p:spPr>
            <a:xfrm>
              <a:off x="4439876" y="5207143"/>
              <a:ext cx="441196" cy="3348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i7</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2" name="Rectangle 1091">
              <a:extLst>
                <a:ext uri="{FF2B5EF4-FFF2-40B4-BE49-F238E27FC236}">
                  <a16:creationId xmlns:a16="http://schemas.microsoft.com/office/drawing/2014/main" id="{E8CBBD78-062C-D827-1D9A-FC0C6D6559BF}"/>
                </a:ext>
              </a:extLst>
            </p:cNvPr>
            <p:cNvSpPr/>
            <p:nvPr/>
          </p:nvSpPr>
          <p:spPr>
            <a:xfrm>
              <a:off x="10946914" y="5205093"/>
              <a:ext cx="441196" cy="334856"/>
            </a:xfrm>
            <a:prstGeom prst="rect">
              <a:avLst/>
            </a:prstGeom>
            <a:solidFill>
              <a:srgbClr val="CC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i5</a:t>
              </a:r>
              <a:endParaRPr lang="en-CH" sz="1600" b="1" dirty="0">
                <a:solidFill>
                  <a:schemeClr val="tx1"/>
                </a:solidFill>
                <a:latin typeface="Segoe UI" panose="020B0502040204020203" pitchFamily="34" charset="0"/>
                <a:cs typeface="Segoe UI" panose="020B0502040204020203" pitchFamily="34" charset="0"/>
              </a:endParaRPr>
            </a:p>
          </p:txBody>
        </p:sp>
        <p:sp>
          <p:nvSpPr>
            <p:cNvPr id="1119" name="TextBox 1118">
              <a:extLst>
                <a:ext uri="{FF2B5EF4-FFF2-40B4-BE49-F238E27FC236}">
                  <a16:creationId xmlns:a16="http://schemas.microsoft.com/office/drawing/2014/main" id="{5137CE16-1FFA-D363-E00A-6FD3820E411F}"/>
                </a:ext>
              </a:extLst>
            </p:cNvPr>
            <p:cNvSpPr txBox="1"/>
            <p:nvPr/>
          </p:nvSpPr>
          <p:spPr>
            <a:xfrm>
              <a:off x="5972922" y="3872081"/>
              <a:ext cx="3954148" cy="276999"/>
            </a:xfrm>
            <a:prstGeom prst="rect">
              <a:avLst/>
            </a:prstGeom>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Index</a:t>
              </a:r>
              <a:r>
                <a:rPr lang="en-US" sz="1200" dirty="0">
                  <a:solidFill>
                    <a:schemeClr val="bg1">
                      <a:lumMod val="50000"/>
                    </a:schemeClr>
                  </a:solidFill>
                  <a:latin typeface="Segoe UI" panose="020B0502040204020203" pitchFamily="34" charset="0"/>
                  <a:cs typeface="Segoe UI" panose="020B0502040204020203" pitchFamily="34" charset="0"/>
                </a:rPr>
                <a:t>: biological sample identifier, allows multiplexing</a:t>
              </a:r>
              <a:endParaRPr lang="en-CH" sz="1200" dirty="0"/>
            </a:p>
          </p:txBody>
        </p:sp>
        <p:cxnSp>
          <p:nvCxnSpPr>
            <p:cNvPr id="1120" name="Connector: Elbow 1119">
              <a:extLst>
                <a:ext uri="{FF2B5EF4-FFF2-40B4-BE49-F238E27FC236}">
                  <a16:creationId xmlns:a16="http://schemas.microsoft.com/office/drawing/2014/main" id="{EBF15E1A-AD12-ECDF-B1E6-9CDCC4F8603F}"/>
                </a:ext>
              </a:extLst>
            </p:cNvPr>
            <p:cNvCxnSpPr>
              <a:cxnSpLocks/>
              <a:stCxn id="1084" idx="0"/>
              <a:endCxn id="1119" idx="1"/>
            </p:cNvCxnSpPr>
            <p:nvPr/>
          </p:nvCxnSpPr>
          <p:spPr>
            <a:xfrm rot="5400000" flipH="1" flipV="1">
              <a:off x="4718417" y="3952638"/>
              <a:ext cx="1196562" cy="1312448"/>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21" name="Connector: Elbow 1120">
              <a:extLst>
                <a:ext uri="{FF2B5EF4-FFF2-40B4-BE49-F238E27FC236}">
                  <a16:creationId xmlns:a16="http://schemas.microsoft.com/office/drawing/2014/main" id="{08E37A71-F5B0-823F-4C79-A2A70192CD93}"/>
                </a:ext>
              </a:extLst>
            </p:cNvPr>
            <p:cNvCxnSpPr>
              <a:cxnSpLocks/>
              <a:stCxn id="1092" idx="0"/>
              <a:endCxn id="1119" idx="3"/>
            </p:cNvCxnSpPr>
            <p:nvPr/>
          </p:nvCxnSpPr>
          <p:spPr>
            <a:xfrm rot="16200000" flipV="1">
              <a:off x="9950035" y="3987616"/>
              <a:ext cx="1194512" cy="1240442"/>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C4BE8C6A-7650-CE3A-86DA-456EC637B01F}"/>
              </a:ext>
            </a:extLst>
          </p:cNvPr>
          <p:cNvGrpSpPr/>
          <p:nvPr/>
        </p:nvGrpSpPr>
        <p:grpSpPr>
          <a:xfrm>
            <a:off x="3719736" y="3573016"/>
            <a:ext cx="8408769" cy="1968983"/>
            <a:chOff x="3719736" y="3573016"/>
            <a:chExt cx="8408769" cy="1968983"/>
          </a:xfrm>
        </p:grpSpPr>
        <p:sp>
          <p:nvSpPr>
            <p:cNvPr id="1085" name="Rectangle 1084">
              <a:extLst>
                <a:ext uri="{FF2B5EF4-FFF2-40B4-BE49-F238E27FC236}">
                  <a16:creationId xmlns:a16="http://schemas.microsoft.com/office/drawing/2014/main" id="{B3332C8D-4B10-BDE1-30CB-EAF7F8963900}"/>
                </a:ext>
              </a:extLst>
            </p:cNvPr>
            <p:cNvSpPr/>
            <p:nvPr/>
          </p:nvSpPr>
          <p:spPr>
            <a:xfrm>
              <a:off x="3998680" y="5207143"/>
              <a:ext cx="441196" cy="3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P7</a:t>
              </a:r>
              <a:endParaRPr lang="en-CH" sz="1600" b="1" dirty="0">
                <a:solidFill>
                  <a:schemeClr val="bg1"/>
                </a:solidFill>
                <a:latin typeface="Segoe UI" panose="020B0502040204020203" pitchFamily="34" charset="0"/>
                <a:cs typeface="Segoe UI" panose="020B0502040204020203" pitchFamily="34" charset="0"/>
              </a:endParaRPr>
            </a:p>
          </p:txBody>
        </p:sp>
        <p:sp>
          <p:nvSpPr>
            <p:cNvPr id="1093" name="Rectangle 1092">
              <a:extLst>
                <a:ext uri="{FF2B5EF4-FFF2-40B4-BE49-F238E27FC236}">
                  <a16:creationId xmlns:a16="http://schemas.microsoft.com/office/drawing/2014/main" id="{4E652819-547E-2621-F88D-14E94DB82331}"/>
                </a:ext>
              </a:extLst>
            </p:cNvPr>
            <p:cNvSpPr/>
            <p:nvPr/>
          </p:nvSpPr>
          <p:spPr>
            <a:xfrm>
              <a:off x="11388110" y="5205093"/>
              <a:ext cx="441196" cy="3348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P5</a:t>
              </a:r>
              <a:endParaRPr lang="en-CH" sz="1600" b="1" dirty="0">
                <a:solidFill>
                  <a:schemeClr val="tx1"/>
                </a:solidFill>
                <a:latin typeface="Segoe UI" panose="020B0502040204020203" pitchFamily="34" charset="0"/>
                <a:cs typeface="Segoe UI" panose="020B0502040204020203" pitchFamily="34" charset="0"/>
              </a:endParaRPr>
            </a:p>
          </p:txBody>
        </p:sp>
        <p:sp>
          <p:nvSpPr>
            <p:cNvPr id="1132" name="TextBox 1131">
              <a:extLst>
                <a:ext uri="{FF2B5EF4-FFF2-40B4-BE49-F238E27FC236}">
                  <a16:creationId xmlns:a16="http://schemas.microsoft.com/office/drawing/2014/main" id="{0479B12C-D6F7-F0B2-7493-584914242803}"/>
                </a:ext>
              </a:extLst>
            </p:cNvPr>
            <p:cNvSpPr txBox="1"/>
            <p:nvPr/>
          </p:nvSpPr>
          <p:spPr>
            <a:xfrm>
              <a:off x="5758558" y="3573016"/>
              <a:ext cx="4297882" cy="276999"/>
            </a:xfrm>
            <a:prstGeom prst="rect">
              <a:avLst/>
            </a:prstGeom>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Flow cell binding regions</a:t>
              </a:r>
              <a:r>
                <a:rPr lang="en-US" sz="1200" dirty="0">
                  <a:solidFill>
                    <a:schemeClr val="bg1">
                      <a:lumMod val="50000"/>
                    </a:schemeClr>
                  </a:solidFill>
                  <a:latin typeface="Segoe UI" panose="020B0502040204020203" pitchFamily="34" charset="0"/>
                  <a:cs typeface="Segoe UI" panose="020B0502040204020203" pitchFamily="34" charset="0"/>
                </a:rPr>
                <a:t>: for hybridization to the flow cell</a:t>
              </a:r>
              <a:endParaRPr lang="en-CH" sz="1200" dirty="0"/>
            </a:p>
          </p:txBody>
        </p:sp>
        <p:cxnSp>
          <p:nvCxnSpPr>
            <p:cNvPr id="1133" name="Connector: Elbow 1132">
              <a:extLst>
                <a:ext uri="{FF2B5EF4-FFF2-40B4-BE49-F238E27FC236}">
                  <a16:creationId xmlns:a16="http://schemas.microsoft.com/office/drawing/2014/main" id="{47E61575-F5AA-AFC0-A941-01F03B169812}"/>
                </a:ext>
              </a:extLst>
            </p:cNvPr>
            <p:cNvCxnSpPr>
              <a:cxnSpLocks/>
              <a:stCxn id="1085" idx="0"/>
              <a:endCxn id="1132" idx="1"/>
            </p:cNvCxnSpPr>
            <p:nvPr/>
          </p:nvCxnSpPr>
          <p:spPr>
            <a:xfrm rot="5400000" flipH="1" flipV="1">
              <a:off x="4241105" y="3689690"/>
              <a:ext cx="1495627" cy="1539280"/>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34" name="Connector: Elbow 1133">
              <a:extLst>
                <a:ext uri="{FF2B5EF4-FFF2-40B4-BE49-F238E27FC236}">
                  <a16:creationId xmlns:a16="http://schemas.microsoft.com/office/drawing/2014/main" id="{54209D09-875E-E18B-9B52-8B51CBA3E769}"/>
                </a:ext>
              </a:extLst>
            </p:cNvPr>
            <p:cNvCxnSpPr>
              <a:cxnSpLocks/>
              <a:stCxn id="1093" idx="0"/>
              <a:endCxn id="1132" idx="3"/>
            </p:cNvCxnSpPr>
            <p:nvPr/>
          </p:nvCxnSpPr>
          <p:spPr>
            <a:xfrm rot="16200000" flipV="1">
              <a:off x="10085786" y="3682171"/>
              <a:ext cx="1493577" cy="1552268"/>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05A7FE0-C703-981E-CF39-2C633BCBF89D}"/>
                </a:ext>
              </a:extLst>
            </p:cNvPr>
            <p:cNvSpPr txBox="1"/>
            <p:nvPr/>
          </p:nvSpPr>
          <p:spPr>
            <a:xfrm>
              <a:off x="3719736" y="5243766"/>
              <a:ext cx="491592"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5’-</a:t>
              </a:r>
              <a:endParaRPr lang="en-CH" sz="1100" dirty="0"/>
            </a:p>
          </p:txBody>
        </p:sp>
        <p:sp>
          <p:nvSpPr>
            <p:cNvPr id="23" name="TextBox 22">
              <a:extLst>
                <a:ext uri="{FF2B5EF4-FFF2-40B4-BE49-F238E27FC236}">
                  <a16:creationId xmlns:a16="http://schemas.microsoft.com/office/drawing/2014/main" id="{7A3BA4AD-C1BD-60AF-4D5F-AB3D7AA1D218}"/>
                </a:ext>
              </a:extLst>
            </p:cNvPr>
            <p:cNvSpPr txBox="1"/>
            <p:nvPr/>
          </p:nvSpPr>
          <p:spPr>
            <a:xfrm>
              <a:off x="11636913" y="5250444"/>
              <a:ext cx="491592" cy="261610"/>
            </a:xfrm>
            <a:prstGeom prst="rect">
              <a:avLst/>
            </a:prstGeom>
            <a:noFill/>
          </p:spPr>
          <p:txBody>
            <a:bodyPr wrap="square">
              <a:spAutoFit/>
            </a:bodyPr>
            <a:lstStyle/>
            <a:p>
              <a:pPr algn="r"/>
              <a:r>
                <a:rPr lang="en-US" sz="1100" dirty="0">
                  <a:solidFill>
                    <a:schemeClr val="bg1">
                      <a:lumMod val="50000"/>
                    </a:schemeClr>
                  </a:solidFill>
                  <a:latin typeface="Segoe UI" panose="020B0502040204020203" pitchFamily="34" charset="0"/>
                  <a:cs typeface="Segoe UI" panose="020B0502040204020203" pitchFamily="34" charset="0"/>
                </a:rPr>
                <a:t>-3’</a:t>
              </a:r>
              <a:endParaRPr lang="en-CH" sz="1100" dirty="0"/>
            </a:p>
          </p:txBody>
        </p:sp>
      </p:grpSp>
      <p:grpSp>
        <p:nvGrpSpPr>
          <p:cNvPr id="12" name="Group 11">
            <a:extLst>
              <a:ext uri="{FF2B5EF4-FFF2-40B4-BE49-F238E27FC236}">
                <a16:creationId xmlns:a16="http://schemas.microsoft.com/office/drawing/2014/main" id="{E11B92AD-5086-A317-01CF-0E1D70DA9CE0}"/>
              </a:ext>
            </a:extLst>
          </p:cNvPr>
          <p:cNvGrpSpPr/>
          <p:nvPr/>
        </p:nvGrpSpPr>
        <p:grpSpPr>
          <a:xfrm>
            <a:off x="5833913" y="553958"/>
            <a:ext cx="1317530" cy="2917439"/>
            <a:chOff x="5833913" y="553958"/>
            <a:chExt cx="1317530" cy="2917439"/>
          </a:xfrm>
        </p:grpSpPr>
        <p:pic>
          <p:nvPicPr>
            <p:cNvPr id="19" name="Picture 18">
              <a:extLst>
                <a:ext uri="{FF2B5EF4-FFF2-40B4-BE49-F238E27FC236}">
                  <a16:creationId xmlns:a16="http://schemas.microsoft.com/office/drawing/2014/main" id="{82B3FABD-CD5C-F66A-A285-4EAD73BA04FA}"/>
                </a:ext>
              </a:extLst>
            </p:cNvPr>
            <p:cNvPicPr>
              <a:picLocks noChangeAspect="1"/>
            </p:cNvPicPr>
            <p:nvPr/>
          </p:nvPicPr>
          <p:blipFill rotWithShape="1">
            <a:blip r:embed="rId4"/>
            <a:srcRect r="78667"/>
            <a:stretch/>
          </p:blipFill>
          <p:spPr>
            <a:xfrm>
              <a:off x="5971988" y="692696"/>
              <a:ext cx="1153802" cy="2280742"/>
            </a:xfrm>
            <a:prstGeom prst="rect">
              <a:avLst/>
            </a:prstGeom>
          </p:spPr>
        </p:pic>
        <p:sp>
          <p:nvSpPr>
            <p:cNvPr id="16" name="TextBox 15">
              <a:extLst>
                <a:ext uri="{FF2B5EF4-FFF2-40B4-BE49-F238E27FC236}">
                  <a16:creationId xmlns:a16="http://schemas.microsoft.com/office/drawing/2014/main" id="{B7FC13D7-4D04-10BB-4F3C-A70008CF7F01}"/>
                </a:ext>
              </a:extLst>
            </p:cNvPr>
            <p:cNvSpPr txBox="1"/>
            <p:nvPr/>
          </p:nvSpPr>
          <p:spPr>
            <a:xfrm>
              <a:off x="5833913" y="2917399"/>
              <a:ext cx="1317530" cy="553998"/>
            </a:xfrm>
            <a:prstGeom prst="rect">
              <a:avLst/>
            </a:prstGeom>
            <a:noFill/>
          </p:spPr>
          <p:txBody>
            <a:bodyPr wrap="square">
              <a:spAutoFit/>
            </a:body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Read1 primer is hybridized and Read1 is sequenced</a:t>
              </a:r>
              <a:endParaRPr lang="en-CH" sz="1000" dirty="0"/>
            </a:p>
          </p:txBody>
        </p:sp>
        <p:sp>
          <p:nvSpPr>
            <p:cNvPr id="25" name="TextBox 24">
              <a:extLst>
                <a:ext uri="{FF2B5EF4-FFF2-40B4-BE49-F238E27FC236}">
                  <a16:creationId xmlns:a16="http://schemas.microsoft.com/office/drawing/2014/main" id="{48953D35-ED82-FDA7-C724-288B2EA1A0F8}"/>
                </a:ext>
              </a:extLst>
            </p:cNvPr>
            <p:cNvSpPr txBox="1"/>
            <p:nvPr/>
          </p:nvSpPr>
          <p:spPr>
            <a:xfrm>
              <a:off x="5838362" y="553958"/>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1</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63947C64-FAAC-775A-B273-F9DBDFAFD782}"/>
              </a:ext>
            </a:extLst>
          </p:cNvPr>
          <p:cNvGrpSpPr/>
          <p:nvPr/>
        </p:nvGrpSpPr>
        <p:grpSpPr>
          <a:xfrm>
            <a:off x="7104112" y="553958"/>
            <a:ext cx="1317530" cy="2909373"/>
            <a:chOff x="7104112" y="553958"/>
            <a:chExt cx="1317530" cy="2909373"/>
          </a:xfrm>
        </p:grpSpPr>
        <p:pic>
          <p:nvPicPr>
            <p:cNvPr id="6" name="Picture 5">
              <a:extLst>
                <a:ext uri="{FF2B5EF4-FFF2-40B4-BE49-F238E27FC236}">
                  <a16:creationId xmlns:a16="http://schemas.microsoft.com/office/drawing/2014/main" id="{6A58B44D-38A8-2AB9-E722-204C746688EE}"/>
                </a:ext>
              </a:extLst>
            </p:cNvPr>
            <p:cNvPicPr>
              <a:picLocks noChangeAspect="1"/>
            </p:cNvPicPr>
            <p:nvPr/>
          </p:nvPicPr>
          <p:blipFill rotWithShape="1">
            <a:blip r:embed="rId4"/>
            <a:srcRect l="23420" r="55247"/>
            <a:stretch/>
          </p:blipFill>
          <p:spPr>
            <a:xfrm>
              <a:off x="7242186" y="707139"/>
              <a:ext cx="1153802" cy="2280742"/>
            </a:xfrm>
            <a:prstGeom prst="rect">
              <a:avLst/>
            </a:prstGeom>
          </p:spPr>
        </p:pic>
        <p:sp>
          <p:nvSpPr>
            <p:cNvPr id="17" name="TextBox 16">
              <a:extLst>
                <a:ext uri="{FF2B5EF4-FFF2-40B4-BE49-F238E27FC236}">
                  <a16:creationId xmlns:a16="http://schemas.microsoft.com/office/drawing/2014/main" id="{9EFACD7F-0877-9817-0ECA-F2952F08806C}"/>
                </a:ext>
              </a:extLst>
            </p:cNvPr>
            <p:cNvSpPr txBox="1"/>
            <p:nvPr/>
          </p:nvSpPr>
          <p:spPr>
            <a:xfrm>
              <a:off x="7104112" y="2909333"/>
              <a:ext cx="1317530" cy="553998"/>
            </a:xfrm>
            <a:prstGeom prst="rect">
              <a:avLst/>
            </a:prstGeom>
            <a:noFill/>
          </p:spPr>
          <p:txBody>
            <a:bodyPr wrap="square">
              <a:spAutoFit/>
            </a:body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Index i7 primer is hybridized and sequenced</a:t>
              </a:r>
              <a:endParaRPr lang="en-CH" sz="1000" dirty="0"/>
            </a:p>
          </p:txBody>
        </p:sp>
        <p:sp>
          <p:nvSpPr>
            <p:cNvPr id="26" name="TextBox 25">
              <a:extLst>
                <a:ext uri="{FF2B5EF4-FFF2-40B4-BE49-F238E27FC236}">
                  <a16:creationId xmlns:a16="http://schemas.microsoft.com/office/drawing/2014/main" id="{64E367A8-BEDF-F0AF-B17F-DDB83FBC755B}"/>
                </a:ext>
              </a:extLst>
            </p:cNvPr>
            <p:cNvSpPr txBox="1"/>
            <p:nvPr/>
          </p:nvSpPr>
          <p:spPr>
            <a:xfrm>
              <a:off x="7176120" y="553958"/>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2</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48" name="Group 47">
            <a:extLst>
              <a:ext uri="{FF2B5EF4-FFF2-40B4-BE49-F238E27FC236}">
                <a16:creationId xmlns:a16="http://schemas.microsoft.com/office/drawing/2014/main" id="{3E782009-C315-F53B-2031-95B06320432A}"/>
              </a:ext>
            </a:extLst>
          </p:cNvPr>
          <p:cNvGrpSpPr/>
          <p:nvPr/>
        </p:nvGrpSpPr>
        <p:grpSpPr>
          <a:xfrm>
            <a:off x="8405948" y="553958"/>
            <a:ext cx="1835331" cy="2905487"/>
            <a:chOff x="8405948" y="553958"/>
            <a:chExt cx="1835331" cy="2905487"/>
          </a:xfrm>
        </p:grpSpPr>
        <p:pic>
          <p:nvPicPr>
            <p:cNvPr id="7" name="Picture 6">
              <a:extLst>
                <a:ext uri="{FF2B5EF4-FFF2-40B4-BE49-F238E27FC236}">
                  <a16:creationId xmlns:a16="http://schemas.microsoft.com/office/drawing/2014/main" id="{07792A81-C25A-6519-ED0D-3577CC270A7F}"/>
                </a:ext>
              </a:extLst>
            </p:cNvPr>
            <p:cNvPicPr>
              <a:picLocks noChangeAspect="1"/>
            </p:cNvPicPr>
            <p:nvPr/>
          </p:nvPicPr>
          <p:blipFill rotWithShape="1">
            <a:blip r:embed="rId4"/>
            <a:srcRect l="44785" r="21281"/>
            <a:stretch/>
          </p:blipFill>
          <p:spPr>
            <a:xfrm>
              <a:off x="8405948" y="699073"/>
              <a:ext cx="1835331" cy="2280742"/>
            </a:xfrm>
            <a:prstGeom prst="rect">
              <a:avLst/>
            </a:prstGeom>
          </p:spPr>
        </p:pic>
        <p:sp>
          <p:nvSpPr>
            <p:cNvPr id="15" name="TextBox 14">
              <a:extLst>
                <a:ext uri="{FF2B5EF4-FFF2-40B4-BE49-F238E27FC236}">
                  <a16:creationId xmlns:a16="http://schemas.microsoft.com/office/drawing/2014/main" id="{8744E5B3-3E29-6BBC-A05F-8CCE2A2F0E76}"/>
                </a:ext>
              </a:extLst>
            </p:cNvPr>
            <p:cNvSpPr txBox="1"/>
            <p:nvPr/>
          </p:nvSpPr>
          <p:spPr>
            <a:xfrm>
              <a:off x="8589379" y="1117043"/>
              <a:ext cx="1379167" cy="553998"/>
            </a:xfrm>
            <a:prstGeom prst="rect">
              <a:avLst/>
            </a:prstGeom>
            <a:noFill/>
          </p:spPr>
          <p:txBody>
            <a:bodyPr wrap="square">
              <a:spAutoFit/>
            </a:body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Strand completely extended to produce the reverse strand</a:t>
              </a:r>
              <a:endParaRPr lang="en-CH" sz="1000" dirty="0"/>
            </a:p>
          </p:txBody>
        </p:sp>
        <p:sp>
          <p:nvSpPr>
            <p:cNvPr id="18" name="TextBox 17">
              <a:extLst>
                <a:ext uri="{FF2B5EF4-FFF2-40B4-BE49-F238E27FC236}">
                  <a16:creationId xmlns:a16="http://schemas.microsoft.com/office/drawing/2014/main" id="{CDC42588-57AB-19B5-7F26-C9A0F489B5A6}"/>
                </a:ext>
              </a:extLst>
            </p:cNvPr>
            <p:cNvSpPr txBox="1"/>
            <p:nvPr/>
          </p:nvSpPr>
          <p:spPr>
            <a:xfrm>
              <a:off x="8620197" y="2905447"/>
              <a:ext cx="1317530" cy="553998"/>
            </a:xfrm>
            <a:prstGeom prst="rect">
              <a:avLst/>
            </a:prstGeom>
            <a:noFill/>
          </p:spPr>
          <p:txBody>
            <a:bodyPr wrap="square">
              <a:spAutoFit/>
            </a:body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Index i5 primer is grafted (P5). Index i5 is sequenced</a:t>
              </a:r>
              <a:endParaRPr lang="en-CH" sz="1000" dirty="0"/>
            </a:p>
          </p:txBody>
        </p:sp>
        <p:sp>
          <p:nvSpPr>
            <p:cNvPr id="27" name="TextBox 26">
              <a:extLst>
                <a:ext uri="{FF2B5EF4-FFF2-40B4-BE49-F238E27FC236}">
                  <a16:creationId xmlns:a16="http://schemas.microsoft.com/office/drawing/2014/main" id="{29756F23-6356-88C6-EF13-B38C9C078225}"/>
                </a:ext>
              </a:extLst>
            </p:cNvPr>
            <p:cNvSpPr txBox="1"/>
            <p:nvPr/>
          </p:nvSpPr>
          <p:spPr>
            <a:xfrm>
              <a:off x="8520608" y="553958"/>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3</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1029" name="Group 1028">
            <a:extLst>
              <a:ext uri="{FF2B5EF4-FFF2-40B4-BE49-F238E27FC236}">
                <a16:creationId xmlns:a16="http://schemas.microsoft.com/office/drawing/2014/main" id="{5EEADEAC-32F4-E2B6-7769-4862F75F55D3}"/>
              </a:ext>
            </a:extLst>
          </p:cNvPr>
          <p:cNvGrpSpPr/>
          <p:nvPr/>
        </p:nvGrpSpPr>
        <p:grpSpPr>
          <a:xfrm>
            <a:off x="10109124" y="553958"/>
            <a:ext cx="1317530" cy="2879267"/>
            <a:chOff x="10109124" y="553958"/>
            <a:chExt cx="1317530" cy="2879267"/>
          </a:xfrm>
        </p:grpSpPr>
        <p:pic>
          <p:nvPicPr>
            <p:cNvPr id="8" name="Picture 7">
              <a:extLst>
                <a:ext uri="{FF2B5EF4-FFF2-40B4-BE49-F238E27FC236}">
                  <a16:creationId xmlns:a16="http://schemas.microsoft.com/office/drawing/2014/main" id="{D5CAE1C9-C336-6970-F9EF-A1BDC6A89EDD}"/>
                </a:ext>
              </a:extLst>
            </p:cNvPr>
            <p:cNvPicPr>
              <a:picLocks noChangeAspect="1"/>
            </p:cNvPicPr>
            <p:nvPr/>
          </p:nvPicPr>
          <p:blipFill rotWithShape="1">
            <a:blip r:embed="rId4"/>
            <a:srcRect l="79087" r="-467"/>
            <a:stretch/>
          </p:blipFill>
          <p:spPr>
            <a:xfrm>
              <a:off x="10270330" y="699073"/>
              <a:ext cx="1156323" cy="2280742"/>
            </a:xfrm>
            <a:prstGeom prst="rect">
              <a:avLst/>
            </a:prstGeom>
          </p:spPr>
        </p:pic>
        <p:sp>
          <p:nvSpPr>
            <p:cNvPr id="20" name="TextBox 19">
              <a:extLst>
                <a:ext uri="{FF2B5EF4-FFF2-40B4-BE49-F238E27FC236}">
                  <a16:creationId xmlns:a16="http://schemas.microsoft.com/office/drawing/2014/main" id="{9B7A345D-4592-668F-D802-3F33E4F1C882}"/>
                </a:ext>
              </a:extLst>
            </p:cNvPr>
            <p:cNvSpPr txBox="1"/>
            <p:nvPr/>
          </p:nvSpPr>
          <p:spPr>
            <a:xfrm>
              <a:off x="10109124" y="2879227"/>
              <a:ext cx="1317530" cy="553998"/>
            </a:xfrm>
            <a:prstGeom prst="rect">
              <a:avLst/>
            </a:prstGeom>
            <a:noFill/>
          </p:spPr>
          <p:txBody>
            <a:bodyPr wrap="square">
              <a:spAutoFit/>
            </a:body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Read2 primer is hybridized and Read2 is sequenced</a:t>
              </a:r>
              <a:endParaRPr lang="en-CH" sz="1000" dirty="0"/>
            </a:p>
          </p:txBody>
        </p:sp>
        <p:sp>
          <p:nvSpPr>
            <p:cNvPr id="28" name="TextBox 27">
              <a:extLst>
                <a:ext uri="{FF2B5EF4-FFF2-40B4-BE49-F238E27FC236}">
                  <a16:creationId xmlns:a16="http://schemas.microsoft.com/office/drawing/2014/main" id="{28F6F157-AB0B-721F-B0B3-FC7DA53FA86E}"/>
                </a:ext>
              </a:extLst>
            </p:cNvPr>
            <p:cNvSpPr txBox="1"/>
            <p:nvPr/>
          </p:nvSpPr>
          <p:spPr>
            <a:xfrm>
              <a:off x="10349870" y="553958"/>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4</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13" name="Group 12">
            <a:extLst>
              <a:ext uri="{FF2B5EF4-FFF2-40B4-BE49-F238E27FC236}">
                <a16:creationId xmlns:a16="http://schemas.microsoft.com/office/drawing/2014/main" id="{8FAA25D6-F673-9C63-310F-25D7AB90920A}"/>
              </a:ext>
            </a:extLst>
          </p:cNvPr>
          <p:cNvGrpSpPr/>
          <p:nvPr/>
        </p:nvGrpSpPr>
        <p:grpSpPr>
          <a:xfrm>
            <a:off x="7442623" y="5477333"/>
            <a:ext cx="4330717" cy="702779"/>
            <a:chOff x="7442623" y="5477333"/>
            <a:chExt cx="4330717" cy="702779"/>
          </a:xfrm>
        </p:grpSpPr>
        <p:grpSp>
          <p:nvGrpSpPr>
            <p:cNvPr id="49" name="Group 48">
              <a:extLst>
                <a:ext uri="{FF2B5EF4-FFF2-40B4-BE49-F238E27FC236}">
                  <a16:creationId xmlns:a16="http://schemas.microsoft.com/office/drawing/2014/main" id="{5FA6BD5D-D013-CF5D-DB36-D975D635D906}"/>
                </a:ext>
              </a:extLst>
            </p:cNvPr>
            <p:cNvGrpSpPr/>
            <p:nvPr/>
          </p:nvGrpSpPr>
          <p:grpSpPr>
            <a:xfrm>
              <a:off x="7442623" y="5477333"/>
              <a:ext cx="4330717" cy="702779"/>
              <a:chOff x="7442623" y="5477333"/>
              <a:chExt cx="4330717" cy="702779"/>
            </a:xfrm>
          </p:grpSpPr>
          <p:grpSp>
            <p:nvGrpSpPr>
              <p:cNvPr id="41" name="Group 40">
                <a:extLst>
                  <a:ext uri="{FF2B5EF4-FFF2-40B4-BE49-F238E27FC236}">
                    <a16:creationId xmlns:a16="http://schemas.microsoft.com/office/drawing/2014/main" id="{05BF6DBF-17C7-FC8E-F514-6E88B00C75A0}"/>
                  </a:ext>
                </a:extLst>
              </p:cNvPr>
              <p:cNvGrpSpPr/>
              <p:nvPr/>
            </p:nvGrpSpPr>
            <p:grpSpPr>
              <a:xfrm>
                <a:off x="10505718" y="5589240"/>
                <a:ext cx="441196" cy="86498"/>
                <a:chOff x="10505718" y="5589240"/>
                <a:chExt cx="441196" cy="86498"/>
              </a:xfrm>
            </p:grpSpPr>
            <p:cxnSp>
              <p:nvCxnSpPr>
                <p:cNvPr id="37" name="Straight Connector 36">
                  <a:extLst>
                    <a:ext uri="{FF2B5EF4-FFF2-40B4-BE49-F238E27FC236}">
                      <a16:creationId xmlns:a16="http://schemas.microsoft.com/office/drawing/2014/main" id="{0B7EC703-4709-EC2D-DE7D-C3C701EED33E}"/>
                    </a:ext>
                  </a:extLst>
                </p:cNvPr>
                <p:cNvCxnSpPr/>
                <p:nvPr/>
              </p:nvCxnSpPr>
              <p:spPr>
                <a:xfrm flipH="1">
                  <a:off x="10505718" y="5589240"/>
                  <a:ext cx="441196"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ED055B-B373-B103-02B6-C4317D257B1B}"/>
                    </a:ext>
                  </a:extLst>
                </p:cNvPr>
                <p:cNvCxnSpPr>
                  <a:cxnSpLocks/>
                </p:cNvCxnSpPr>
                <p:nvPr/>
              </p:nvCxnSpPr>
              <p:spPr>
                <a:xfrm flipH="1" flipV="1">
                  <a:off x="10518369" y="5594002"/>
                  <a:ext cx="105133" cy="8173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A0AFDF72-469C-3905-79FF-5CBD96159C19}"/>
                  </a:ext>
                </a:extLst>
              </p:cNvPr>
              <p:cNvCxnSpPr>
                <a:cxnSpLocks/>
              </p:cNvCxnSpPr>
              <p:nvPr/>
            </p:nvCxnSpPr>
            <p:spPr>
              <a:xfrm flipH="1">
                <a:off x="7574301" y="5589240"/>
                <a:ext cx="2923335"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3FCC5E4-C276-CA81-8533-4FB63785A92C}"/>
                  </a:ext>
                </a:extLst>
              </p:cNvPr>
              <p:cNvGrpSpPr/>
              <p:nvPr/>
            </p:nvGrpSpPr>
            <p:grpSpPr>
              <a:xfrm>
                <a:off x="7442623" y="5477333"/>
                <a:ext cx="4330717" cy="702779"/>
                <a:chOff x="4489401" y="4555879"/>
                <a:chExt cx="4330717" cy="702779"/>
              </a:xfrm>
            </p:grpSpPr>
            <p:sp>
              <p:nvSpPr>
                <p:cNvPr id="45" name="Oval 44">
                  <a:extLst>
                    <a:ext uri="{FF2B5EF4-FFF2-40B4-BE49-F238E27FC236}">
                      <a16:creationId xmlns:a16="http://schemas.microsoft.com/office/drawing/2014/main" id="{504E0277-64C0-EB9C-E859-2173022984E9}"/>
                    </a:ext>
                  </a:extLst>
                </p:cNvPr>
                <p:cNvSpPr/>
                <p:nvPr/>
              </p:nvSpPr>
              <p:spPr>
                <a:xfrm>
                  <a:off x="4489401" y="4555879"/>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6" name="Straight Connector 45">
                  <a:extLst>
                    <a:ext uri="{FF2B5EF4-FFF2-40B4-BE49-F238E27FC236}">
                      <a16:creationId xmlns:a16="http://schemas.microsoft.com/office/drawing/2014/main" id="{497A0885-321D-8B8F-1A69-B422EB97284C}"/>
                    </a:ext>
                  </a:extLst>
                </p:cNvPr>
                <p:cNvCxnSpPr>
                  <a:cxnSpLocks/>
                  <a:stCxn id="45" idx="5"/>
                </p:cNvCxnSpPr>
                <p:nvPr/>
              </p:nvCxnSpPr>
              <p:spPr>
                <a:xfrm>
                  <a:off x="4673789" y="4740267"/>
                  <a:ext cx="1814609" cy="404995"/>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85F7BB-34F5-FA0F-35AD-63EC22747A4C}"/>
                    </a:ext>
                  </a:extLst>
                </p:cNvPr>
                <p:cNvSpPr txBox="1"/>
                <p:nvPr/>
              </p:nvSpPr>
              <p:spPr>
                <a:xfrm>
                  <a:off x="6492199" y="5027826"/>
                  <a:ext cx="2327919" cy="230832"/>
                </a:xfrm>
                <a:prstGeom prst="rect">
                  <a:avLst/>
                </a:prstGeom>
                <a:noFill/>
              </p:spPr>
              <p:txBody>
                <a:bodyPr wrap="square">
                  <a:spAutoFit/>
                </a:bodyPr>
                <a:lstStyle/>
                <a:p>
                  <a:r>
                    <a:rPr lang="en-US" sz="900" dirty="0">
                      <a:solidFill>
                        <a:schemeClr val="bg1">
                          <a:lumMod val="50000"/>
                        </a:schemeClr>
                      </a:solidFill>
                      <a:latin typeface="Segoe UI" panose="020B0502040204020203" pitchFamily="34" charset="0"/>
                      <a:cs typeface="Segoe UI" panose="020B0502040204020203" pitchFamily="34" charset="0"/>
                    </a:rPr>
                    <a:t>Sequenced for 250 cycles</a:t>
                  </a:r>
                  <a:endParaRPr lang="en-CH" sz="900" dirty="0"/>
                </a:p>
              </p:txBody>
            </p:sp>
          </p:grpSp>
        </p:grpSp>
        <p:sp>
          <p:nvSpPr>
            <p:cNvPr id="11" name="TextBox 10">
              <a:extLst>
                <a:ext uri="{FF2B5EF4-FFF2-40B4-BE49-F238E27FC236}">
                  <a16:creationId xmlns:a16="http://schemas.microsoft.com/office/drawing/2014/main" id="{6589CCFF-C1D6-BB99-9330-6F181842E3F8}"/>
                </a:ext>
              </a:extLst>
            </p:cNvPr>
            <p:cNvSpPr txBox="1"/>
            <p:nvPr/>
          </p:nvSpPr>
          <p:spPr>
            <a:xfrm>
              <a:off x="10586207" y="5693357"/>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1</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47CF076C-411B-F81E-478B-C14C4F1701FA}"/>
              </a:ext>
            </a:extLst>
          </p:cNvPr>
          <p:cNvGrpSpPr/>
          <p:nvPr/>
        </p:nvGrpSpPr>
        <p:grpSpPr>
          <a:xfrm>
            <a:off x="4439876" y="5595772"/>
            <a:ext cx="869981" cy="352671"/>
            <a:chOff x="4439876" y="5595772"/>
            <a:chExt cx="869981" cy="352671"/>
          </a:xfrm>
        </p:grpSpPr>
        <p:grpSp>
          <p:nvGrpSpPr>
            <p:cNvPr id="54" name="Group 53">
              <a:extLst>
                <a:ext uri="{FF2B5EF4-FFF2-40B4-BE49-F238E27FC236}">
                  <a16:creationId xmlns:a16="http://schemas.microsoft.com/office/drawing/2014/main" id="{C8055958-9550-1301-82D8-C002FF488391}"/>
                </a:ext>
              </a:extLst>
            </p:cNvPr>
            <p:cNvGrpSpPr/>
            <p:nvPr/>
          </p:nvGrpSpPr>
          <p:grpSpPr>
            <a:xfrm>
              <a:off x="4439876" y="5595772"/>
              <a:ext cx="869981" cy="86498"/>
              <a:chOff x="4439876" y="5595772"/>
              <a:chExt cx="869981" cy="86498"/>
            </a:xfrm>
          </p:grpSpPr>
          <p:cxnSp>
            <p:nvCxnSpPr>
              <p:cNvPr id="50" name="Straight Connector 49">
                <a:extLst>
                  <a:ext uri="{FF2B5EF4-FFF2-40B4-BE49-F238E27FC236}">
                    <a16:creationId xmlns:a16="http://schemas.microsoft.com/office/drawing/2014/main" id="{85E14696-38CB-A78E-FD80-3DA84B42DA14}"/>
                  </a:ext>
                </a:extLst>
              </p:cNvPr>
              <p:cNvCxnSpPr/>
              <p:nvPr/>
            </p:nvCxnSpPr>
            <p:spPr>
              <a:xfrm flipH="1">
                <a:off x="4868661" y="5595772"/>
                <a:ext cx="44119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87D8C4-1D93-0E82-3C3E-F151282496A9}"/>
                  </a:ext>
                </a:extLst>
              </p:cNvPr>
              <p:cNvCxnSpPr>
                <a:cxnSpLocks/>
              </p:cNvCxnSpPr>
              <p:nvPr/>
            </p:nvCxnSpPr>
            <p:spPr>
              <a:xfrm flipH="1" flipV="1">
                <a:off x="4881312" y="5600534"/>
                <a:ext cx="105133" cy="81736"/>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FD28E6-0F0F-F5FF-39E4-7C384BDE893C}"/>
                  </a:ext>
                </a:extLst>
              </p:cNvPr>
              <p:cNvCxnSpPr>
                <a:cxnSpLocks/>
              </p:cNvCxnSpPr>
              <p:nvPr/>
            </p:nvCxnSpPr>
            <p:spPr>
              <a:xfrm flipH="1">
                <a:off x="4439876" y="5595772"/>
                <a:ext cx="420703" cy="0"/>
              </a:xfrm>
              <a:prstGeom prst="line">
                <a:avLst/>
              </a:prstGeom>
              <a:ln w="381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938A5DC-5D14-7076-4D3C-169951EDD72D}"/>
                </a:ext>
              </a:extLst>
            </p:cNvPr>
            <p:cNvSpPr txBox="1"/>
            <p:nvPr/>
          </p:nvSpPr>
          <p:spPr>
            <a:xfrm>
              <a:off x="4948333" y="5671444"/>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2</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1030" name="Group 1029">
            <a:extLst>
              <a:ext uri="{FF2B5EF4-FFF2-40B4-BE49-F238E27FC236}">
                <a16:creationId xmlns:a16="http://schemas.microsoft.com/office/drawing/2014/main" id="{C6A58310-7334-FD1B-5AFC-F0B2D7F7538B}"/>
              </a:ext>
            </a:extLst>
          </p:cNvPr>
          <p:cNvGrpSpPr/>
          <p:nvPr/>
        </p:nvGrpSpPr>
        <p:grpSpPr>
          <a:xfrm>
            <a:off x="9797470" y="2492896"/>
            <a:ext cx="885849" cy="200055"/>
            <a:chOff x="9797470" y="2492896"/>
            <a:chExt cx="885849" cy="200055"/>
          </a:xfrm>
        </p:grpSpPr>
        <p:sp>
          <p:nvSpPr>
            <p:cNvPr id="39" name="Rectangle 38">
              <a:extLst>
                <a:ext uri="{FF2B5EF4-FFF2-40B4-BE49-F238E27FC236}">
                  <a16:creationId xmlns:a16="http://schemas.microsoft.com/office/drawing/2014/main" id="{DC7FCB6D-4F0B-7DC8-C6EF-9FE888731B67}"/>
                </a:ext>
              </a:extLst>
            </p:cNvPr>
            <p:cNvSpPr/>
            <p:nvPr/>
          </p:nvSpPr>
          <p:spPr>
            <a:xfrm>
              <a:off x="9880600" y="2590339"/>
              <a:ext cx="679896" cy="89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TextBox 35">
              <a:extLst>
                <a:ext uri="{FF2B5EF4-FFF2-40B4-BE49-F238E27FC236}">
                  <a16:creationId xmlns:a16="http://schemas.microsoft.com/office/drawing/2014/main" id="{0051F35C-D9F8-029B-28CE-3E86BE342B03}"/>
                </a:ext>
              </a:extLst>
            </p:cNvPr>
            <p:cNvSpPr txBox="1"/>
            <p:nvPr/>
          </p:nvSpPr>
          <p:spPr>
            <a:xfrm>
              <a:off x="9797470" y="2492896"/>
              <a:ext cx="885849" cy="200055"/>
            </a:xfrm>
            <a:prstGeom prst="rect">
              <a:avLst/>
            </a:prstGeom>
            <a:noFill/>
          </p:spPr>
          <p:txBody>
            <a:bodyPr wrap="square">
              <a:spAutoFit/>
            </a:bodyPr>
            <a:lstStyle/>
            <a:p>
              <a:r>
                <a:rPr lang="en-US" sz="700" dirty="0">
                  <a:solidFill>
                    <a:srgbClr val="FF0000"/>
                  </a:solidFill>
                  <a:latin typeface="Segoe UI" panose="020B0502040204020203" pitchFamily="34" charset="0"/>
                  <a:cs typeface="Segoe UI" panose="020B0502040204020203" pitchFamily="34" charset="0"/>
                </a:rPr>
                <a:t>Grafted P5 Oligo</a:t>
              </a:r>
            </a:p>
          </p:txBody>
        </p:sp>
      </p:grpSp>
      <p:grpSp>
        <p:nvGrpSpPr>
          <p:cNvPr id="43" name="Group 42">
            <a:extLst>
              <a:ext uri="{FF2B5EF4-FFF2-40B4-BE49-F238E27FC236}">
                <a16:creationId xmlns:a16="http://schemas.microsoft.com/office/drawing/2014/main" id="{AB12C701-9D8F-EA6B-BFB9-37DC43828144}"/>
              </a:ext>
            </a:extLst>
          </p:cNvPr>
          <p:cNvGrpSpPr/>
          <p:nvPr/>
        </p:nvGrpSpPr>
        <p:grpSpPr>
          <a:xfrm>
            <a:off x="10946914" y="5591621"/>
            <a:ext cx="869981" cy="363042"/>
            <a:chOff x="10946914" y="5591621"/>
            <a:chExt cx="869981" cy="363042"/>
          </a:xfrm>
        </p:grpSpPr>
        <p:grpSp>
          <p:nvGrpSpPr>
            <p:cNvPr id="55" name="Group 54">
              <a:extLst>
                <a:ext uri="{FF2B5EF4-FFF2-40B4-BE49-F238E27FC236}">
                  <a16:creationId xmlns:a16="http://schemas.microsoft.com/office/drawing/2014/main" id="{329F5D69-8658-6104-632E-995BBC0BEA19}"/>
                </a:ext>
              </a:extLst>
            </p:cNvPr>
            <p:cNvGrpSpPr/>
            <p:nvPr/>
          </p:nvGrpSpPr>
          <p:grpSpPr>
            <a:xfrm>
              <a:off x="10946914" y="5591621"/>
              <a:ext cx="869981" cy="86498"/>
              <a:chOff x="4439876" y="5595772"/>
              <a:chExt cx="869981" cy="86498"/>
            </a:xfrm>
          </p:grpSpPr>
          <p:cxnSp>
            <p:nvCxnSpPr>
              <p:cNvPr id="56" name="Straight Connector 55">
                <a:extLst>
                  <a:ext uri="{FF2B5EF4-FFF2-40B4-BE49-F238E27FC236}">
                    <a16:creationId xmlns:a16="http://schemas.microsoft.com/office/drawing/2014/main" id="{A72A551B-0496-F29D-66D9-E844933F0F1A}"/>
                  </a:ext>
                </a:extLst>
              </p:cNvPr>
              <p:cNvCxnSpPr/>
              <p:nvPr/>
            </p:nvCxnSpPr>
            <p:spPr>
              <a:xfrm flipH="1">
                <a:off x="4868661" y="5595772"/>
                <a:ext cx="4411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6D1759-5795-68FB-103A-213F15E96AD4}"/>
                  </a:ext>
                </a:extLst>
              </p:cNvPr>
              <p:cNvCxnSpPr>
                <a:cxnSpLocks/>
              </p:cNvCxnSpPr>
              <p:nvPr/>
            </p:nvCxnSpPr>
            <p:spPr>
              <a:xfrm flipH="1" flipV="1">
                <a:off x="4881312" y="5600534"/>
                <a:ext cx="105133" cy="817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3A90ABA-737F-D688-3585-12895EBADD9A}"/>
                  </a:ext>
                </a:extLst>
              </p:cNvPr>
              <p:cNvCxnSpPr>
                <a:cxnSpLocks/>
              </p:cNvCxnSpPr>
              <p:nvPr/>
            </p:nvCxnSpPr>
            <p:spPr>
              <a:xfrm flipH="1">
                <a:off x="4439876" y="5595772"/>
                <a:ext cx="420703" cy="0"/>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67DB5A40-2D4D-5535-90AC-41863B40A64D}"/>
                </a:ext>
              </a:extLst>
            </p:cNvPr>
            <p:cNvSpPr txBox="1"/>
            <p:nvPr/>
          </p:nvSpPr>
          <p:spPr>
            <a:xfrm>
              <a:off x="11483322" y="5677664"/>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3</a:t>
              </a:r>
              <a:endParaRPr lang="en-CH" sz="1200" b="1" dirty="0">
                <a:solidFill>
                  <a:schemeClr val="tx1"/>
                </a:solidFill>
                <a:latin typeface="Segoe UI" panose="020B0502040204020203" pitchFamily="34" charset="0"/>
                <a:cs typeface="Segoe UI" panose="020B0502040204020203" pitchFamily="34" charset="0"/>
              </a:endParaRPr>
            </a:p>
          </p:txBody>
        </p:sp>
      </p:grpSp>
      <p:grpSp>
        <p:nvGrpSpPr>
          <p:cNvPr id="1028" name="Group 1027">
            <a:extLst>
              <a:ext uri="{FF2B5EF4-FFF2-40B4-BE49-F238E27FC236}">
                <a16:creationId xmlns:a16="http://schemas.microsoft.com/office/drawing/2014/main" id="{572218EC-EEA1-F5CE-CA23-877BF6347167}"/>
              </a:ext>
            </a:extLst>
          </p:cNvPr>
          <p:cNvGrpSpPr/>
          <p:nvPr/>
        </p:nvGrpSpPr>
        <p:grpSpPr>
          <a:xfrm>
            <a:off x="4034094" y="4826278"/>
            <a:ext cx="4101919" cy="1392038"/>
            <a:chOff x="4034094" y="4826278"/>
            <a:chExt cx="4101919" cy="1392038"/>
          </a:xfrm>
        </p:grpSpPr>
        <p:grpSp>
          <p:nvGrpSpPr>
            <p:cNvPr id="59" name="Group 58">
              <a:extLst>
                <a:ext uri="{FF2B5EF4-FFF2-40B4-BE49-F238E27FC236}">
                  <a16:creationId xmlns:a16="http://schemas.microsoft.com/office/drawing/2014/main" id="{982B7A4D-5C85-9039-7304-D2F5991638B5}"/>
                </a:ext>
              </a:extLst>
            </p:cNvPr>
            <p:cNvGrpSpPr/>
            <p:nvPr/>
          </p:nvGrpSpPr>
          <p:grpSpPr>
            <a:xfrm rot="10800000">
              <a:off x="4034094" y="5048483"/>
              <a:ext cx="4101919" cy="1169833"/>
              <a:chOff x="7689186" y="4519831"/>
              <a:chExt cx="4101919" cy="1169833"/>
            </a:xfrm>
          </p:grpSpPr>
          <p:grpSp>
            <p:nvGrpSpPr>
              <p:cNvPr id="60" name="Group 59">
                <a:extLst>
                  <a:ext uri="{FF2B5EF4-FFF2-40B4-BE49-F238E27FC236}">
                    <a16:creationId xmlns:a16="http://schemas.microsoft.com/office/drawing/2014/main" id="{9AE0A2BC-6D04-7A36-AA8B-608B641D06F1}"/>
                  </a:ext>
                </a:extLst>
              </p:cNvPr>
              <p:cNvGrpSpPr/>
              <p:nvPr/>
            </p:nvGrpSpPr>
            <p:grpSpPr>
              <a:xfrm>
                <a:off x="10505718" y="5589240"/>
                <a:ext cx="441196" cy="86498"/>
                <a:chOff x="10505718" y="5589240"/>
                <a:chExt cx="441196" cy="86498"/>
              </a:xfrm>
            </p:grpSpPr>
            <p:cxnSp>
              <p:nvCxnSpPr>
                <p:cNvPr id="1026" name="Straight Connector 1025">
                  <a:extLst>
                    <a:ext uri="{FF2B5EF4-FFF2-40B4-BE49-F238E27FC236}">
                      <a16:creationId xmlns:a16="http://schemas.microsoft.com/office/drawing/2014/main" id="{15544DDC-988F-DBEC-025D-1397905214A5}"/>
                    </a:ext>
                  </a:extLst>
                </p:cNvPr>
                <p:cNvCxnSpPr/>
                <p:nvPr/>
              </p:nvCxnSpPr>
              <p:spPr>
                <a:xfrm flipH="1">
                  <a:off x="10505718" y="5589240"/>
                  <a:ext cx="44119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984DCE14-0E54-A486-D478-5730B2E109E8}"/>
                    </a:ext>
                  </a:extLst>
                </p:cNvPr>
                <p:cNvCxnSpPr>
                  <a:cxnSpLocks/>
                </p:cNvCxnSpPr>
                <p:nvPr/>
              </p:nvCxnSpPr>
              <p:spPr>
                <a:xfrm flipH="1" flipV="1">
                  <a:off x="10518369" y="5594002"/>
                  <a:ext cx="105133" cy="81736"/>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AD84E015-4585-D8A4-227A-25403B01A70B}"/>
                  </a:ext>
                </a:extLst>
              </p:cNvPr>
              <p:cNvCxnSpPr>
                <a:cxnSpLocks/>
              </p:cNvCxnSpPr>
              <p:nvPr/>
            </p:nvCxnSpPr>
            <p:spPr>
              <a:xfrm rot="10800000">
                <a:off x="7758689" y="5589240"/>
                <a:ext cx="2738947"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FEFCE2BA-631F-1E31-8865-BE6915C71DCA}"/>
                  </a:ext>
                </a:extLst>
              </p:cNvPr>
              <p:cNvGrpSpPr/>
              <p:nvPr/>
            </p:nvGrpSpPr>
            <p:grpSpPr>
              <a:xfrm>
                <a:off x="7689186" y="4519831"/>
                <a:ext cx="4101919" cy="1169833"/>
                <a:chOff x="4735964" y="3598377"/>
                <a:chExt cx="4101919" cy="1169833"/>
              </a:xfrm>
            </p:grpSpPr>
            <p:sp>
              <p:nvSpPr>
                <p:cNvPr id="63" name="Oval 62">
                  <a:extLst>
                    <a:ext uri="{FF2B5EF4-FFF2-40B4-BE49-F238E27FC236}">
                      <a16:creationId xmlns:a16="http://schemas.microsoft.com/office/drawing/2014/main" id="{309CDCE9-048E-9E90-FEAA-61B272F43EAD}"/>
                    </a:ext>
                  </a:extLst>
                </p:cNvPr>
                <p:cNvSpPr/>
                <p:nvPr/>
              </p:nvSpPr>
              <p:spPr>
                <a:xfrm>
                  <a:off x="4735964" y="4552186"/>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024" name="Straight Connector 1023">
                  <a:extLst>
                    <a:ext uri="{FF2B5EF4-FFF2-40B4-BE49-F238E27FC236}">
                      <a16:creationId xmlns:a16="http://schemas.microsoft.com/office/drawing/2014/main" id="{A50290DB-B1BD-2431-AA6B-B8BA3C8EEF27}"/>
                    </a:ext>
                  </a:extLst>
                </p:cNvPr>
                <p:cNvCxnSpPr>
                  <a:cxnSpLocks/>
                  <a:stCxn id="63" idx="7"/>
                  <a:endCxn id="1025" idx="3"/>
                </p:cNvCxnSpPr>
                <p:nvPr/>
              </p:nvCxnSpPr>
              <p:spPr>
                <a:xfrm rot="10800000" flipH="1">
                  <a:off x="4920352" y="3713793"/>
                  <a:ext cx="1589612" cy="870029"/>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9AF07815-8DF6-F3D2-81C1-22132B00E293}"/>
                    </a:ext>
                  </a:extLst>
                </p:cNvPr>
                <p:cNvSpPr txBox="1"/>
                <p:nvPr/>
              </p:nvSpPr>
              <p:spPr>
                <a:xfrm rot="10800000">
                  <a:off x="6509964" y="3598377"/>
                  <a:ext cx="2327919" cy="230832"/>
                </a:xfrm>
                <a:prstGeom prst="rect">
                  <a:avLst/>
                </a:prstGeom>
                <a:noFill/>
              </p:spPr>
              <p:txBody>
                <a:bodyPr wrap="square">
                  <a:spAutoFit/>
                </a:bodyPr>
                <a:lstStyle/>
                <a:p>
                  <a:pPr algn="r"/>
                  <a:r>
                    <a:rPr lang="en-US" sz="900" dirty="0">
                      <a:solidFill>
                        <a:schemeClr val="bg1">
                          <a:lumMod val="50000"/>
                        </a:schemeClr>
                      </a:solidFill>
                      <a:latin typeface="Segoe UI" panose="020B0502040204020203" pitchFamily="34" charset="0"/>
                      <a:cs typeface="Segoe UI" panose="020B0502040204020203" pitchFamily="34" charset="0"/>
                    </a:rPr>
                    <a:t>Sequenced for 250 cycles</a:t>
                  </a:r>
                  <a:endParaRPr lang="en-CH" sz="900" dirty="0"/>
                </a:p>
              </p:txBody>
            </p:sp>
          </p:grpSp>
        </p:grpSp>
        <p:sp>
          <p:nvSpPr>
            <p:cNvPr id="53" name="TextBox 52">
              <a:extLst>
                <a:ext uri="{FF2B5EF4-FFF2-40B4-BE49-F238E27FC236}">
                  <a16:creationId xmlns:a16="http://schemas.microsoft.com/office/drawing/2014/main" id="{F4D60DCB-D359-380A-C0AC-1794056CFCDC}"/>
                </a:ext>
              </a:extLst>
            </p:cNvPr>
            <p:cNvSpPr txBox="1"/>
            <p:nvPr/>
          </p:nvSpPr>
          <p:spPr>
            <a:xfrm>
              <a:off x="4849804" y="4826278"/>
              <a:ext cx="311696" cy="276999"/>
            </a:xfrm>
            <a:prstGeom prst="rect">
              <a:avLst/>
            </a:prstGeom>
            <a:noFill/>
          </p:spPr>
          <p:txBody>
            <a:bodyPr wrap="square">
              <a:spAutoFit/>
            </a:bodyPr>
            <a:lstStyle/>
            <a:p>
              <a:pPr algn="ctr"/>
              <a:r>
                <a:rPr lang="en-US" sz="1200" b="1" dirty="0">
                  <a:solidFill>
                    <a:schemeClr val="tx1"/>
                  </a:solidFill>
                  <a:latin typeface="Segoe UI" panose="020B0502040204020203" pitchFamily="34" charset="0"/>
                  <a:cs typeface="Segoe UI" panose="020B0502040204020203" pitchFamily="34" charset="0"/>
                </a:rPr>
                <a:t>4</a:t>
              </a:r>
              <a:endParaRPr lang="en-CH" sz="1200" b="1" dirty="0">
                <a:solidFill>
                  <a:schemeClr val="tx1"/>
                </a:solidFill>
                <a:latin typeface="Segoe UI" panose="020B0502040204020203" pitchFamily="34" charset="0"/>
                <a:cs typeface="Segoe UI" panose="020B0502040204020203" pitchFamily="34" charset="0"/>
              </a:endParaRPr>
            </a:p>
          </p:txBody>
        </p:sp>
      </p:grpSp>
      <p:sp>
        <p:nvSpPr>
          <p:cNvPr id="29" name="TextBox 28">
            <a:extLst>
              <a:ext uri="{FF2B5EF4-FFF2-40B4-BE49-F238E27FC236}">
                <a16:creationId xmlns:a16="http://schemas.microsoft.com/office/drawing/2014/main" id="{4F3ABA56-D6C7-C57D-84D2-C65AF307291C}"/>
              </a:ext>
            </a:extLst>
          </p:cNvPr>
          <p:cNvSpPr txBox="1"/>
          <p:nvPr/>
        </p:nvSpPr>
        <p:spPr>
          <a:xfrm>
            <a:off x="5447928" y="2708920"/>
            <a:ext cx="598623" cy="215444"/>
          </a:xfrm>
          <a:prstGeom prst="rect">
            <a:avLst/>
          </a:prstGeom>
          <a:noFill/>
        </p:spPr>
        <p:txBody>
          <a:bodyPr wrap="square">
            <a:spAutoFit/>
          </a:bodyPr>
          <a:lstStyle/>
          <a:p>
            <a:pPr algn="r"/>
            <a:r>
              <a:rPr lang="en-US" sz="800" dirty="0">
                <a:solidFill>
                  <a:schemeClr val="tx1">
                    <a:lumMod val="95000"/>
                    <a:lumOff val="5000"/>
                  </a:schemeClr>
                </a:solidFill>
                <a:latin typeface="Segoe UI" panose="020B0502040204020203" pitchFamily="34" charset="0"/>
                <a:cs typeface="Segoe UI" panose="020B0502040204020203" pitchFamily="34" charset="0"/>
              </a:rPr>
              <a:t>Flow cell</a:t>
            </a:r>
            <a:endParaRPr lang="LID4096" sz="800" dirty="0">
              <a:solidFill>
                <a:schemeClr val="tx1">
                  <a:lumMod val="95000"/>
                  <a:lumOff val="5000"/>
                </a:schemeClr>
              </a:solidFill>
            </a:endParaRPr>
          </a:p>
        </p:txBody>
      </p:sp>
    </p:spTree>
    <p:extLst>
      <p:ext uri="{BB962C8B-B14F-4D97-AF65-F5344CB8AC3E}">
        <p14:creationId xmlns:p14="http://schemas.microsoft.com/office/powerpoint/2010/main" val="12022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16</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High-throughput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Illumina sequencing</a:t>
            </a:r>
          </a:p>
        </p:txBody>
      </p:sp>
      <p:sp>
        <p:nvSpPr>
          <p:cNvPr id="1048" name="TextBox 1047">
            <a:extLst>
              <a:ext uri="{FF2B5EF4-FFF2-40B4-BE49-F238E27FC236}">
                <a16:creationId xmlns:a16="http://schemas.microsoft.com/office/drawing/2014/main" id="{BE3E40AB-A2EB-579C-C770-B313B939C16D}"/>
              </a:ext>
            </a:extLst>
          </p:cNvPr>
          <p:cNvSpPr txBox="1"/>
          <p:nvPr/>
        </p:nvSpPr>
        <p:spPr>
          <a:xfrm>
            <a:off x="1085497" y="1725644"/>
            <a:ext cx="4027791" cy="1600438"/>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During cluster amplification, individual DNA molecules are amplified and sequenced in parallel</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Read size limitation of 250 </a:t>
            </a:r>
            <a:r>
              <a:rPr lang="en-US" sz="1400" dirty="0" err="1">
                <a:solidFill>
                  <a:schemeClr val="bg1">
                    <a:lumMod val="50000"/>
                  </a:schemeClr>
                </a:solidFill>
                <a:latin typeface="Segoe UI" panose="020B0502040204020203" pitchFamily="34" charset="0"/>
                <a:cs typeface="Segoe UI" panose="020B0502040204020203" pitchFamily="34" charset="0"/>
              </a:rPr>
              <a:t>nt</a:t>
            </a:r>
            <a:endParaRPr lang="en-US" sz="1400" dirty="0">
              <a:solidFill>
                <a:schemeClr val="bg1">
                  <a:lumMod val="50000"/>
                </a:schemeClr>
              </a:solidFill>
            </a:endParaRPr>
          </a:p>
          <a:p>
            <a:r>
              <a:rPr lang="en-US" sz="1400" dirty="0">
                <a:solidFill>
                  <a:schemeClr val="bg1">
                    <a:lumMod val="50000"/>
                  </a:schemeClr>
                </a:solidFill>
                <a:latin typeface="Segoe UI" panose="020B0502040204020203" pitchFamily="34" charset="0"/>
                <a:cs typeface="Segoe UI" panose="020B0502040204020203" pitchFamily="34" charset="0"/>
              </a:rPr>
              <a:t>      reads need to overlap! – </a:t>
            </a:r>
            <a:r>
              <a:rPr lang="en-US" sz="1400" b="1" u="sng" dirty="0">
                <a:solidFill>
                  <a:schemeClr val="bg1">
                    <a:lumMod val="50000"/>
                  </a:schemeClr>
                </a:solidFill>
                <a:latin typeface="Segoe UI" panose="020B0502040204020203" pitchFamily="34" charset="0"/>
                <a:cs typeface="Segoe UI" panose="020B0502040204020203" pitchFamily="34" charset="0"/>
              </a:rPr>
              <a:t>insert size &lt;500 bp</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Adapters</a:t>
            </a:r>
          </a:p>
        </p:txBody>
      </p:sp>
      <p:pic>
        <p:nvPicPr>
          <p:cNvPr id="1055" name="Picture 1054">
            <a:extLst>
              <a:ext uri="{FF2B5EF4-FFF2-40B4-BE49-F238E27FC236}">
                <a16:creationId xmlns:a16="http://schemas.microsoft.com/office/drawing/2014/main" id="{DEA85040-7244-8F93-409E-364278416B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1425" y="3663094"/>
            <a:ext cx="2592288" cy="1638114"/>
          </a:xfrm>
          <a:prstGeom prst="rect">
            <a:avLst/>
          </a:prstGeom>
        </p:spPr>
      </p:pic>
      <p:sp>
        <p:nvSpPr>
          <p:cNvPr id="1080" name="Rectangle 1079">
            <a:extLst>
              <a:ext uri="{FF2B5EF4-FFF2-40B4-BE49-F238E27FC236}">
                <a16:creationId xmlns:a16="http://schemas.microsoft.com/office/drawing/2014/main" id="{1DBE53DB-B12A-2157-3354-566B56CB5AF4}"/>
              </a:ext>
            </a:extLst>
          </p:cNvPr>
          <p:cNvSpPr/>
          <p:nvPr/>
        </p:nvSpPr>
        <p:spPr>
          <a:xfrm>
            <a:off x="5833916" y="4636035"/>
            <a:ext cx="4160156" cy="334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16S rRNA amplicon</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1" name="Rectangle 1080">
            <a:extLst>
              <a:ext uri="{FF2B5EF4-FFF2-40B4-BE49-F238E27FC236}">
                <a16:creationId xmlns:a16="http://schemas.microsoft.com/office/drawing/2014/main" id="{CBF2FEE7-A9D1-4DDE-3208-662FE916A022}"/>
              </a:ext>
            </a:extLst>
          </p:cNvPr>
          <p:cNvSpPr/>
          <p:nvPr/>
        </p:nvSpPr>
        <p:spPr>
          <a:xfrm>
            <a:off x="5424462" y="4636035"/>
            <a:ext cx="409454" cy="334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F</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2" name="Rectangle 1081">
            <a:extLst>
              <a:ext uri="{FF2B5EF4-FFF2-40B4-BE49-F238E27FC236}">
                <a16:creationId xmlns:a16="http://schemas.microsoft.com/office/drawing/2014/main" id="{DFE4531E-F3F1-23DD-D6EA-46D87F502F32}"/>
              </a:ext>
            </a:extLst>
          </p:cNvPr>
          <p:cNvSpPr/>
          <p:nvPr/>
        </p:nvSpPr>
        <p:spPr>
          <a:xfrm>
            <a:off x="5322269" y="4636035"/>
            <a:ext cx="102192" cy="3348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600" b="1" dirty="0">
              <a:solidFill>
                <a:schemeClr val="tx1"/>
              </a:solidFill>
              <a:latin typeface="Segoe UI" panose="020B0502040204020203" pitchFamily="34" charset="0"/>
              <a:cs typeface="Segoe UI" panose="020B0502040204020203" pitchFamily="34" charset="0"/>
            </a:endParaRPr>
          </a:p>
        </p:txBody>
      </p:sp>
      <p:sp>
        <p:nvSpPr>
          <p:cNvPr id="1083" name="Rectangle 1082">
            <a:extLst>
              <a:ext uri="{FF2B5EF4-FFF2-40B4-BE49-F238E27FC236}">
                <a16:creationId xmlns:a16="http://schemas.microsoft.com/office/drawing/2014/main" id="{ED852E88-ABF7-714F-13A8-698E0EFB3A22}"/>
              </a:ext>
            </a:extLst>
          </p:cNvPr>
          <p:cNvSpPr/>
          <p:nvPr/>
        </p:nvSpPr>
        <p:spPr>
          <a:xfrm>
            <a:off x="4881073" y="4636035"/>
            <a:ext cx="441196" cy="3348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1P</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C95B49CF-26E1-BACD-D21B-E5AD0304C191}"/>
              </a:ext>
            </a:extLst>
          </p:cNvPr>
          <p:cNvSpPr/>
          <p:nvPr/>
        </p:nvSpPr>
        <p:spPr>
          <a:xfrm>
            <a:off x="4439876" y="4636035"/>
            <a:ext cx="441196" cy="3348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i7</a:t>
            </a:r>
            <a:endParaRPr lang="en-CH" sz="1600" b="1" dirty="0">
              <a:solidFill>
                <a:schemeClr val="tx1"/>
              </a:solidFill>
              <a:latin typeface="Segoe UI" panose="020B0502040204020203" pitchFamily="34" charset="0"/>
              <a:cs typeface="Segoe UI" panose="020B0502040204020203" pitchFamily="34" charset="0"/>
            </a:endParaRPr>
          </a:p>
        </p:txBody>
      </p:sp>
      <p:sp>
        <p:nvSpPr>
          <p:cNvPr id="1085" name="Rectangle 1084">
            <a:extLst>
              <a:ext uri="{FF2B5EF4-FFF2-40B4-BE49-F238E27FC236}">
                <a16:creationId xmlns:a16="http://schemas.microsoft.com/office/drawing/2014/main" id="{B3332C8D-4B10-BDE1-30CB-EAF7F8963900}"/>
              </a:ext>
            </a:extLst>
          </p:cNvPr>
          <p:cNvSpPr/>
          <p:nvPr/>
        </p:nvSpPr>
        <p:spPr>
          <a:xfrm>
            <a:off x="3998680" y="4636035"/>
            <a:ext cx="441196" cy="3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P7</a:t>
            </a:r>
            <a:endParaRPr lang="en-CH" sz="1600" b="1" dirty="0">
              <a:solidFill>
                <a:schemeClr val="bg1"/>
              </a:solidFill>
              <a:latin typeface="Segoe UI" panose="020B0502040204020203" pitchFamily="34" charset="0"/>
              <a:cs typeface="Segoe UI" panose="020B0502040204020203" pitchFamily="34" charset="0"/>
            </a:endParaRPr>
          </a:p>
        </p:txBody>
      </p:sp>
      <p:sp>
        <p:nvSpPr>
          <p:cNvPr id="1089" name="Rectangle 1088">
            <a:extLst>
              <a:ext uri="{FF2B5EF4-FFF2-40B4-BE49-F238E27FC236}">
                <a16:creationId xmlns:a16="http://schemas.microsoft.com/office/drawing/2014/main" id="{74BF97B7-70A9-A721-AAE7-3BB6FE983444}"/>
              </a:ext>
            </a:extLst>
          </p:cNvPr>
          <p:cNvSpPr/>
          <p:nvPr/>
        </p:nvSpPr>
        <p:spPr>
          <a:xfrm>
            <a:off x="9994072" y="4636035"/>
            <a:ext cx="409454" cy="334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R</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0" name="Rectangle 1089">
            <a:extLst>
              <a:ext uri="{FF2B5EF4-FFF2-40B4-BE49-F238E27FC236}">
                <a16:creationId xmlns:a16="http://schemas.microsoft.com/office/drawing/2014/main" id="{A671D67C-8AC2-02D8-D2F3-31BB37D2AE03}"/>
              </a:ext>
            </a:extLst>
          </p:cNvPr>
          <p:cNvSpPr/>
          <p:nvPr/>
        </p:nvSpPr>
        <p:spPr>
          <a:xfrm>
            <a:off x="10403526" y="4636035"/>
            <a:ext cx="102192" cy="3348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600" b="1" dirty="0">
              <a:solidFill>
                <a:schemeClr val="tx1"/>
              </a:solidFill>
              <a:latin typeface="Segoe UI" panose="020B0502040204020203" pitchFamily="34" charset="0"/>
              <a:cs typeface="Segoe UI" panose="020B0502040204020203" pitchFamily="34" charset="0"/>
            </a:endParaRPr>
          </a:p>
        </p:txBody>
      </p:sp>
      <p:sp>
        <p:nvSpPr>
          <p:cNvPr id="1091" name="Rectangle 1090">
            <a:extLst>
              <a:ext uri="{FF2B5EF4-FFF2-40B4-BE49-F238E27FC236}">
                <a16:creationId xmlns:a16="http://schemas.microsoft.com/office/drawing/2014/main" id="{82200D15-C144-01BB-86B9-46959E451010}"/>
              </a:ext>
            </a:extLst>
          </p:cNvPr>
          <p:cNvSpPr/>
          <p:nvPr/>
        </p:nvSpPr>
        <p:spPr>
          <a:xfrm>
            <a:off x="10505718" y="4636035"/>
            <a:ext cx="441196" cy="3348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2P</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2" name="Rectangle 1091">
            <a:extLst>
              <a:ext uri="{FF2B5EF4-FFF2-40B4-BE49-F238E27FC236}">
                <a16:creationId xmlns:a16="http://schemas.microsoft.com/office/drawing/2014/main" id="{E8CBBD78-062C-D827-1D9A-FC0C6D6559BF}"/>
              </a:ext>
            </a:extLst>
          </p:cNvPr>
          <p:cNvSpPr/>
          <p:nvPr/>
        </p:nvSpPr>
        <p:spPr>
          <a:xfrm>
            <a:off x="10946914" y="4633985"/>
            <a:ext cx="441196" cy="334856"/>
          </a:xfrm>
          <a:prstGeom prst="rect">
            <a:avLst/>
          </a:prstGeom>
          <a:solidFill>
            <a:srgbClr val="CC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i5</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3" name="Rectangle 1092">
            <a:extLst>
              <a:ext uri="{FF2B5EF4-FFF2-40B4-BE49-F238E27FC236}">
                <a16:creationId xmlns:a16="http://schemas.microsoft.com/office/drawing/2014/main" id="{4E652819-547E-2621-F88D-14E94DB82331}"/>
              </a:ext>
            </a:extLst>
          </p:cNvPr>
          <p:cNvSpPr/>
          <p:nvPr/>
        </p:nvSpPr>
        <p:spPr>
          <a:xfrm>
            <a:off x="11388110" y="4633985"/>
            <a:ext cx="441196" cy="3348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P5</a:t>
            </a:r>
            <a:endParaRPr lang="en-CH" sz="1600" b="1" dirty="0">
              <a:solidFill>
                <a:schemeClr val="tx1"/>
              </a:solidFill>
              <a:latin typeface="Segoe UI" panose="020B0502040204020203" pitchFamily="34" charset="0"/>
              <a:cs typeface="Segoe UI" panose="020B0502040204020203" pitchFamily="34" charset="0"/>
            </a:endParaRPr>
          </a:p>
        </p:txBody>
      </p:sp>
      <p:sp>
        <p:nvSpPr>
          <p:cNvPr id="1098" name="TextBox 1097">
            <a:extLst>
              <a:ext uri="{FF2B5EF4-FFF2-40B4-BE49-F238E27FC236}">
                <a16:creationId xmlns:a16="http://schemas.microsoft.com/office/drawing/2014/main" id="{78C4B210-E670-E8AF-DFF9-45819249A584}"/>
              </a:ext>
            </a:extLst>
          </p:cNvPr>
          <p:cNvSpPr txBox="1"/>
          <p:nvPr/>
        </p:nvSpPr>
        <p:spPr>
          <a:xfrm>
            <a:off x="6321664" y="4237077"/>
            <a:ext cx="3456384" cy="276999"/>
          </a:xfrm>
          <a:prstGeom prst="rect">
            <a:avLst/>
          </a:prstGeom>
          <a:noFill/>
        </p:spPr>
        <p:txBody>
          <a:bodyPr wrap="square">
            <a:spAutoFit/>
          </a:bodyPr>
          <a:lstStyle/>
          <a:p>
            <a:pPr algn="ctr"/>
            <a:r>
              <a:rPr lang="en-US" sz="1200" b="1" dirty="0" err="1">
                <a:solidFill>
                  <a:schemeClr val="bg1">
                    <a:lumMod val="50000"/>
                  </a:schemeClr>
                </a:solidFill>
                <a:latin typeface="Segoe UI" panose="020B0502040204020203" pitchFamily="34" charset="0"/>
                <a:cs typeface="Segoe UI" panose="020B0502040204020203" pitchFamily="34" charset="0"/>
              </a:rPr>
              <a:t>UserPrimer</a:t>
            </a:r>
            <a:r>
              <a:rPr lang="en-US" sz="1200" dirty="0">
                <a:solidFill>
                  <a:schemeClr val="bg1">
                    <a:lumMod val="50000"/>
                  </a:schemeClr>
                </a:solidFill>
                <a:latin typeface="Segoe UI" panose="020B0502040204020203" pitchFamily="34" charset="0"/>
                <a:cs typeface="Segoe UI" panose="020B0502040204020203" pitchFamily="34" charset="0"/>
              </a:rPr>
              <a:t>: primers used for gene amplification</a:t>
            </a:r>
            <a:endParaRPr lang="en-CH" sz="1200" dirty="0"/>
          </a:p>
        </p:txBody>
      </p:sp>
      <p:cxnSp>
        <p:nvCxnSpPr>
          <p:cNvPr id="1100" name="Connector: Elbow 1099">
            <a:extLst>
              <a:ext uri="{FF2B5EF4-FFF2-40B4-BE49-F238E27FC236}">
                <a16:creationId xmlns:a16="http://schemas.microsoft.com/office/drawing/2014/main" id="{5F7D2FE3-3513-EE16-8A17-4FE83298AD62}"/>
              </a:ext>
            </a:extLst>
          </p:cNvPr>
          <p:cNvCxnSpPr>
            <a:cxnSpLocks/>
            <a:stCxn id="1081" idx="0"/>
            <a:endCxn id="1098" idx="1"/>
          </p:cNvCxnSpPr>
          <p:nvPr/>
        </p:nvCxnSpPr>
        <p:spPr>
          <a:xfrm rot="5400000" flipH="1" flipV="1">
            <a:off x="5845197" y="4159569"/>
            <a:ext cx="260458" cy="692475"/>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03" name="Connector: Elbow 1102">
            <a:extLst>
              <a:ext uri="{FF2B5EF4-FFF2-40B4-BE49-F238E27FC236}">
                <a16:creationId xmlns:a16="http://schemas.microsoft.com/office/drawing/2014/main" id="{6EDE010B-F4FF-2880-5AB7-133014A0214C}"/>
              </a:ext>
            </a:extLst>
          </p:cNvPr>
          <p:cNvCxnSpPr>
            <a:cxnSpLocks/>
            <a:stCxn id="1089" idx="0"/>
            <a:endCxn id="1098" idx="3"/>
          </p:cNvCxnSpPr>
          <p:nvPr/>
        </p:nvCxnSpPr>
        <p:spPr>
          <a:xfrm rot="16200000" flipV="1">
            <a:off x="9858195" y="4295430"/>
            <a:ext cx="260458" cy="420751"/>
          </a:xfrm>
          <a:prstGeom prst="bentConnector2">
            <a:avLst/>
          </a:prstGeom>
          <a:ln w="12700">
            <a:solidFill>
              <a:schemeClr val="bg1">
                <a:lumMod val="50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1109" name="TextBox 1108">
            <a:extLst>
              <a:ext uri="{FF2B5EF4-FFF2-40B4-BE49-F238E27FC236}">
                <a16:creationId xmlns:a16="http://schemas.microsoft.com/office/drawing/2014/main" id="{ACE98718-6E18-99B8-D12D-01E0E22D26EF}"/>
              </a:ext>
            </a:extLst>
          </p:cNvPr>
          <p:cNvSpPr txBox="1"/>
          <p:nvPr/>
        </p:nvSpPr>
        <p:spPr>
          <a:xfrm>
            <a:off x="6105640" y="3949045"/>
            <a:ext cx="3752800" cy="276999"/>
          </a:xfrm>
          <a:prstGeom prst="rect">
            <a:avLst/>
          </a:prstGeom>
        </p:spPr>
        <p:txBody>
          <a:bodyPr wrap="square">
            <a:spAutoFit/>
          </a:bodyPr>
          <a:lstStyle/>
          <a:p>
            <a:pPr algn="ctr"/>
            <a:r>
              <a:rPr lang="en-US" sz="1200" b="1" dirty="0">
                <a:solidFill>
                  <a:schemeClr val="bg1">
                    <a:lumMod val="85000"/>
                  </a:schemeClr>
                </a:solidFill>
                <a:latin typeface="Segoe UI" panose="020B0502040204020203" pitchFamily="34" charset="0"/>
                <a:cs typeface="Segoe UI" panose="020B0502040204020203" pitchFamily="34" charset="0"/>
              </a:rPr>
              <a:t>Random Ns</a:t>
            </a:r>
            <a:r>
              <a:rPr lang="en-US" sz="1200" dirty="0">
                <a:solidFill>
                  <a:schemeClr val="bg1">
                    <a:lumMod val="85000"/>
                  </a:schemeClr>
                </a:solidFill>
                <a:latin typeface="Segoe UI" panose="020B0502040204020203" pitchFamily="34" charset="0"/>
                <a:cs typeface="Segoe UI" panose="020B0502040204020203" pitchFamily="34" charset="0"/>
              </a:rPr>
              <a:t>: to improve sequencing and clustering</a:t>
            </a:r>
            <a:endParaRPr lang="en-CH" sz="1200" dirty="0">
              <a:solidFill>
                <a:schemeClr val="bg1">
                  <a:lumMod val="85000"/>
                </a:schemeClr>
              </a:solidFill>
            </a:endParaRPr>
          </a:p>
        </p:txBody>
      </p:sp>
      <p:cxnSp>
        <p:nvCxnSpPr>
          <p:cNvPr id="1110" name="Connector: Elbow 1109">
            <a:extLst>
              <a:ext uri="{FF2B5EF4-FFF2-40B4-BE49-F238E27FC236}">
                <a16:creationId xmlns:a16="http://schemas.microsoft.com/office/drawing/2014/main" id="{8F9FC848-F475-B03F-8557-BE298DF2BE3D}"/>
              </a:ext>
            </a:extLst>
          </p:cNvPr>
          <p:cNvCxnSpPr>
            <a:cxnSpLocks/>
            <a:stCxn id="1082" idx="0"/>
            <a:endCxn id="1109" idx="1"/>
          </p:cNvCxnSpPr>
          <p:nvPr/>
        </p:nvCxnSpPr>
        <p:spPr>
          <a:xfrm rot="5400000" flipH="1" flipV="1">
            <a:off x="5465257" y="3995653"/>
            <a:ext cx="548490" cy="732275"/>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11" name="Connector: Elbow 1110">
            <a:extLst>
              <a:ext uri="{FF2B5EF4-FFF2-40B4-BE49-F238E27FC236}">
                <a16:creationId xmlns:a16="http://schemas.microsoft.com/office/drawing/2014/main" id="{57B17271-3457-F10F-9CFE-E5ADE94D8BA6}"/>
              </a:ext>
            </a:extLst>
          </p:cNvPr>
          <p:cNvCxnSpPr>
            <a:cxnSpLocks/>
            <a:stCxn id="1090" idx="0"/>
            <a:endCxn id="1109" idx="3"/>
          </p:cNvCxnSpPr>
          <p:nvPr/>
        </p:nvCxnSpPr>
        <p:spPr>
          <a:xfrm rot="16200000" flipV="1">
            <a:off x="9882286" y="4063699"/>
            <a:ext cx="548490" cy="596182"/>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1114" name="TextBox 1113">
            <a:extLst>
              <a:ext uri="{FF2B5EF4-FFF2-40B4-BE49-F238E27FC236}">
                <a16:creationId xmlns:a16="http://schemas.microsoft.com/office/drawing/2014/main" id="{D6967618-6ADA-66CD-D5A8-1AA4B7DD7CE5}"/>
              </a:ext>
            </a:extLst>
          </p:cNvPr>
          <p:cNvSpPr txBox="1"/>
          <p:nvPr/>
        </p:nvSpPr>
        <p:spPr>
          <a:xfrm>
            <a:off x="5833913" y="3589005"/>
            <a:ext cx="4232167" cy="276999"/>
          </a:xfrm>
          <a:prstGeom prst="rect">
            <a:avLst/>
          </a:prstGeom>
        </p:spPr>
        <p:txBody>
          <a:bodyPr wrap="square">
            <a:spAutoFit/>
          </a:bodyPr>
          <a:lstStyle/>
          <a:p>
            <a:pPr algn="ctr"/>
            <a:r>
              <a:rPr lang="en-US" sz="1200" b="1" dirty="0">
                <a:solidFill>
                  <a:schemeClr val="bg1">
                    <a:lumMod val="85000"/>
                  </a:schemeClr>
                </a:solidFill>
                <a:latin typeface="Segoe UI" panose="020B0502040204020203" pitchFamily="34" charset="0"/>
                <a:cs typeface="Segoe UI" panose="020B0502040204020203" pitchFamily="34" charset="0"/>
              </a:rPr>
              <a:t>Binding site: </a:t>
            </a:r>
            <a:r>
              <a:rPr lang="en-US" sz="1200" dirty="0">
                <a:solidFill>
                  <a:schemeClr val="bg1">
                    <a:lumMod val="85000"/>
                  </a:schemeClr>
                </a:solidFill>
                <a:latin typeface="Segoe UI" panose="020B0502040204020203" pitchFamily="34" charset="0"/>
                <a:cs typeface="Segoe UI" panose="020B0502040204020203" pitchFamily="34" charset="0"/>
              </a:rPr>
              <a:t>for sequencing the forward and reverse reads</a:t>
            </a:r>
            <a:endParaRPr lang="en-CH" sz="1200" dirty="0">
              <a:solidFill>
                <a:schemeClr val="bg1">
                  <a:lumMod val="85000"/>
                </a:schemeClr>
              </a:solidFill>
            </a:endParaRPr>
          </a:p>
        </p:txBody>
      </p:sp>
      <p:cxnSp>
        <p:nvCxnSpPr>
          <p:cNvPr id="1115" name="Connector: Elbow 1114">
            <a:extLst>
              <a:ext uri="{FF2B5EF4-FFF2-40B4-BE49-F238E27FC236}">
                <a16:creationId xmlns:a16="http://schemas.microsoft.com/office/drawing/2014/main" id="{6DF3140C-C03F-CBF2-3E34-D60711A815FD}"/>
              </a:ext>
            </a:extLst>
          </p:cNvPr>
          <p:cNvCxnSpPr>
            <a:cxnSpLocks/>
            <a:stCxn id="1083" idx="0"/>
            <a:endCxn id="1114" idx="1"/>
          </p:cNvCxnSpPr>
          <p:nvPr/>
        </p:nvCxnSpPr>
        <p:spPr>
          <a:xfrm rot="5400000" flipH="1" flipV="1">
            <a:off x="5013527" y="3815649"/>
            <a:ext cx="908530" cy="732242"/>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16" name="Connector: Elbow 1115">
            <a:extLst>
              <a:ext uri="{FF2B5EF4-FFF2-40B4-BE49-F238E27FC236}">
                <a16:creationId xmlns:a16="http://schemas.microsoft.com/office/drawing/2014/main" id="{AD78E17C-B169-F514-1699-62476D2AB180}"/>
              </a:ext>
            </a:extLst>
          </p:cNvPr>
          <p:cNvCxnSpPr>
            <a:cxnSpLocks/>
            <a:stCxn id="1091" idx="0"/>
            <a:endCxn id="1114" idx="3"/>
          </p:cNvCxnSpPr>
          <p:nvPr/>
        </p:nvCxnSpPr>
        <p:spPr>
          <a:xfrm rot="16200000" flipV="1">
            <a:off x="9941933" y="3851652"/>
            <a:ext cx="908530" cy="660236"/>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1119" name="TextBox 1118">
            <a:extLst>
              <a:ext uri="{FF2B5EF4-FFF2-40B4-BE49-F238E27FC236}">
                <a16:creationId xmlns:a16="http://schemas.microsoft.com/office/drawing/2014/main" id="{5137CE16-1FFA-D363-E00A-6FD3820E411F}"/>
              </a:ext>
            </a:extLst>
          </p:cNvPr>
          <p:cNvSpPr txBox="1"/>
          <p:nvPr/>
        </p:nvSpPr>
        <p:spPr>
          <a:xfrm>
            <a:off x="5972922" y="3300973"/>
            <a:ext cx="3954148" cy="276999"/>
          </a:xfrm>
          <a:prstGeom prst="rect">
            <a:avLst/>
          </a:prstGeom>
        </p:spPr>
        <p:txBody>
          <a:bodyPr wrap="square">
            <a:spAutoFit/>
          </a:bodyPr>
          <a:lstStyle/>
          <a:p>
            <a:pPr algn="ctr"/>
            <a:r>
              <a:rPr lang="en-US" sz="1200" b="1" dirty="0">
                <a:solidFill>
                  <a:schemeClr val="bg1">
                    <a:lumMod val="85000"/>
                  </a:schemeClr>
                </a:solidFill>
                <a:latin typeface="Segoe UI" panose="020B0502040204020203" pitchFamily="34" charset="0"/>
                <a:cs typeface="Segoe UI" panose="020B0502040204020203" pitchFamily="34" charset="0"/>
              </a:rPr>
              <a:t>Index</a:t>
            </a:r>
            <a:r>
              <a:rPr lang="en-US" sz="1200" dirty="0">
                <a:solidFill>
                  <a:schemeClr val="bg1">
                    <a:lumMod val="85000"/>
                  </a:schemeClr>
                </a:solidFill>
                <a:latin typeface="Segoe UI" panose="020B0502040204020203" pitchFamily="34" charset="0"/>
                <a:cs typeface="Segoe UI" panose="020B0502040204020203" pitchFamily="34" charset="0"/>
              </a:rPr>
              <a:t>: biological sample identifier, allows multiplexing</a:t>
            </a:r>
            <a:endParaRPr lang="en-CH" sz="1200" dirty="0">
              <a:solidFill>
                <a:schemeClr val="bg1">
                  <a:lumMod val="85000"/>
                </a:schemeClr>
              </a:solidFill>
            </a:endParaRPr>
          </a:p>
        </p:txBody>
      </p:sp>
      <p:cxnSp>
        <p:nvCxnSpPr>
          <p:cNvPr id="1120" name="Connector: Elbow 1119">
            <a:extLst>
              <a:ext uri="{FF2B5EF4-FFF2-40B4-BE49-F238E27FC236}">
                <a16:creationId xmlns:a16="http://schemas.microsoft.com/office/drawing/2014/main" id="{EBF15E1A-AD12-ECDF-B1E6-9CDCC4F8603F}"/>
              </a:ext>
            </a:extLst>
          </p:cNvPr>
          <p:cNvCxnSpPr>
            <a:cxnSpLocks/>
            <a:stCxn id="1084" idx="0"/>
            <a:endCxn id="1119" idx="1"/>
          </p:cNvCxnSpPr>
          <p:nvPr/>
        </p:nvCxnSpPr>
        <p:spPr>
          <a:xfrm rot="5400000" flipH="1" flipV="1">
            <a:off x="4718417" y="3381530"/>
            <a:ext cx="1196562" cy="1312448"/>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21" name="Connector: Elbow 1120">
            <a:extLst>
              <a:ext uri="{FF2B5EF4-FFF2-40B4-BE49-F238E27FC236}">
                <a16:creationId xmlns:a16="http://schemas.microsoft.com/office/drawing/2014/main" id="{08E37A71-F5B0-823F-4C79-A2A70192CD93}"/>
              </a:ext>
            </a:extLst>
          </p:cNvPr>
          <p:cNvCxnSpPr>
            <a:cxnSpLocks/>
            <a:stCxn id="1092" idx="0"/>
            <a:endCxn id="1119" idx="3"/>
          </p:cNvCxnSpPr>
          <p:nvPr/>
        </p:nvCxnSpPr>
        <p:spPr>
          <a:xfrm rot="16200000" flipV="1">
            <a:off x="9950035" y="3416508"/>
            <a:ext cx="1194512" cy="1240442"/>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1132" name="TextBox 1131">
            <a:extLst>
              <a:ext uri="{FF2B5EF4-FFF2-40B4-BE49-F238E27FC236}">
                <a16:creationId xmlns:a16="http://schemas.microsoft.com/office/drawing/2014/main" id="{0479B12C-D6F7-F0B2-7493-584914242803}"/>
              </a:ext>
            </a:extLst>
          </p:cNvPr>
          <p:cNvSpPr txBox="1"/>
          <p:nvPr/>
        </p:nvSpPr>
        <p:spPr>
          <a:xfrm>
            <a:off x="5752265" y="3001908"/>
            <a:ext cx="4232167" cy="276999"/>
          </a:xfrm>
          <a:prstGeom prst="rect">
            <a:avLst/>
          </a:prstGeom>
        </p:spPr>
        <p:txBody>
          <a:bodyPr wrap="square">
            <a:spAutoFit/>
          </a:bodyPr>
          <a:lstStyle/>
          <a:p>
            <a:pPr algn="ctr"/>
            <a:r>
              <a:rPr lang="en-US" sz="1200" b="1" dirty="0">
                <a:solidFill>
                  <a:schemeClr val="bg1">
                    <a:lumMod val="85000"/>
                  </a:schemeClr>
                </a:solidFill>
                <a:latin typeface="Segoe UI" panose="020B0502040204020203" pitchFamily="34" charset="0"/>
                <a:cs typeface="Segoe UI" panose="020B0502040204020203" pitchFamily="34" charset="0"/>
              </a:rPr>
              <a:t>Flow cell binding regions</a:t>
            </a:r>
            <a:r>
              <a:rPr lang="en-US" sz="1200" dirty="0">
                <a:solidFill>
                  <a:schemeClr val="bg1">
                    <a:lumMod val="85000"/>
                  </a:schemeClr>
                </a:solidFill>
                <a:latin typeface="Segoe UI" panose="020B0502040204020203" pitchFamily="34" charset="0"/>
                <a:cs typeface="Segoe UI" panose="020B0502040204020203" pitchFamily="34" charset="0"/>
              </a:rPr>
              <a:t>: for hybridization to the flow cell</a:t>
            </a:r>
            <a:endParaRPr lang="en-CH" sz="1200" dirty="0">
              <a:solidFill>
                <a:schemeClr val="bg1">
                  <a:lumMod val="85000"/>
                </a:schemeClr>
              </a:solidFill>
            </a:endParaRPr>
          </a:p>
        </p:txBody>
      </p:sp>
      <p:cxnSp>
        <p:nvCxnSpPr>
          <p:cNvPr id="1133" name="Connector: Elbow 1132">
            <a:extLst>
              <a:ext uri="{FF2B5EF4-FFF2-40B4-BE49-F238E27FC236}">
                <a16:creationId xmlns:a16="http://schemas.microsoft.com/office/drawing/2014/main" id="{47E61575-F5AA-AFC0-A941-01F03B169812}"/>
              </a:ext>
            </a:extLst>
          </p:cNvPr>
          <p:cNvCxnSpPr>
            <a:cxnSpLocks/>
            <a:stCxn id="1085" idx="0"/>
            <a:endCxn id="1132" idx="1"/>
          </p:cNvCxnSpPr>
          <p:nvPr/>
        </p:nvCxnSpPr>
        <p:spPr>
          <a:xfrm rot="5400000" flipH="1" flipV="1">
            <a:off x="4237958" y="3121729"/>
            <a:ext cx="1495627" cy="1532987"/>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cxnSp>
        <p:nvCxnSpPr>
          <p:cNvPr id="1134" name="Connector: Elbow 1133">
            <a:extLst>
              <a:ext uri="{FF2B5EF4-FFF2-40B4-BE49-F238E27FC236}">
                <a16:creationId xmlns:a16="http://schemas.microsoft.com/office/drawing/2014/main" id="{54209D09-875E-E18B-9B52-8B51CBA3E769}"/>
              </a:ext>
            </a:extLst>
          </p:cNvPr>
          <p:cNvCxnSpPr>
            <a:cxnSpLocks/>
            <a:stCxn id="1093" idx="0"/>
            <a:endCxn id="1132" idx="3"/>
          </p:cNvCxnSpPr>
          <p:nvPr/>
        </p:nvCxnSpPr>
        <p:spPr>
          <a:xfrm rot="16200000" flipV="1">
            <a:off x="10049782" y="3075059"/>
            <a:ext cx="1493577" cy="1624276"/>
          </a:xfrm>
          <a:prstGeom prst="bentConnector2">
            <a:avLst/>
          </a:prstGeom>
          <a:ln w="12700">
            <a:solidFill>
              <a:schemeClr val="bg1">
                <a:lumMod val="85000"/>
              </a:schemeClr>
            </a:solidFill>
            <a:headEnd type="ova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05A7FE0-C703-981E-CF39-2C633BCBF89D}"/>
              </a:ext>
            </a:extLst>
          </p:cNvPr>
          <p:cNvSpPr txBox="1"/>
          <p:nvPr/>
        </p:nvSpPr>
        <p:spPr>
          <a:xfrm>
            <a:off x="3719736" y="4672658"/>
            <a:ext cx="491592"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5’-</a:t>
            </a:r>
            <a:endParaRPr lang="en-CH" sz="1100" dirty="0"/>
          </a:p>
        </p:txBody>
      </p:sp>
      <p:sp>
        <p:nvSpPr>
          <p:cNvPr id="23" name="TextBox 22">
            <a:extLst>
              <a:ext uri="{FF2B5EF4-FFF2-40B4-BE49-F238E27FC236}">
                <a16:creationId xmlns:a16="http://schemas.microsoft.com/office/drawing/2014/main" id="{7A3BA4AD-C1BD-60AF-4D5F-AB3D7AA1D218}"/>
              </a:ext>
            </a:extLst>
          </p:cNvPr>
          <p:cNvSpPr txBox="1"/>
          <p:nvPr/>
        </p:nvSpPr>
        <p:spPr>
          <a:xfrm>
            <a:off x="11636913" y="4386348"/>
            <a:ext cx="491592" cy="261610"/>
          </a:xfrm>
          <a:prstGeom prst="rect">
            <a:avLst/>
          </a:prstGeom>
          <a:noFill/>
        </p:spPr>
        <p:txBody>
          <a:bodyPr wrap="square">
            <a:spAutoFit/>
          </a:bodyPr>
          <a:lstStyle/>
          <a:p>
            <a:pPr algn="r"/>
            <a:r>
              <a:rPr lang="en-US" sz="1100" dirty="0">
                <a:solidFill>
                  <a:schemeClr val="bg1">
                    <a:lumMod val="50000"/>
                  </a:schemeClr>
                </a:solidFill>
                <a:latin typeface="Segoe UI" panose="020B0502040204020203" pitchFamily="34" charset="0"/>
                <a:cs typeface="Segoe UI" panose="020B0502040204020203" pitchFamily="34" charset="0"/>
              </a:rPr>
              <a:t>-3’</a:t>
            </a:r>
            <a:endParaRPr lang="en-CH" sz="1100" dirty="0"/>
          </a:p>
        </p:txBody>
      </p:sp>
      <p:grpSp>
        <p:nvGrpSpPr>
          <p:cNvPr id="30" name="Group 29">
            <a:extLst>
              <a:ext uri="{FF2B5EF4-FFF2-40B4-BE49-F238E27FC236}">
                <a16:creationId xmlns:a16="http://schemas.microsoft.com/office/drawing/2014/main" id="{D0A851A9-9D0E-BA18-3524-088FD91DE14F}"/>
              </a:ext>
            </a:extLst>
          </p:cNvPr>
          <p:cNvGrpSpPr/>
          <p:nvPr/>
        </p:nvGrpSpPr>
        <p:grpSpPr>
          <a:xfrm>
            <a:off x="4025944" y="5018132"/>
            <a:ext cx="7830696" cy="931148"/>
            <a:chOff x="4025944" y="5301209"/>
            <a:chExt cx="7830696" cy="931148"/>
          </a:xfrm>
        </p:grpSpPr>
        <p:sp>
          <p:nvSpPr>
            <p:cNvPr id="31" name="Right Brace 30">
              <a:extLst>
                <a:ext uri="{FF2B5EF4-FFF2-40B4-BE49-F238E27FC236}">
                  <a16:creationId xmlns:a16="http://schemas.microsoft.com/office/drawing/2014/main" id="{C1423933-047E-AD15-2100-16FFE8182236}"/>
                </a:ext>
              </a:extLst>
            </p:cNvPr>
            <p:cNvSpPr/>
            <p:nvPr/>
          </p:nvSpPr>
          <p:spPr>
            <a:xfrm rot="5400000">
              <a:off x="4595934" y="4731219"/>
              <a:ext cx="183609" cy="1323589"/>
            </a:xfrm>
            <a:prstGeom prst="rightBrace">
              <a:avLst>
                <a:gd name="adj1" fmla="val 99930"/>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2" name="TextBox 31">
              <a:extLst>
                <a:ext uri="{FF2B5EF4-FFF2-40B4-BE49-F238E27FC236}">
                  <a16:creationId xmlns:a16="http://schemas.microsoft.com/office/drawing/2014/main" id="{2E89D20C-0188-9FD2-6954-E08E6DE15ADC}"/>
                </a:ext>
              </a:extLst>
            </p:cNvPr>
            <p:cNvSpPr txBox="1"/>
            <p:nvPr/>
          </p:nvSpPr>
          <p:spPr>
            <a:xfrm>
              <a:off x="5861180" y="5924580"/>
              <a:ext cx="4161283"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Removed by seq. facility if reads are demultiplexed</a:t>
              </a:r>
              <a:endParaRPr lang="en-CH" sz="1400" dirty="0"/>
            </a:p>
          </p:txBody>
        </p:sp>
        <p:sp>
          <p:nvSpPr>
            <p:cNvPr id="33" name="Right Brace 32">
              <a:extLst>
                <a:ext uri="{FF2B5EF4-FFF2-40B4-BE49-F238E27FC236}">
                  <a16:creationId xmlns:a16="http://schemas.microsoft.com/office/drawing/2014/main" id="{97B98D16-E187-1CB0-B235-4A51422DE3D9}"/>
                </a:ext>
              </a:extLst>
            </p:cNvPr>
            <p:cNvSpPr/>
            <p:nvPr/>
          </p:nvSpPr>
          <p:spPr>
            <a:xfrm rot="5400000">
              <a:off x="11103041" y="4758678"/>
              <a:ext cx="183609" cy="1323589"/>
            </a:xfrm>
            <a:prstGeom prst="rightBrace">
              <a:avLst>
                <a:gd name="adj1" fmla="val 99930"/>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cxnSp>
          <p:nvCxnSpPr>
            <p:cNvPr id="34" name="Connector: Elbow 33">
              <a:extLst>
                <a:ext uri="{FF2B5EF4-FFF2-40B4-BE49-F238E27FC236}">
                  <a16:creationId xmlns:a16="http://schemas.microsoft.com/office/drawing/2014/main" id="{C63DBCD8-ADDE-4F53-8FFD-CE91C79368C0}"/>
                </a:ext>
              </a:extLst>
            </p:cNvPr>
            <p:cNvCxnSpPr>
              <a:cxnSpLocks/>
              <a:stCxn id="31" idx="1"/>
              <a:endCxn id="32" idx="1"/>
            </p:cNvCxnSpPr>
            <p:nvPr/>
          </p:nvCxnSpPr>
          <p:spPr>
            <a:xfrm rot="16200000" flipH="1">
              <a:off x="4977633" y="5194922"/>
              <a:ext cx="593651" cy="1173442"/>
            </a:xfrm>
            <a:prstGeom prst="bentConnector4">
              <a:avLst>
                <a:gd name="adj1" fmla="val 62896"/>
                <a:gd name="adj2" fmla="val 14"/>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EBF3CEA-C03C-DBE7-E66E-CE4FC7A2D0B3}"/>
                </a:ext>
              </a:extLst>
            </p:cNvPr>
            <p:cNvCxnSpPr>
              <a:cxnSpLocks/>
              <a:stCxn id="33" idx="1"/>
              <a:endCxn id="32" idx="3"/>
            </p:cNvCxnSpPr>
            <p:nvPr/>
          </p:nvCxnSpPr>
          <p:spPr>
            <a:xfrm rot="16200000" flipH="1" flipV="1">
              <a:off x="10325558" y="5209182"/>
              <a:ext cx="566192" cy="1172382"/>
            </a:xfrm>
            <a:prstGeom prst="bentConnector4">
              <a:avLst>
                <a:gd name="adj1" fmla="val 47104"/>
                <a:gd name="adj2" fmla="val -248"/>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2B990020-0BCD-0264-5114-B63AE18CA6C6}"/>
                </a:ext>
              </a:extLst>
            </p:cNvPr>
            <p:cNvSpPr/>
            <p:nvPr/>
          </p:nvSpPr>
          <p:spPr>
            <a:xfrm rot="5400000">
              <a:off x="5580250" y="5356291"/>
              <a:ext cx="152401" cy="409455"/>
            </a:xfrm>
            <a:prstGeom prst="rightBrace">
              <a:avLst>
                <a:gd name="adj1" fmla="val 49668"/>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7" name="Right Brace 36">
              <a:extLst>
                <a:ext uri="{FF2B5EF4-FFF2-40B4-BE49-F238E27FC236}">
                  <a16:creationId xmlns:a16="http://schemas.microsoft.com/office/drawing/2014/main" id="{BDFD5B7B-433B-B3AD-7A3E-9CAFCFB04569}"/>
                </a:ext>
              </a:extLst>
            </p:cNvPr>
            <p:cNvSpPr/>
            <p:nvPr/>
          </p:nvSpPr>
          <p:spPr>
            <a:xfrm rot="5400000">
              <a:off x="10150990" y="5362328"/>
              <a:ext cx="152401" cy="409455"/>
            </a:xfrm>
            <a:prstGeom prst="rightBrace">
              <a:avLst>
                <a:gd name="adj1" fmla="val 49668"/>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8" name="TextBox 37">
              <a:extLst>
                <a:ext uri="{FF2B5EF4-FFF2-40B4-BE49-F238E27FC236}">
                  <a16:creationId xmlns:a16="http://schemas.microsoft.com/office/drawing/2014/main" id="{1B9BA5C0-874C-FA7B-8B3C-23D4728B1CE0}"/>
                </a:ext>
              </a:extLst>
            </p:cNvPr>
            <p:cNvSpPr txBox="1"/>
            <p:nvPr/>
          </p:nvSpPr>
          <p:spPr>
            <a:xfrm>
              <a:off x="6509249" y="5540417"/>
              <a:ext cx="2864016"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Removed if seq. processing asked</a:t>
              </a:r>
              <a:endParaRPr lang="en-CH" sz="1400" dirty="0"/>
            </a:p>
          </p:txBody>
        </p:sp>
        <p:cxnSp>
          <p:nvCxnSpPr>
            <p:cNvPr id="39" name="Connector: Elbow 38">
              <a:extLst>
                <a:ext uri="{FF2B5EF4-FFF2-40B4-BE49-F238E27FC236}">
                  <a16:creationId xmlns:a16="http://schemas.microsoft.com/office/drawing/2014/main" id="{4C3E44BA-4B4B-D3BD-2B90-258472EA333B}"/>
                </a:ext>
              </a:extLst>
            </p:cNvPr>
            <p:cNvCxnSpPr>
              <a:cxnSpLocks/>
              <a:stCxn id="37" idx="1"/>
              <a:endCxn id="38" idx="3"/>
            </p:cNvCxnSpPr>
            <p:nvPr/>
          </p:nvCxnSpPr>
          <p:spPr>
            <a:xfrm rot="16200000" flipH="1" flipV="1">
              <a:off x="9774703" y="5241818"/>
              <a:ext cx="51050" cy="853925"/>
            </a:xfrm>
            <a:prstGeom prst="bentConnector4">
              <a:avLst>
                <a:gd name="adj1" fmla="val 67506"/>
                <a:gd name="adj2" fmla="val -31"/>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3237299-0687-66EC-E0E0-C9CED9074AC8}"/>
                </a:ext>
              </a:extLst>
            </p:cNvPr>
            <p:cNvCxnSpPr>
              <a:cxnSpLocks/>
              <a:stCxn id="36" idx="1"/>
              <a:endCxn id="38" idx="1"/>
            </p:cNvCxnSpPr>
            <p:nvPr/>
          </p:nvCxnSpPr>
          <p:spPr>
            <a:xfrm rot="16200000" flipH="1">
              <a:off x="6054305" y="5239363"/>
              <a:ext cx="57087" cy="852799"/>
            </a:xfrm>
            <a:prstGeom prst="bentConnector4">
              <a:avLst>
                <a:gd name="adj1" fmla="val 42046"/>
                <a:gd name="adj2" fmla="val -82"/>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85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46F9B4-F5FD-664D-4EA1-CC40313C041D}"/>
              </a:ext>
            </a:extLst>
          </p:cNvPr>
          <p:cNvSpPr txBox="1">
            <a:spLocks/>
          </p:cNvSpPr>
          <p:nvPr/>
        </p:nvSpPr>
        <p:spPr>
          <a:xfrm>
            <a:off x="3537403" y="1628800"/>
            <a:ext cx="5150885" cy="390267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lumMod val="85000"/>
                  </a:schemeClr>
                </a:solidFill>
                <a:latin typeface="Segoe UI" panose="020B0502040204020203" pitchFamily="34" charset="0"/>
                <a:cs typeface="Segoe UI" panose="020B0502040204020203" pitchFamily="34" charset="0"/>
              </a:rPr>
              <a:t>Taxonomic resolution of</a:t>
            </a:r>
          </a:p>
          <a:p>
            <a:pPr algn="ctr"/>
            <a:r>
              <a:rPr lang="en-US" sz="3200" b="1" dirty="0">
                <a:solidFill>
                  <a:schemeClr val="bg1">
                    <a:lumMod val="85000"/>
                  </a:schemeClr>
                </a:solidFill>
                <a:latin typeface="Segoe UI" panose="020B0502040204020203" pitchFamily="34" charset="0"/>
                <a:cs typeface="Segoe UI" panose="020B0502040204020203" pitchFamily="34" charset="0"/>
              </a:rPr>
              <a:t>16S rRNA sequences</a:t>
            </a:r>
            <a:br>
              <a:rPr lang="en-US" b="1" dirty="0">
                <a:latin typeface="Segoe UI" panose="020B0502040204020203" pitchFamily="34" charset="0"/>
                <a:cs typeface="Segoe UI" panose="020B0502040204020203" pitchFamily="34" charset="0"/>
              </a:rPr>
            </a:br>
            <a:endParaRPr lang="en-CH" sz="1800" dirty="0">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5FBF3427-7144-3840-D736-047B035B05A9}"/>
              </a:ext>
            </a:extLst>
          </p:cNvPr>
          <p:cNvCxnSpPr>
            <a:cxnSpLocks/>
          </p:cNvCxnSpPr>
          <p:nvPr/>
        </p:nvCxnSpPr>
        <p:spPr>
          <a:xfrm>
            <a:off x="3537403" y="2708920"/>
            <a:ext cx="51508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6">
            <a:extLst>
              <a:ext uri="{FF2B5EF4-FFF2-40B4-BE49-F238E27FC236}">
                <a16:creationId xmlns:a16="http://schemas.microsoft.com/office/drawing/2014/main" id="{2B62260A-C674-4858-C739-662E0607CB6E}"/>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41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18</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What are prokaryotic species?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730582" cy="738664"/>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a:t>
            </a:r>
            <a:r>
              <a:rPr lang="en-US" sz="1400" dirty="0">
                <a:solidFill>
                  <a:schemeClr val="bg1">
                    <a:lumMod val="50000"/>
                  </a:schemeClr>
                </a:solidFill>
                <a:latin typeface="Segoe UI" panose="020B0502040204020203" pitchFamily="34" charset="0"/>
                <a:cs typeface="Segoe UI" panose="020B0502040204020203" pitchFamily="34" charset="0"/>
              </a:rPr>
              <a:t>A prokaryotic species is a group of strains that are characterized by a certain degree of phenotypic consistency, showing 70% of DNA–DNA binding and over 97% of 16S rRNA gene-sequence identity</a:t>
            </a:r>
            <a:r>
              <a:rPr lang="en-GB" sz="1400" dirty="0">
                <a:solidFill>
                  <a:schemeClr val="bg1">
                    <a:lumMod val="50000"/>
                  </a:schemeClr>
                </a:solidFill>
                <a:latin typeface="Segoe UI" panose="020B0502040204020203" pitchFamily="34" charset="0"/>
                <a:cs typeface="Segoe UI" panose="020B0502040204020203" pitchFamily="34" charset="0"/>
              </a:rPr>
              <a:t>”</a:t>
            </a:r>
          </a:p>
        </p:txBody>
      </p:sp>
      <p:sp>
        <p:nvSpPr>
          <p:cNvPr id="6" name="TextBox 5">
            <a:extLst>
              <a:ext uri="{FF2B5EF4-FFF2-40B4-BE49-F238E27FC236}">
                <a16:creationId xmlns:a16="http://schemas.microsoft.com/office/drawing/2014/main" id="{58A73ED3-5DC1-F9B1-5C35-70DECF465528}"/>
              </a:ext>
            </a:extLst>
          </p:cNvPr>
          <p:cNvSpPr txBox="1"/>
          <p:nvPr/>
        </p:nvSpPr>
        <p:spPr>
          <a:xfrm>
            <a:off x="1085498" y="2005332"/>
            <a:ext cx="5184577" cy="230832"/>
          </a:xfrm>
          <a:prstGeom prst="rect">
            <a:avLst/>
          </a:prstGeom>
          <a:noFill/>
        </p:spPr>
        <p:txBody>
          <a:bodyPr wrap="square">
            <a:spAutoFit/>
          </a:bodyPr>
          <a:lstStyle/>
          <a:p>
            <a:r>
              <a:rPr lang="en-US" sz="900" dirty="0" err="1">
                <a:solidFill>
                  <a:schemeClr val="bg1">
                    <a:lumMod val="50000"/>
                  </a:schemeClr>
                </a:solidFill>
                <a:latin typeface="Segoe UI" panose="020B0502040204020203" pitchFamily="34" charset="0"/>
                <a:cs typeface="Segoe UI" panose="020B0502040204020203" pitchFamily="34" charset="0"/>
              </a:rPr>
              <a:t>Gevers</a:t>
            </a:r>
            <a:r>
              <a:rPr lang="en-US" sz="900" dirty="0">
                <a:solidFill>
                  <a:schemeClr val="bg1">
                    <a:lumMod val="50000"/>
                  </a:schemeClr>
                </a:solidFill>
                <a:latin typeface="Segoe UI" panose="020B0502040204020203" pitchFamily="34" charset="0"/>
                <a:cs typeface="Segoe UI" panose="020B0502040204020203" pitchFamily="34" charset="0"/>
              </a:rPr>
              <a:t> et al. </a:t>
            </a:r>
            <a:r>
              <a:rPr lang="en-US" sz="900" b="1" dirty="0">
                <a:solidFill>
                  <a:schemeClr val="bg1">
                    <a:lumMod val="50000"/>
                  </a:schemeClr>
                </a:solidFill>
                <a:latin typeface="Segoe UI" panose="020B0502040204020203" pitchFamily="34" charset="0"/>
                <a:cs typeface="Segoe UI" panose="020B0502040204020203" pitchFamily="34" charset="0"/>
              </a:rPr>
              <a:t>Re-evaluating prokaryotic species</a:t>
            </a:r>
            <a:r>
              <a:rPr lang="en-US" sz="900" dirty="0">
                <a:solidFill>
                  <a:schemeClr val="bg1">
                    <a:lumMod val="50000"/>
                  </a:schemeClr>
                </a:solidFill>
                <a:latin typeface="Segoe UI" panose="020B0502040204020203" pitchFamily="34" charset="0"/>
                <a:cs typeface="Segoe UI" panose="020B0502040204020203" pitchFamily="34" charset="0"/>
              </a:rPr>
              <a:t>. 2005. </a:t>
            </a:r>
            <a:r>
              <a:rPr lang="en-US" sz="900" i="1" dirty="0">
                <a:solidFill>
                  <a:schemeClr val="bg1">
                    <a:lumMod val="50000"/>
                  </a:schemeClr>
                </a:solidFill>
                <a:latin typeface="Segoe UI" panose="020B0502040204020203" pitchFamily="34" charset="0"/>
                <a:cs typeface="Segoe UI" panose="020B0502040204020203" pitchFamily="34" charset="0"/>
              </a:rPr>
              <a:t>Nature Reviews Microbiology</a:t>
            </a:r>
            <a:r>
              <a:rPr lang="en-US" sz="900" dirty="0">
                <a:solidFill>
                  <a:schemeClr val="bg1">
                    <a:lumMod val="50000"/>
                  </a:schemeClr>
                </a:solidFill>
                <a:latin typeface="Segoe UI" panose="020B0502040204020203" pitchFamily="34" charset="0"/>
                <a:cs typeface="Segoe UI" panose="020B0502040204020203" pitchFamily="34" charset="0"/>
              </a:rPr>
              <a:t>, 3(9), 733-739</a:t>
            </a:r>
            <a:endParaRPr lang="LID4096" sz="900" dirty="0"/>
          </a:p>
        </p:txBody>
      </p:sp>
      <p:pic>
        <p:nvPicPr>
          <p:cNvPr id="13" name="Picture 12">
            <a:extLst>
              <a:ext uri="{FF2B5EF4-FFF2-40B4-BE49-F238E27FC236}">
                <a16:creationId xmlns:a16="http://schemas.microsoft.com/office/drawing/2014/main" id="{C28D46E8-B7FB-107D-1456-1F2AFA64996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270101" y="646641"/>
            <a:ext cx="769500" cy="416956"/>
          </a:xfrm>
          <a:prstGeom prst="rect">
            <a:avLst/>
          </a:prstGeom>
        </p:spPr>
      </p:pic>
      <p:pic>
        <p:nvPicPr>
          <p:cNvPr id="15" name="Picture 14">
            <a:extLst>
              <a:ext uri="{FF2B5EF4-FFF2-40B4-BE49-F238E27FC236}">
                <a16:creationId xmlns:a16="http://schemas.microsoft.com/office/drawing/2014/main" id="{45168BA9-EF24-C267-D096-AEDE4B96B59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229899">
            <a:off x="9384054" y="774596"/>
            <a:ext cx="284526" cy="487759"/>
          </a:xfrm>
          <a:prstGeom prst="rect">
            <a:avLst/>
          </a:prstGeom>
        </p:spPr>
      </p:pic>
      <p:pic>
        <p:nvPicPr>
          <p:cNvPr id="17" name="Picture 16">
            <a:extLst>
              <a:ext uri="{FF2B5EF4-FFF2-40B4-BE49-F238E27FC236}">
                <a16:creationId xmlns:a16="http://schemas.microsoft.com/office/drawing/2014/main" id="{DE5B76F6-1CF3-AE96-D41D-5F4C1E7CE9A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9513972">
            <a:off x="9952609" y="691682"/>
            <a:ext cx="203234" cy="515241"/>
          </a:xfrm>
          <a:prstGeom prst="rect">
            <a:avLst/>
          </a:prstGeom>
        </p:spPr>
      </p:pic>
      <p:pic>
        <p:nvPicPr>
          <p:cNvPr id="19" name="Picture 18">
            <a:extLst>
              <a:ext uri="{FF2B5EF4-FFF2-40B4-BE49-F238E27FC236}">
                <a16:creationId xmlns:a16="http://schemas.microsoft.com/office/drawing/2014/main" id="{618D1ED1-D4F5-5091-4BAD-A8496DFFFF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19626357">
            <a:off x="9420331" y="1382535"/>
            <a:ext cx="769500" cy="416956"/>
          </a:xfrm>
          <a:prstGeom prst="rect">
            <a:avLst/>
          </a:prstGeom>
        </p:spPr>
      </p:pic>
      <p:pic>
        <p:nvPicPr>
          <p:cNvPr id="20" name="Picture 19">
            <a:extLst>
              <a:ext uri="{FF2B5EF4-FFF2-40B4-BE49-F238E27FC236}">
                <a16:creationId xmlns:a16="http://schemas.microsoft.com/office/drawing/2014/main" id="{5F43C7C7-D7F0-8B9E-E404-285C69CC11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4443033">
            <a:off x="10453322" y="1513464"/>
            <a:ext cx="769500" cy="416956"/>
          </a:xfrm>
          <a:prstGeom prst="rect">
            <a:avLst/>
          </a:prstGeom>
        </p:spPr>
      </p:pic>
      <p:pic>
        <p:nvPicPr>
          <p:cNvPr id="21" name="Picture 20">
            <a:extLst>
              <a:ext uri="{FF2B5EF4-FFF2-40B4-BE49-F238E27FC236}">
                <a16:creationId xmlns:a16="http://schemas.microsoft.com/office/drawing/2014/main" id="{8D90B1F3-5869-6B5A-012F-342EF59C47A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027247">
            <a:off x="9215426" y="1231871"/>
            <a:ext cx="203234" cy="515241"/>
          </a:xfrm>
          <a:prstGeom prst="rect">
            <a:avLst/>
          </a:prstGeom>
        </p:spPr>
      </p:pic>
      <p:pic>
        <p:nvPicPr>
          <p:cNvPr id="22" name="Picture 21">
            <a:extLst>
              <a:ext uri="{FF2B5EF4-FFF2-40B4-BE49-F238E27FC236}">
                <a16:creationId xmlns:a16="http://schemas.microsoft.com/office/drawing/2014/main" id="{5C80B224-E4A0-7CA3-5C17-26BB85401CE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9337336">
            <a:off x="9256900" y="1942421"/>
            <a:ext cx="690994" cy="284525"/>
          </a:xfrm>
          <a:prstGeom prst="rect">
            <a:avLst/>
          </a:prstGeom>
        </p:spPr>
      </p:pic>
      <p:pic>
        <p:nvPicPr>
          <p:cNvPr id="24" name="Picture 23">
            <a:extLst>
              <a:ext uri="{FF2B5EF4-FFF2-40B4-BE49-F238E27FC236}">
                <a16:creationId xmlns:a16="http://schemas.microsoft.com/office/drawing/2014/main" id="{66A7FF31-B9E5-9E6B-3BA1-AB7B649DDE11}"/>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a:stretch/>
        </p:blipFill>
        <p:spPr>
          <a:xfrm rot="1220467">
            <a:off x="9992728" y="1854613"/>
            <a:ext cx="284526" cy="487759"/>
          </a:xfrm>
          <a:prstGeom prst="rect">
            <a:avLst/>
          </a:prstGeom>
        </p:spPr>
      </p:pic>
      <p:pic>
        <p:nvPicPr>
          <p:cNvPr id="25" name="Picture 24">
            <a:extLst>
              <a:ext uri="{FF2B5EF4-FFF2-40B4-BE49-F238E27FC236}">
                <a16:creationId xmlns:a16="http://schemas.microsoft.com/office/drawing/2014/main" id="{B35E7471-C722-6C76-DCCE-079D8627868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9882383">
            <a:off x="10429553" y="2026234"/>
            <a:ext cx="203234" cy="515241"/>
          </a:xfrm>
          <a:prstGeom prst="rect">
            <a:avLst/>
          </a:prstGeom>
        </p:spPr>
      </p:pic>
      <p:pic>
        <p:nvPicPr>
          <p:cNvPr id="26" name="Picture 25">
            <a:extLst>
              <a:ext uri="{FF2B5EF4-FFF2-40B4-BE49-F238E27FC236}">
                <a16:creationId xmlns:a16="http://schemas.microsoft.com/office/drawing/2014/main" id="{34A4A6F5-0F2E-5CE8-1EA5-589F1C2F07C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6579006">
            <a:off x="10065527" y="1314054"/>
            <a:ext cx="690994" cy="284525"/>
          </a:xfrm>
          <a:prstGeom prst="rect">
            <a:avLst/>
          </a:prstGeom>
        </p:spPr>
      </p:pic>
      <p:pic>
        <p:nvPicPr>
          <p:cNvPr id="27" name="Picture 26">
            <a:extLst>
              <a:ext uri="{FF2B5EF4-FFF2-40B4-BE49-F238E27FC236}">
                <a16:creationId xmlns:a16="http://schemas.microsoft.com/office/drawing/2014/main" id="{DB9C7C8B-3E3D-7E87-BB6F-760E500F126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13710488">
            <a:off x="10992638" y="940977"/>
            <a:ext cx="284526" cy="487759"/>
          </a:xfrm>
          <a:prstGeom prst="rect">
            <a:avLst/>
          </a:prstGeom>
        </p:spPr>
      </p:pic>
      <p:pic>
        <p:nvPicPr>
          <p:cNvPr id="28" name="Picture 27">
            <a:extLst>
              <a:ext uri="{FF2B5EF4-FFF2-40B4-BE49-F238E27FC236}">
                <a16:creationId xmlns:a16="http://schemas.microsoft.com/office/drawing/2014/main" id="{B97099A0-BFCA-A328-CBBC-01BDEFCDC4C6}"/>
              </a:ext>
            </a:extLst>
          </p:cNvPr>
          <p:cNvPicPr>
            <a:picLocks noChangeAspect="1"/>
          </p:cNvPicPr>
          <p:nvPr/>
        </p:nvPicPr>
        <p:blipFill rotWithShape="1">
          <a:blip r:embed="rId6">
            <a:alphaModFix amt="70000"/>
            <a:extLst>
              <a:ext uri="{28A0092B-C50C-407E-A947-70E740481C1C}">
                <a14:useLocalDpi xmlns:a14="http://schemas.microsoft.com/office/drawing/2010/main" val="0"/>
              </a:ext>
            </a:extLst>
          </a:blip>
          <a:srcRect/>
          <a:stretch/>
        </p:blipFill>
        <p:spPr>
          <a:xfrm rot="6579006">
            <a:off x="10884023" y="2034703"/>
            <a:ext cx="690994" cy="284525"/>
          </a:xfrm>
          <a:prstGeom prst="rect">
            <a:avLst/>
          </a:prstGeom>
        </p:spPr>
      </p:pic>
      <p:sp>
        <p:nvSpPr>
          <p:cNvPr id="33" name="TextBox 32">
            <a:extLst>
              <a:ext uri="{FF2B5EF4-FFF2-40B4-BE49-F238E27FC236}">
                <a16:creationId xmlns:a16="http://schemas.microsoft.com/office/drawing/2014/main" id="{12376A80-4193-B077-E57F-3174DC646436}"/>
              </a:ext>
            </a:extLst>
          </p:cNvPr>
          <p:cNvSpPr txBox="1"/>
          <p:nvPr/>
        </p:nvSpPr>
        <p:spPr>
          <a:xfrm>
            <a:off x="3164880" y="1288544"/>
            <a:ext cx="1440160" cy="307777"/>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group of strains</a:t>
            </a:r>
            <a:endParaRPr lang="LID4096" sz="1400" dirty="0"/>
          </a:p>
        </p:txBody>
      </p:sp>
      <p:sp>
        <p:nvSpPr>
          <p:cNvPr id="34" name="TextBox 33">
            <a:extLst>
              <a:ext uri="{FF2B5EF4-FFF2-40B4-BE49-F238E27FC236}">
                <a16:creationId xmlns:a16="http://schemas.microsoft.com/office/drawing/2014/main" id="{790A22CC-50AA-2F2D-F91C-F346AD33E3EF}"/>
              </a:ext>
            </a:extLst>
          </p:cNvPr>
          <p:cNvSpPr txBox="1"/>
          <p:nvPr/>
        </p:nvSpPr>
        <p:spPr>
          <a:xfrm>
            <a:off x="9345093" y="2109156"/>
            <a:ext cx="1027713" cy="276999"/>
          </a:xfrm>
          <a:prstGeom prst="rect">
            <a:avLst/>
          </a:prstGeom>
          <a:noFill/>
        </p:spPr>
        <p:txBody>
          <a:bodyPr wrap="square">
            <a:spAutoFit/>
          </a:bodyPr>
          <a:lstStyle/>
          <a:p>
            <a:pPr algn="ctr"/>
            <a:r>
              <a:rPr lang="en-GB" sz="1200" dirty="0">
                <a:solidFill>
                  <a:schemeClr val="bg1">
                    <a:lumMod val="50000"/>
                  </a:schemeClr>
                </a:solidFill>
                <a:latin typeface="Segoe UI" panose="020B0502040204020203" pitchFamily="34" charset="0"/>
                <a:cs typeface="Segoe UI" panose="020B0502040204020203" pitchFamily="34" charset="0"/>
              </a:rPr>
              <a:t>Anaerobic</a:t>
            </a:r>
          </a:p>
        </p:txBody>
      </p:sp>
      <p:sp>
        <p:nvSpPr>
          <p:cNvPr id="35" name="TextBox 34">
            <a:extLst>
              <a:ext uri="{FF2B5EF4-FFF2-40B4-BE49-F238E27FC236}">
                <a16:creationId xmlns:a16="http://schemas.microsoft.com/office/drawing/2014/main" id="{60CF0DC7-09B1-5994-5E58-C376FC20B30E}"/>
              </a:ext>
            </a:extLst>
          </p:cNvPr>
          <p:cNvSpPr txBox="1"/>
          <p:nvPr/>
        </p:nvSpPr>
        <p:spPr>
          <a:xfrm>
            <a:off x="7046695" y="2053021"/>
            <a:ext cx="1080120" cy="461665"/>
          </a:xfrm>
          <a:prstGeom prst="rect">
            <a:avLst/>
          </a:prstGeom>
          <a:noFill/>
        </p:spPr>
        <p:txBody>
          <a:bodyPr wrap="square">
            <a:spAutoFit/>
          </a:bodyPr>
          <a:lstStyle/>
          <a:p>
            <a:pPr algn="ctr"/>
            <a:r>
              <a:rPr lang="en-GB" sz="1200" dirty="0">
                <a:solidFill>
                  <a:schemeClr val="bg1">
                    <a:lumMod val="50000"/>
                  </a:schemeClr>
                </a:solidFill>
                <a:latin typeface="Segoe UI" panose="020B0502040204020203" pitchFamily="34" charset="0"/>
                <a:cs typeface="Segoe UI" panose="020B0502040204020203" pitchFamily="34" charset="0"/>
              </a:rPr>
              <a:t>D-Fructose utilization</a:t>
            </a:r>
          </a:p>
        </p:txBody>
      </p:sp>
      <p:sp>
        <p:nvSpPr>
          <p:cNvPr id="36" name="TextBox 35">
            <a:extLst>
              <a:ext uri="{FF2B5EF4-FFF2-40B4-BE49-F238E27FC236}">
                <a16:creationId xmlns:a16="http://schemas.microsoft.com/office/drawing/2014/main" id="{A8F66C58-4905-0445-A745-11DA3F1C437E}"/>
              </a:ext>
            </a:extLst>
          </p:cNvPr>
          <p:cNvSpPr txBox="1"/>
          <p:nvPr/>
        </p:nvSpPr>
        <p:spPr>
          <a:xfrm>
            <a:off x="8170312" y="2053020"/>
            <a:ext cx="1080120" cy="461665"/>
          </a:xfrm>
          <a:prstGeom prst="rect">
            <a:avLst/>
          </a:prstGeom>
          <a:noFill/>
        </p:spPr>
        <p:txBody>
          <a:bodyPr wrap="square">
            <a:spAutoFit/>
          </a:bodyPr>
          <a:lstStyle/>
          <a:p>
            <a:pPr algn="ctr"/>
            <a:r>
              <a:rPr lang="en-GB" sz="1200" dirty="0">
                <a:solidFill>
                  <a:schemeClr val="bg1">
                    <a:lumMod val="50000"/>
                  </a:schemeClr>
                </a:solidFill>
                <a:latin typeface="Segoe UI" panose="020B0502040204020203" pitchFamily="34" charset="0"/>
                <a:cs typeface="Segoe UI" panose="020B0502040204020203" pitchFamily="34" charset="0"/>
              </a:rPr>
              <a:t>D-mannitol oxidation</a:t>
            </a:r>
          </a:p>
        </p:txBody>
      </p:sp>
      <p:sp>
        <p:nvSpPr>
          <p:cNvPr id="37" name="TextBox 36">
            <a:extLst>
              <a:ext uri="{FF2B5EF4-FFF2-40B4-BE49-F238E27FC236}">
                <a16:creationId xmlns:a16="http://schemas.microsoft.com/office/drawing/2014/main" id="{69A75D36-6711-8095-44B9-71E089BE5003}"/>
              </a:ext>
            </a:extLst>
          </p:cNvPr>
          <p:cNvSpPr txBox="1"/>
          <p:nvPr/>
        </p:nvSpPr>
        <p:spPr>
          <a:xfrm>
            <a:off x="10531170" y="1988840"/>
            <a:ext cx="1027713" cy="461665"/>
          </a:xfrm>
          <a:prstGeom prst="rect">
            <a:avLst/>
          </a:prstGeom>
          <a:noFill/>
        </p:spPr>
        <p:txBody>
          <a:bodyPr wrap="square">
            <a:spAutoFit/>
          </a:bodyPr>
          <a:lstStyle/>
          <a:p>
            <a:pPr algn="ctr"/>
            <a:r>
              <a:rPr lang="en-GB" sz="1200" dirty="0">
                <a:solidFill>
                  <a:schemeClr val="bg1">
                    <a:lumMod val="50000"/>
                  </a:schemeClr>
                </a:solidFill>
                <a:latin typeface="Segoe UI" panose="020B0502040204020203" pitchFamily="34" charset="0"/>
                <a:cs typeface="Segoe UI" panose="020B0502040204020203" pitchFamily="34" charset="0"/>
              </a:rPr>
              <a:t>Grow at </a:t>
            </a:r>
          </a:p>
          <a:p>
            <a:pPr algn="ctr"/>
            <a:r>
              <a:rPr lang="en-GB" sz="1200" dirty="0">
                <a:solidFill>
                  <a:schemeClr val="bg1">
                    <a:lumMod val="50000"/>
                  </a:schemeClr>
                </a:solidFill>
                <a:latin typeface="Segoe UI" panose="020B0502040204020203" pitchFamily="34" charset="0"/>
                <a:cs typeface="Segoe UI" panose="020B0502040204020203" pitchFamily="34" charset="0"/>
              </a:rPr>
              <a:t>pH 5</a:t>
            </a:r>
          </a:p>
        </p:txBody>
      </p:sp>
      <p:sp>
        <p:nvSpPr>
          <p:cNvPr id="39" name="TextBox 38">
            <a:extLst>
              <a:ext uri="{FF2B5EF4-FFF2-40B4-BE49-F238E27FC236}">
                <a16:creationId xmlns:a16="http://schemas.microsoft.com/office/drawing/2014/main" id="{AB78D62C-2F99-80E2-E9AE-0546FC9E00A0}"/>
              </a:ext>
            </a:extLst>
          </p:cNvPr>
          <p:cNvSpPr txBox="1"/>
          <p:nvPr/>
        </p:nvSpPr>
        <p:spPr>
          <a:xfrm>
            <a:off x="2465477" y="1499898"/>
            <a:ext cx="2039344"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phenotypic consistency</a:t>
            </a:r>
            <a:endParaRPr lang="LID4096" sz="1400" dirty="0"/>
          </a:p>
        </p:txBody>
      </p:sp>
      <p:sp>
        <p:nvSpPr>
          <p:cNvPr id="40" name="TextBox 39">
            <a:extLst>
              <a:ext uri="{FF2B5EF4-FFF2-40B4-BE49-F238E27FC236}">
                <a16:creationId xmlns:a16="http://schemas.microsoft.com/office/drawing/2014/main" id="{F8F14402-C163-F527-4D0B-1557210347A2}"/>
              </a:ext>
            </a:extLst>
          </p:cNvPr>
          <p:cNvSpPr txBox="1"/>
          <p:nvPr/>
        </p:nvSpPr>
        <p:spPr>
          <a:xfrm>
            <a:off x="8044616" y="5969032"/>
            <a:ext cx="3744416" cy="600164"/>
          </a:xfrm>
          <a:prstGeom prst="rect">
            <a:avLst/>
          </a:prstGeom>
          <a:noFill/>
        </p:spPr>
        <p:txBody>
          <a:bodyPr wrap="square">
            <a:spAutoFit/>
          </a:bodyPr>
          <a:lstStyle/>
          <a:p>
            <a:pPr algn="ctr"/>
            <a:r>
              <a:rPr lang="en-GB" sz="1100" b="1" dirty="0">
                <a:solidFill>
                  <a:schemeClr val="bg1">
                    <a:lumMod val="50000"/>
                  </a:schemeClr>
                </a:solidFill>
                <a:latin typeface="Segoe UI" panose="020B0502040204020203" pitchFamily="34" charset="0"/>
                <a:cs typeface="Segoe UI" panose="020B0502040204020203" pitchFamily="34" charset="0"/>
              </a:rPr>
              <a:t>Bacterial strain</a:t>
            </a:r>
            <a:r>
              <a:rPr lang="en-GB" sz="1100" dirty="0">
                <a:solidFill>
                  <a:schemeClr val="bg1">
                    <a:lumMod val="50000"/>
                  </a:schemeClr>
                </a:solidFill>
                <a:latin typeface="Segoe UI" panose="020B0502040204020203" pitchFamily="34" charset="0"/>
                <a:cs typeface="Segoe UI" panose="020B0502040204020203" pitchFamily="34" charset="0"/>
              </a:rPr>
              <a:t>: group of organisms that belong to the same species but share certain genetic characteristics not found in other members of the species</a:t>
            </a:r>
          </a:p>
        </p:txBody>
      </p:sp>
      <p:grpSp>
        <p:nvGrpSpPr>
          <p:cNvPr id="45" name="Group 44">
            <a:extLst>
              <a:ext uri="{FF2B5EF4-FFF2-40B4-BE49-F238E27FC236}">
                <a16:creationId xmlns:a16="http://schemas.microsoft.com/office/drawing/2014/main" id="{A62AB4F8-5CAC-AE5A-7871-3EAAB4B8F598}"/>
              </a:ext>
            </a:extLst>
          </p:cNvPr>
          <p:cNvGrpSpPr/>
          <p:nvPr/>
        </p:nvGrpSpPr>
        <p:grpSpPr>
          <a:xfrm>
            <a:off x="983432" y="3039661"/>
            <a:ext cx="6504185" cy="3506312"/>
            <a:chOff x="983432" y="3039661"/>
            <a:chExt cx="6504185" cy="3506312"/>
          </a:xfrm>
        </p:grpSpPr>
        <p:pic>
          <p:nvPicPr>
            <p:cNvPr id="42" name="Picture 41">
              <a:extLst>
                <a:ext uri="{FF2B5EF4-FFF2-40B4-BE49-F238E27FC236}">
                  <a16:creationId xmlns:a16="http://schemas.microsoft.com/office/drawing/2014/main" id="{D7DB2081-6FE3-8AB8-5E07-4EA54657D19B}"/>
                </a:ext>
              </a:extLst>
            </p:cNvPr>
            <p:cNvPicPr>
              <a:picLocks noChangeAspect="1"/>
            </p:cNvPicPr>
            <p:nvPr/>
          </p:nvPicPr>
          <p:blipFill>
            <a:blip r:embed="rId7"/>
            <a:stretch>
              <a:fillRect/>
            </a:stretch>
          </p:blipFill>
          <p:spPr>
            <a:xfrm>
              <a:off x="983432" y="3625960"/>
              <a:ext cx="6504185" cy="2920013"/>
            </a:xfrm>
            <a:prstGeom prst="rect">
              <a:avLst/>
            </a:prstGeom>
          </p:spPr>
        </p:pic>
        <p:sp>
          <p:nvSpPr>
            <p:cNvPr id="43" name="Right Brace 42">
              <a:extLst>
                <a:ext uri="{FF2B5EF4-FFF2-40B4-BE49-F238E27FC236}">
                  <a16:creationId xmlns:a16="http://schemas.microsoft.com/office/drawing/2014/main" id="{AEE02878-A621-3A0B-C04B-56C9ADF51C0E}"/>
                </a:ext>
              </a:extLst>
            </p:cNvPr>
            <p:cNvSpPr/>
            <p:nvPr/>
          </p:nvSpPr>
          <p:spPr>
            <a:xfrm rot="16200000">
              <a:off x="4961757" y="1241947"/>
              <a:ext cx="267300" cy="4479534"/>
            </a:xfrm>
            <a:prstGeom prst="rightBrace">
              <a:avLst>
                <a:gd name="adj1" fmla="val 99930"/>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4" name="TextBox 43">
              <a:extLst>
                <a:ext uri="{FF2B5EF4-FFF2-40B4-BE49-F238E27FC236}">
                  <a16:creationId xmlns:a16="http://schemas.microsoft.com/office/drawing/2014/main" id="{43102CC2-98AB-98DF-3BAF-50E9E2503810}"/>
                </a:ext>
              </a:extLst>
            </p:cNvPr>
            <p:cNvSpPr txBox="1"/>
            <p:nvPr/>
          </p:nvSpPr>
          <p:spPr>
            <a:xfrm>
              <a:off x="4536531" y="3039661"/>
              <a:ext cx="1117751"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strains</a:t>
              </a:r>
              <a:endParaRPr lang="en-CH" sz="1400" dirty="0"/>
            </a:p>
          </p:txBody>
        </p:sp>
      </p:grpSp>
      <p:grpSp>
        <p:nvGrpSpPr>
          <p:cNvPr id="30" name="Group 29">
            <a:extLst>
              <a:ext uri="{FF2B5EF4-FFF2-40B4-BE49-F238E27FC236}">
                <a16:creationId xmlns:a16="http://schemas.microsoft.com/office/drawing/2014/main" id="{D7A075C0-E546-B05C-1203-24D847D3BDFA}"/>
              </a:ext>
            </a:extLst>
          </p:cNvPr>
          <p:cNvGrpSpPr/>
          <p:nvPr/>
        </p:nvGrpSpPr>
        <p:grpSpPr>
          <a:xfrm>
            <a:off x="7318542" y="3167913"/>
            <a:ext cx="2423012" cy="1125183"/>
            <a:chOff x="7318542" y="3167913"/>
            <a:chExt cx="2423012" cy="1125183"/>
          </a:xfrm>
        </p:grpSpPr>
        <p:sp>
          <p:nvSpPr>
            <p:cNvPr id="11" name="Oval 10">
              <a:extLst>
                <a:ext uri="{FF2B5EF4-FFF2-40B4-BE49-F238E27FC236}">
                  <a16:creationId xmlns:a16="http://schemas.microsoft.com/office/drawing/2014/main" id="{EC3568FB-67A6-968C-6A2D-47D3F6644784}"/>
                </a:ext>
              </a:extLst>
            </p:cNvPr>
            <p:cNvSpPr/>
            <p:nvPr/>
          </p:nvSpPr>
          <p:spPr>
            <a:xfrm>
              <a:off x="7318542" y="3244777"/>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Connector 11">
              <a:extLst>
                <a:ext uri="{FF2B5EF4-FFF2-40B4-BE49-F238E27FC236}">
                  <a16:creationId xmlns:a16="http://schemas.microsoft.com/office/drawing/2014/main" id="{7B0C0D29-32A0-8BDA-E826-E4CF674DFF83}"/>
                </a:ext>
              </a:extLst>
            </p:cNvPr>
            <p:cNvCxnSpPr>
              <a:cxnSpLocks/>
              <a:stCxn id="11" idx="5"/>
            </p:cNvCxnSpPr>
            <p:nvPr/>
          </p:nvCxnSpPr>
          <p:spPr>
            <a:xfrm>
              <a:off x="7502930" y="3429165"/>
              <a:ext cx="501144" cy="344173"/>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EE26EA-D9AE-B97E-F574-10D2A74274F6}"/>
                </a:ext>
              </a:extLst>
            </p:cNvPr>
            <p:cNvSpPr txBox="1"/>
            <p:nvPr/>
          </p:nvSpPr>
          <p:spPr>
            <a:xfrm>
              <a:off x="7824192" y="3646765"/>
              <a:ext cx="1544601" cy="646331"/>
            </a:xfrm>
            <a:prstGeom prst="rect">
              <a:avLst/>
            </a:prstGeom>
            <a:noFill/>
          </p:spPr>
          <p:txBody>
            <a:bodyPr wrap="square">
              <a:spAutoFit/>
            </a:bodyPr>
            <a:lstStyle/>
            <a:p>
              <a:pPr algn="ctr"/>
              <a:r>
                <a:rPr lang="en-US" sz="900" dirty="0">
                  <a:solidFill>
                    <a:schemeClr val="bg1">
                      <a:lumMod val="50000"/>
                    </a:schemeClr>
                  </a:solidFill>
                </a:rPr>
                <a:t>Individual phenotypic characteristics not present other members of the species</a:t>
              </a:r>
              <a:endParaRPr lang="en-CH" sz="900" dirty="0">
                <a:solidFill>
                  <a:schemeClr val="bg1">
                    <a:lumMod val="50000"/>
                  </a:schemeClr>
                </a:solidFill>
              </a:endParaRPr>
            </a:p>
          </p:txBody>
        </p:sp>
        <p:sp>
          <p:nvSpPr>
            <p:cNvPr id="16" name="Oval 15">
              <a:extLst>
                <a:ext uri="{FF2B5EF4-FFF2-40B4-BE49-F238E27FC236}">
                  <a16:creationId xmlns:a16="http://schemas.microsoft.com/office/drawing/2014/main" id="{A1D15ECB-81FA-6444-6845-200F5758AA67}"/>
                </a:ext>
              </a:extLst>
            </p:cNvPr>
            <p:cNvSpPr/>
            <p:nvPr/>
          </p:nvSpPr>
          <p:spPr>
            <a:xfrm>
              <a:off x="9525530" y="3167913"/>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8" name="Straight Connector 17">
              <a:extLst>
                <a:ext uri="{FF2B5EF4-FFF2-40B4-BE49-F238E27FC236}">
                  <a16:creationId xmlns:a16="http://schemas.microsoft.com/office/drawing/2014/main" id="{0E6CCB5E-F28E-6642-939B-F5026A03D4C2}"/>
                </a:ext>
              </a:extLst>
            </p:cNvPr>
            <p:cNvCxnSpPr>
              <a:cxnSpLocks/>
            </p:cNvCxnSpPr>
            <p:nvPr/>
          </p:nvCxnSpPr>
          <p:spPr>
            <a:xfrm flipH="1">
              <a:off x="9198826" y="3347438"/>
              <a:ext cx="353558" cy="425900"/>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0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3"/>
                                        </p:tgtEl>
                                        <p:attrNameLst>
                                          <p:attrName>style.color</p:attrName>
                                        </p:attrNameLst>
                                      </p:cBhvr>
                                      <p:to>
                                        <a:srgbClr val="FF0000"/>
                                      </p:to>
                                    </p:animClr>
                                  </p:childTnLst>
                                </p:cTn>
                              </p:par>
                              <p:par>
                                <p:cTn id="7" presetID="42" presetClass="path" presetSubtype="0" accel="50000" decel="50000" fill="hold" nodeType="withEffect">
                                  <p:stCondLst>
                                    <p:cond delay="0"/>
                                  </p:stCondLst>
                                  <p:childTnLst>
                                    <p:animMotion origin="layout" path="M 1.875E-6 2.96296E-6 L 0.01107 0.29143 " pathEditMode="relative" rAng="0" ptsTypes="AA">
                                      <p:cBhvr>
                                        <p:cTn id="8" dur="2000" fill="hold"/>
                                        <p:tgtEl>
                                          <p:spTgt spid="13"/>
                                        </p:tgtEl>
                                        <p:attrNameLst>
                                          <p:attrName>ppt_x</p:attrName>
                                          <p:attrName>ppt_y</p:attrName>
                                        </p:attrNameLst>
                                      </p:cBhvr>
                                      <p:rCtr x="547" y="14560"/>
                                    </p:animMotion>
                                  </p:childTnLst>
                                </p:cTn>
                              </p:par>
                              <p:par>
                                <p:cTn id="9" presetID="42" presetClass="path" presetSubtype="0" accel="50000" decel="50000" fill="hold" nodeType="withEffect">
                                  <p:stCondLst>
                                    <p:cond delay="0"/>
                                  </p:stCondLst>
                                  <p:childTnLst>
                                    <p:animMotion origin="layout" path="M 0 3.7037E-7 L -0.18555 0.26759 " pathEditMode="relative" rAng="0" ptsTypes="AA">
                                      <p:cBhvr>
                                        <p:cTn id="10" dur="2000" fill="hold"/>
                                        <p:tgtEl>
                                          <p:spTgt spid="15"/>
                                        </p:tgtEl>
                                        <p:attrNameLst>
                                          <p:attrName>ppt_x</p:attrName>
                                          <p:attrName>ppt_y</p:attrName>
                                        </p:attrNameLst>
                                      </p:cBhvr>
                                      <p:rCtr x="-9284" y="13380"/>
                                    </p:animMotion>
                                  </p:childTnLst>
                                </p:cTn>
                              </p:par>
                              <p:par>
                                <p:cTn id="11" presetID="42" presetClass="path" presetSubtype="0" accel="50000" decel="50000" fill="hold" nodeType="withEffect">
                                  <p:stCondLst>
                                    <p:cond delay="0"/>
                                  </p:stCondLst>
                                  <p:childTnLst>
                                    <p:animMotion origin="layout" path="M 6.25E-7 4.07407E-6 L -0.10091 0.28796 " pathEditMode="relative" rAng="0" ptsTypes="AA">
                                      <p:cBhvr>
                                        <p:cTn id="12" dur="2000" fill="hold"/>
                                        <p:tgtEl>
                                          <p:spTgt spid="17"/>
                                        </p:tgtEl>
                                        <p:attrNameLst>
                                          <p:attrName>ppt_x</p:attrName>
                                          <p:attrName>ppt_y</p:attrName>
                                        </p:attrNameLst>
                                      </p:cBhvr>
                                      <p:rCtr x="-5052" y="14398"/>
                                    </p:animMotion>
                                  </p:childTnLst>
                                </p:cTn>
                              </p:par>
                              <p:par>
                                <p:cTn id="13" presetID="42" presetClass="path" presetSubtype="0" accel="50000" decel="50000" fill="hold" nodeType="withEffect">
                                  <p:stCondLst>
                                    <p:cond delay="0"/>
                                  </p:stCondLst>
                                  <p:childTnLst>
                                    <p:animMotion origin="layout" path="M 3.33333E-6 -4.44444E-6 L 0.1319 0.18403 " pathEditMode="relative" rAng="0" ptsTypes="AA">
                                      <p:cBhvr>
                                        <p:cTn id="14" dur="2000" fill="hold"/>
                                        <p:tgtEl>
                                          <p:spTgt spid="19"/>
                                        </p:tgtEl>
                                        <p:attrNameLst>
                                          <p:attrName>ppt_x</p:attrName>
                                          <p:attrName>ppt_y</p:attrName>
                                        </p:attrNameLst>
                                      </p:cBhvr>
                                      <p:rCtr x="6589" y="9190"/>
                                    </p:animMotion>
                                  </p:childTnLst>
                                </p:cTn>
                              </p:par>
                              <p:par>
                                <p:cTn id="15" presetID="42" presetClass="path" presetSubtype="0" accel="50000" decel="50000" fill="hold" nodeType="withEffect">
                                  <p:stCondLst>
                                    <p:cond delay="0"/>
                                  </p:stCondLst>
                                  <p:childTnLst>
                                    <p:animMotion origin="layout" path="M -2.29167E-6 4.07407E-6 L 0.02722 0.23865 " pathEditMode="relative" rAng="0" ptsTypes="AA">
                                      <p:cBhvr>
                                        <p:cTn id="16" dur="2000" fill="hold"/>
                                        <p:tgtEl>
                                          <p:spTgt spid="20"/>
                                        </p:tgtEl>
                                        <p:attrNameLst>
                                          <p:attrName>ppt_x</p:attrName>
                                          <p:attrName>ppt_y</p:attrName>
                                        </p:attrNameLst>
                                      </p:cBhvr>
                                      <p:rCtr x="1354" y="11921"/>
                                    </p:animMotion>
                                  </p:childTnLst>
                                </p:cTn>
                              </p:par>
                              <p:par>
                                <p:cTn id="17" presetID="42" presetClass="path" presetSubtype="0" accel="50000" decel="50000" fill="hold" nodeType="withEffect">
                                  <p:stCondLst>
                                    <p:cond delay="0"/>
                                  </p:stCondLst>
                                  <p:childTnLst>
                                    <p:animMotion origin="layout" path="M -2.70833E-6 3.7037E-7 L -0.06927 0.18843 " pathEditMode="relative" rAng="0" ptsTypes="AA">
                                      <p:cBhvr>
                                        <p:cTn id="18" dur="2000" fill="hold"/>
                                        <p:tgtEl>
                                          <p:spTgt spid="21"/>
                                        </p:tgtEl>
                                        <p:attrNameLst>
                                          <p:attrName>ppt_x</p:attrName>
                                          <p:attrName>ppt_y</p:attrName>
                                        </p:attrNameLst>
                                      </p:cBhvr>
                                      <p:rCtr x="-3464" y="9421"/>
                                    </p:animMotion>
                                  </p:childTnLst>
                                </p:cTn>
                              </p:par>
                              <p:par>
                                <p:cTn id="19" presetID="42" presetClass="path" presetSubtype="0" accel="50000" decel="50000" fill="hold" nodeType="withEffect">
                                  <p:stCondLst>
                                    <p:cond delay="0"/>
                                  </p:stCondLst>
                                  <p:childTnLst>
                                    <p:animMotion origin="layout" path="M 0 4.81481E-6 L -0.00156 0.10162 " pathEditMode="relative" rAng="0" ptsTypes="AA">
                                      <p:cBhvr>
                                        <p:cTn id="20" dur="2000" fill="hold"/>
                                        <p:tgtEl>
                                          <p:spTgt spid="22"/>
                                        </p:tgtEl>
                                        <p:attrNameLst>
                                          <p:attrName>ppt_x</p:attrName>
                                          <p:attrName>ppt_y</p:attrName>
                                        </p:attrNameLst>
                                      </p:cBhvr>
                                      <p:rCtr x="-78" y="5069"/>
                                    </p:animMotion>
                                  </p:childTnLst>
                                </p:cTn>
                              </p:par>
                              <p:par>
                                <p:cTn id="21" presetID="42" presetClass="path" presetSubtype="0" accel="50000" decel="50000" fill="hold" nodeType="withEffect">
                                  <p:stCondLst>
                                    <p:cond delay="0"/>
                                  </p:stCondLst>
                                  <p:childTnLst>
                                    <p:animMotion origin="layout" path="M 1.11022E-16 1.48148E-6 L -0.21901 0.1625 " pathEditMode="relative" rAng="0" ptsTypes="AA">
                                      <p:cBhvr>
                                        <p:cTn id="22" dur="2000" fill="hold"/>
                                        <p:tgtEl>
                                          <p:spTgt spid="24"/>
                                        </p:tgtEl>
                                        <p:attrNameLst>
                                          <p:attrName>ppt_x</p:attrName>
                                          <p:attrName>ppt_y</p:attrName>
                                        </p:attrNameLst>
                                      </p:cBhvr>
                                      <p:rCtr x="-10951" y="8125"/>
                                    </p:animMotion>
                                  </p:childTnLst>
                                </p:cTn>
                              </p:par>
                              <p:par>
                                <p:cTn id="23" presetID="42" presetClass="path" presetSubtype="0" accel="50000" decel="50000" fill="hold" nodeType="withEffect">
                                  <p:stCondLst>
                                    <p:cond delay="0"/>
                                  </p:stCondLst>
                                  <p:childTnLst>
                                    <p:animMotion origin="layout" path="M -2.08333E-6 -3.7037E-7 L -0.15703 0.14444 " pathEditMode="relative" rAng="0" ptsTypes="AA">
                                      <p:cBhvr>
                                        <p:cTn id="24" dur="2000" fill="hold"/>
                                        <p:tgtEl>
                                          <p:spTgt spid="25"/>
                                        </p:tgtEl>
                                        <p:attrNameLst>
                                          <p:attrName>ppt_x</p:attrName>
                                          <p:attrName>ppt_y</p:attrName>
                                        </p:attrNameLst>
                                      </p:cBhvr>
                                      <p:rCtr x="-7852" y="7222"/>
                                    </p:animMotion>
                                  </p:childTnLst>
                                </p:cTn>
                              </p:par>
                              <p:par>
                                <p:cTn id="25" presetID="42" presetClass="path" presetSubtype="0" accel="50000" decel="50000" fill="hold" nodeType="withEffect">
                                  <p:stCondLst>
                                    <p:cond delay="0"/>
                                  </p:stCondLst>
                                  <p:childTnLst>
                                    <p:animMotion origin="layout" path="M 3.75E-6 1.48148E-6 L -0.0306 0.21412 " pathEditMode="relative" rAng="0" ptsTypes="AA">
                                      <p:cBhvr>
                                        <p:cTn id="26" dur="2000" fill="hold"/>
                                        <p:tgtEl>
                                          <p:spTgt spid="26"/>
                                        </p:tgtEl>
                                        <p:attrNameLst>
                                          <p:attrName>ppt_x</p:attrName>
                                          <p:attrName>ppt_y</p:attrName>
                                        </p:attrNameLst>
                                      </p:cBhvr>
                                      <p:rCtr x="-1536" y="10694"/>
                                    </p:animMotion>
                                  </p:childTnLst>
                                </p:cTn>
                              </p:par>
                              <p:par>
                                <p:cTn id="27" presetID="42" presetClass="path" presetSubtype="0" accel="50000" decel="50000" fill="hold" nodeType="withEffect">
                                  <p:stCondLst>
                                    <p:cond delay="0"/>
                                  </p:stCondLst>
                                  <p:childTnLst>
                                    <p:animMotion origin="layout" path="M -1.25E-6 4.81481E-6 L -0.27148 0.24328 " pathEditMode="relative" rAng="0" ptsTypes="AA">
                                      <p:cBhvr>
                                        <p:cTn id="28" dur="2000" fill="hold"/>
                                        <p:tgtEl>
                                          <p:spTgt spid="27"/>
                                        </p:tgtEl>
                                        <p:attrNameLst>
                                          <p:attrName>ppt_x</p:attrName>
                                          <p:attrName>ppt_y</p:attrName>
                                        </p:attrNameLst>
                                      </p:cBhvr>
                                      <p:rCtr x="-13581" y="12153"/>
                                    </p:animMotion>
                                  </p:childTnLst>
                                </p:cTn>
                              </p:par>
                              <p:par>
                                <p:cTn id="29" presetID="42" presetClass="path" presetSubtype="0" accel="50000" decel="50000" fill="hold" nodeType="withEffect">
                                  <p:stCondLst>
                                    <p:cond delay="0"/>
                                  </p:stCondLst>
                                  <p:childTnLst>
                                    <p:animMotion origin="layout" path="M -3.54167E-6 -1.11111E-6 L -0.13151 0.15995 " pathEditMode="relative" rAng="0" ptsTypes="AA">
                                      <p:cBhvr>
                                        <p:cTn id="30" dur="2000" fill="hold"/>
                                        <p:tgtEl>
                                          <p:spTgt spid="28"/>
                                        </p:tgtEl>
                                        <p:attrNameLst>
                                          <p:attrName>ppt_x</p:attrName>
                                          <p:attrName>ppt_y</p:attrName>
                                        </p:attrNameLst>
                                      </p:cBhvr>
                                      <p:rCtr x="-6576" y="7986"/>
                                    </p:animMotion>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grpId="0" nodeType="clickEffect">
                                  <p:stCondLst>
                                    <p:cond delay="0"/>
                                  </p:stCondLst>
                                  <p:childTnLst>
                                    <p:animClr clrSpc="rgb" dir="cw">
                                      <p:cBhvr override="childStyle">
                                        <p:cTn id="36" dur="2000" fill="hold"/>
                                        <p:tgtEl>
                                          <p:spTgt spid="39"/>
                                        </p:tgtEl>
                                        <p:attrNameLst>
                                          <p:attrName>style.color</p:attrName>
                                        </p:attrNameLst>
                                      </p:cBhvr>
                                      <p:to>
                                        <a:srgbClr val="FF0000"/>
                                      </p:to>
                                    </p:animClr>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19</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What are prokaryotic species?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730582" cy="738664"/>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a:t>
            </a:r>
            <a:r>
              <a:rPr lang="en-US" sz="1400" dirty="0">
                <a:solidFill>
                  <a:schemeClr val="bg1">
                    <a:lumMod val="50000"/>
                  </a:schemeClr>
                </a:solidFill>
                <a:latin typeface="Segoe UI" panose="020B0502040204020203" pitchFamily="34" charset="0"/>
                <a:cs typeface="Segoe UI" panose="020B0502040204020203" pitchFamily="34" charset="0"/>
              </a:rPr>
              <a:t>A prokaryotic species is a </a:t>
            </a:r>
            <a:r>
              <a:rPr lang="en-US" sz="1400" dirty="0">
                <a:solidFill>
                  <a:srgbClr val="FF0000"/>
                </a:solidFill>
                <a:latin typeface="Segoe UI" panose="020B0502040204020203" pitchFamily="34" charset="0"/>
                <a:cs typeface="Segoe UI" panose="020B0502040204020203" pitchFamily="34" charset="0"/>
              </a:rPr>
              <a:t>group of strains </a:t>
            </a:r>
            <a:r>
              <a:rPr lang="en-US" sz="1400" dirty="0">
                <a:solidFill>
                  <a:schemeClr val="bg1">
                    <a:lumMod val="50000"/>
                  </a:schemeClr>
                </a:solidFill>
                <a:latin typeface="Segoe UI" panose="020B0502040204020203" pitchFamily="34" charset="0"/>
                <a:cs typeface="Segoe UI" panose="020B0502040204020203" pitchFamily="34" charset="0"/>
              </a:rPr>
              <a:t>that are characterized by a certain degree of </a:t>
            </a:r>
            <a:r>
              <a:rPr lang="en-US" sz="1400" dirty="0">
                <a:solidFill>
                  <a:srgbClr val="FF0000"/>
                </a:solidFill>
                <a:latin typeface="Segoe UI" panose="020B0502040204020203" pitchFamily="34" charset="0"/>
                <a:cs typeface="Segoe UI" panose="020B0502040204020203" pitchFamily="34" charset="0"/>
              </a:rPr>
              <a:t>phenotypic consistency</a:t>
            </a:r>
            <a:r>
              <a:rPr lang="en-US" sz="1400" dirty="0">
                <a:solidFill>
                  <a:schemeClr val="bg1">
                    <a:lumMod val="50000"/>
                  </a:schemeClr>
                </a:solidFill>
                <a:latin typeface="Segoe UI" panose="020B0502040204020203" pitchFamily="34" charset="0"/>
                <a:cs typeface="Segoe UI" panose="020B0502040204020203" pitchFamily="34" charset="0"/>
              </a:rPr>
              <a:t>, showing </a:t>
            </a:r>
            <a:r>
              <a:rPr lang="en-US" sz="1400" dirty="0">
                <a:solidFill>
                  <a:srgbClr val="FF0000"/>
                </a:solidFill>
                <a:latin typeface="Segoe UI" panose="020B0502040204020203" pitchFamily="34" charset="0"/>
                <a:cs typeface="Segoe UI" panose="020B0502040204020203" pitchFamily="34" charset="0"/>
              </a:rPr>
              <a:t>70% of DNA–DNA binding</a:t>
            </a:r>
            <a:r>
              <a:rPr lang="en-US" sz="1400" dirty="0">
                <a:solidFill>
                  <a:schemeClr val="bg1">
                    <a:lumMod val="50000"/>
                  </a:schemeClr>
                </a:solidFill>
                <a:latin typeface="Segoe UI" panose="020B0502040204020203" pitchFamily="34" charset="0"/>
                <a:cs typeface="Segoe UI" panose="020B0502040204020203" pitchFamily="34" charset="0"/>
              </a:rPr>
              <a:t> and over 97% of 16S rRNA gene-sequence identity</a:t>
            </a:r>
            <a:r>
              <a:rPr lang="en-GB" sz="1400" dirty="0">
                <a:solidFill>
                  <a:schemeClr val="bg1">
                    <a:lumMod val="50000"/>
                  </a:schemeClr>
                </a:solidFill>
                <a:latin typeface="Segoe UI" panose="020B0502040204020203" pitchFamily="34" charset="0"/>
                <a:cs typeface="Segoe UI" panose="020B0502040204020203" pitchFamily="34" charset="0"/>
              </a:rPr>
              <a:t>”</a:t>
            </a:r>
          </a:p>
        </p:txBody>
      </p:sp>
      <p:sp>
        <p:nvSpPr>
          <p:cNvPr id="6" name="TextBox 5">
            <a:extLst>
              <a:ext uri="{FF2B5EF4-FFF2-40B4-BE49-F238E27FC236}">
                <a16:creationId xmlns:a16="http://schemas.microsoft.com/office/drawing/2014/main" id="{58A73ED3-5DC1-F9B1-5C35-70DECF465528}"/>
              </a:ext>
            </a:extLst>
          </p:cNvPr>
          <p:cNvSpPr txBox="1"/>
          <p:nvPr/>
        </p:nvSpPr>
        <p:spPr>
          <a:xfrm>
            <a:off x="1085498" y="2005332"/>
            <a:ext cx="5184577" cy="230832"/>
          </a:xfrm>
          <a:prstGeom prst="rect">
            <a:avLst/>
          </a:prstGeom>
          <a:noFill/>
        </p:spPr>
        <p:txBody>
          <a:bodyPr wrap="square">
            <a:spAutoFit/>
          </a:bodyPr>
          <a:lstStyle/>
          <a:p>
            <a:r>
              <a:rPr lang="en-US" sz="900" dirty="0" err="1">
                <a:solidFill>
                  <a:schemeClr val="bg1">
                    <a:lumMod val="50000"/>
                  </a:schemeClr>
                </a:solidFill>
                <a:latin typeface="Segoe UI" panose="020B0502040204020203" pitchFamily="34" charset="0"/>
                <a:cs typeface="Segoe UI" panose="020B0502040204020203" pitchFamily="34" charset="0"/>
              </a:rPr>
              <a:t>Gevers</a:t>
            </a:r>
            <a:r>
              <a:rPr lang="en-US" sz="900" dirty="0">
                <a:solidFill>
                  <a:schemeClr val="bg1">
                    <a:lumMod val="50000"/>
                  </a:schemeClr>
                </a:solidFill>
                <a:latin typeface="Segoe UI" panose="020B0502040204020203" pitchFamily="34" charset="0"/>
                <a:cs typeface="Segoe UI" panose="020B0502040204020203" pitchFamily="34" charset="0"/>
              </a:rPr>
              <a:t> et al. </a:t>
            </a:r>
            <a:r>
              <a:rPr lang="en-US" sz="900" b="1" dirty="0">
                <a:solidFill>
                  <a:schemeClr val="bg1">
                    <a:lumMod val="50000"/>
                  </a:schemeClr>
                </a:solidFill>
                <a:latin typeface="Segoe UI" panose="020B0502040204020203" pitchFamily="34" charset="0"/>
                <a:cs typeface="Segoe UI" panose="020B0502040204020203" pitchFamily="34" charset="0"/>
              </a:rPr>
              <a:t>Re-evaluating prokaryotic species</a:t>
            </a:r>
            <a:r>
              <a:rPr lang="en-US" sz="900" dirty="0">
                <a:solidFill>
                  <a:schemeClr val="bg1">
                    <a:lumMod val="50000"/>
                  </a:schemeClr>
                </a:solidFill>
                <a:latin typeface="Segoe UI" panose="020B0502040204020203" pitchFamily="34" charset="0"/>
                <a:cs typeface="Segoe UI" panose="020B0502040204020203" pitchFamily="34" charset="0"/>
              </a:rPr>
              <a:t>. 2005. </a:t>
            </a:r>
            <a:r>
              <a:rPr lang="en-US" sz="900" i="1" dirty="0">
                <a:solidFill>
                  <a:schemeClr val="bg1">
                    <a:lumMod val="50000"/>
                  </a:schemeClr>
                </a:solidFill>
                <a:latin typeface="Segoe UI" panose="020B0502040204020203" pitchFamily="34" charset="0"/>
                <a:cs typeface="Segoe UI" panose="020B0502040204020203" pitchFamily="34" charset="0"/>
              </a:rPr>
              <a:t>Nature Reviews Microbiology</a:t>
            </a:r>
            <a:r>
              <a:rPr lang="en-US" sz="900" dirty="0">
                <a:solidFill>
                  <a:schemeClr val="bg1">
                    <a:lumMod val="50000"/>
                  </a:schemeClr>
                </a:solidFill>
                <a:latin typeface="Segoe UI" panose="020B0502040204020203" pitchFamily="34" charset="0"/>
                <a:cs typeface="Segoe UI" panose="020B0502040204020203" pitchFamily="34" charset="0"/>
              </a:rPr>
              <a:t>, 3(9), 733-739</a:t>
            </a:r>
            <a:endParaRPr lang="LID4096" sz="900" dirty="0"/>
          </a:p>
        </p:txBody>
      </p:sp>
      <p:pic>
        <p:nvPicPr>
          <p:cNvPr id="23" name="Picture 4" descr="in situ hybridisation">
            <a:extLst>
              <a:ext uri="{FF2B5EF4-FFF2-40B4-BE49-F238E27FC236}">
                <a16:creationId xmlns:a16="http://schemas.microsoft.com/office/drawing/2014/main" id="{559D76AA-E0A3-C283-83E3-008C12EC1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008" y="3016837"/>
            <a:ext cx="4985735" cy="300445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4D9A49F-7309-63EC-9979-A8AA1ADAF46F}"/>
              </a:ext>
            </a:extLst>
          </p:cNvPr>
          <p:cNvSpPr txBox="1"/>
          <p:nvPr/>
        </p:nvSpPr>
        <p:spPr>
          <a:xfrm>
            <a:off x="1040007" y="2420888"/>
            <a:ext cx="5467471" cy="523220"/>
          </a:xfrm>
          <a:prstGeom prst="rect">
            <a:avLst/>
          </a:prstGeom>
          <a:noFill/>
        </p:spPr>
        <p:txBody>
          <a:bodyPr wrap="square">
            <a:spAutoFit/>
          </a:bodyPr>
          <a:lstStyle/>
          <a:p>
            <a:r>
              <a:rPr lang="en-US" sz="1400" b="1" dirty="0">
                <a:solidFill>
                  <a:schemeClr val="bg1">
                    <a:lumMod val="50000"/>
                  </a:schemeClr>
                </a:solidFill>
                <a:latin typeface="Segoe UI" panose="020B0502040204020203" pitchFamily="34" charset="0"/>
                <a:cs typeface="Segoe UI" panose="020B0502040204020203" pitchFamily="34" charset="0"/>
              </a:rPr>
              <a:t>Gold standard for prokaryotic species circumscription</a:t>
            </a:r>
            <a:endParaRPr lang="en-US" sz="1400" b="1" i="0" dirty="0">
              <a:solidFill>
                <a:schemeClr val="bg1">
                  <a:lumMod val="50000"/>
                </a:schemeClr>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0" i="0" dirty="0">
                <a:solidFill>
                  <a:schemeClr val="bg1">
                    <a:lumMod val="50000"/>
                  </a:schemeClr>
                </a:solidFill>
                <a:effectLst/>
                <a:latin typeface="Segoe UI" panose="020B0502040204020203" pitchFamily="34" charset="0"/>
                <a:cs typeface="Segoe UI" panose="020B0502040204020203" pitchFamily="34" charset="0"/>
              </a:rPr>
              <a:t>If DNA-DNA hybridization of two strains ≥70% </a:t>
            </a:r>
            <a:r>
              <a:rPr lang="en-US" sz="1400" b="0" i="0" dirty="0">
                <a:solidFill>
                  <a:schemeClr val="bg1">
                    <a:lumMod val="50000"/>
                  </a:schemeClr>
                </a:solidFill>
                <a:effectLst/>
                <a:latin typeface="Segoe UI" panose="020B0502040204020203" pitchFamily="34" charset="0"/>
                <a:cs typeface="Segoe UI" panose="020B0502040204020203" pitchFamily="34" charset="0"/>
                <a:sym typeface="Wingdings" panose="05000000000000000000" pitchFamily="2" charset="2"/>
              </a:rPr>
              <a:t> same species</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923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47C5D8-3890-DAAF-8986-D1F133C2DF12}"/>
              </a:ext>
            </a:extLst>
          </p:cNvPr>
          <p:cNvSpPr txBox="1"/>
          <p:nvPr/>
        </p:nvSpPr>
        <p:spPr>
          <a:xfrm>
            <a:off x="568643" y="443984"/>
            <a:ext cx="6097904" cy="3847207"/>
          </a:xfrm>
          <a:prstGeom prst="rect">
            <a:avLst/>
          </a:prstGeom>
          <a:noFill/>
        </p:spPr>
        <p:txBody>
          <a:bodyPr wrap="square">
            <a:spAutoFit/>
          </a:bodyPr>
          <a:lstStyle/>
          <a:p>
            <a:r>
              <a:rPr lang="en-US" sz="2800" b="1" dirty="0">
                <a:solidFill>
                  <a:schemeClr val="bg1">
                    <a:lumMod val="50000"/>
                  </a:schemeClr>
                </a:solidFill>
                <a:latin typeface="Segoe UI" panose="020B0502040204020203" pitchFamily="34" charset="0"/>
                <a:cs typeface="Segoe UI" panose="020B0502040204020203" pitchFamily="34" charset="0"/>
              </a:rPr>
              <a:t>Contents</a:t>
            </a:r>
          </a:p>
          <a:p>
            <a:pPr marL="342900" indent="-342900">
              <a:buFont typeface="+mj-lt"/>
              <a:buAutoNum type="arabicPeriod"/>
            </a:pPr>
            <a:r>
              <a:rPr lang="en-US" dirty="0">
                <a:solidFill>
                  <a:schemeClr val="bg1">
                    <a:lumMod val="50000"/>
                  </a:schemeClr>
                </a:solidFill>
                <a:latin typeface="Segoe UI" panose="020B0502040204020203" pitchFamily="34" charset="0"/>
                <a:cs typeface="Segoe UI" panose="020B0502040204020203" pitchFamily="34" charset="0"/>
              </a:rPr>
              <a:t>Background</a:t>
            </a:r>
          </a:p>
          <a:p>
            <a:pPr marL="342900" indent="-342900">
              <a:buFont typeface="+mj-lt"/>
              <a:buAutoNum type="arabicPeriod"/>
            </a:pPr>
            <a:r>
              <a:rPr lang="en-US" dirty="0">
                <a:solidFill>
                  <a:schemeClr val="bg1">
                    <a:lumMod val="50000"/>
                  </a:schemeClr>
                </a:solidFill>
                <a:latin typeface="Segoe UI" panose="020B0502040204020203" pitchFamily="34" charset="0"/>
                <a:cs typeface="Segoe UI" panose="020B0502040204020203" pitchFamily="34" charset="0"/>
              </a:rPr>
              <a:t>Metagenomics</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Targeted vs. shotgun</a:t>
            </a:r>
          </a:p>
          <a:p>
            <a:pPr marL="342900" indent="-342900">
              <a:buFont typeface="+mj-lt"/>
              <a:buAutoNum type="arabicPeriod"/>
            </a:pPr>
            <a:r>
              <a:rPr lang="en-US" dirty="0">
                <a:solidFill>
                  <a:schemeClr val="bg1">
                    <a:lumMod val="50000"/>
                  </a:schemeClr>
                </a:solidFill>
                <a:latin typeface="Segoe UI" panose="020B0502040204020203" pitchFamily="34" charset="0"/>
                <a:cs typeface="Segoe UI" panose="020B0502040204020203" pitchFamily="34" charset="0"/>
              </a:rPr>
              <a:t>16S rRNA amplicon sequencing</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Why the 16S rRNA gene?</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16S rRNA amplicon sequencing</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Taxonomic resolution of 16S rRNA sequences</a:t>
            </a:r>
          </a:p>
          <a:p>
            <a:pPr marL="342900" indent="-342900">
              <a:buFont typeface="+mj-lt"/>
              <a:buAutoNum type="arabicPeriod"/>
            </a:pPr>
            <a:r>
              <a:rPr lang="en-US" dirty="0">
                <a:solidFill>
                  <a:schemeClr val="bg1">
                    <a:lumMod val="50000"/>
                  </a:schemeClr>
                </a:solidFill>
                <a:latin typeface="Segoe UI" panose="020B0502040204020203" pitchFamily="34" charset="0"/>
                <a:cs typeface="Segoe UI" panose="020B0502040204020203" pitchFamily="34" charset="0"/>
              </a:rPr>
              <a:t>Analysis of 16S rRNA amplicon sequences</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Operational Taxonomic Units (OTUs)</a:t>
            </a:r>
          </a:p>
          <a:p>
            <a:pPr marL="800100" lvl="1" indent="-342900">
              <a:buFont typeface="Courier New" panose="02070309020205020404" pitchFamily="49" charset="0"/>
              <a:buChar char="o"/>
            </a:pPr>
            <a:r>
              <a:rPr lang="en-US" dirty="0">
                <a:solidFill>
                  <a:schemeClr val="bg1">
                    <a:lumMod val="50000"/>
                  </a:schemeClr>
                </a:solidFill>
                <a:latin typeface="Segoe UI" panose="020B0502040204020203" pitchFamily="34" charset="0"/>
                <a:cs typeface="Segoe UI" panose="020B0502040204020203" pitchFamily="34" charset="0"/>
              </a:rPr>
              <a:t>Amplicon Sequence Variants (ASVs)</a:t>
            </a:r>
          </a:p>
          <a:p>
            <a:pPr marL="342900" indent="-342900">
              <a:buFont typeface="+mj-lt"/>
              <a:buAutoNum type="arabicPeriod"/>
            </a:pPr>
            <a:r>
              <a:rPr lang="en-US" dirty="0">
                <a:solidFill>
                  <a:schemeClr val="bg1">
                    <a:lumMod val="50000"/>
                  </a:schemeClr>
                </a:solidFill>
                <a:latin typeface="Segoe UI" panose="020B0502040204020203" pitchFamily="34" charset="0"/>
                <a:cs typeface="Segoe UI" panose="020B0502040204020203" pitchFamily="34" charset="0"/>
              </a:rPr>
              <a:t>Diversity – brief introduction</a:t>
            </a:r>
          </a:p>
          <a:p>
            <a:pPr marL="342900" indent="-342900">
              <a:buFont typeface="+mj-lt"/>
              <a:buAutoNum type="arabicPeriod"/>
            </a:pPr>
            <a:r>
              <a:rPr lang="en-US" dirty="0">
                <a:solidFill>
                  <a:schemeClr val="bg1">
                    <a:lumMod val="50000"/>
                  </a:schemeClr>
                </a:solidFill>
              </a:rPr>
              <a:t>SAGE II Water Kefir samples</a:t>
            </a:r>
            <a:endParaRPr lang="en-CH" dirty="0">
              <a:solidFill>
                <a:schemeClr val="bg1">
                  <a:lumMod val="50000"/>
                </a:schemeClr>
              </a:solidFill>
            </a:endParaRPr>
          </a:p>
        </p:txBody>
      </p:sp>
      <p:sp>
        <p:nvSpPr>
          <p:cNvPr id="12" name="Footer Placeholder 6">
            <a:extLst>
              <a:ext uri="{FF2B5EF4-FFF2-40B4-BE49-F238E27FC236}">
                <a16:creationId xmlns:a16="http://schemas.microsoft.com/office/drawing/2014/main" id="{63EE5CE5-EF66-EE43-4BF9-780B64BAC0E7}"/>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3" name="Slide Number Placeholder 8">
            <a:extLst>
              <a:ext uri="{FF2B5EF4-FFF2-40B4-BE49-F238E27FC236}">
                <a16:creationId xmlns:a16="http://schemas.microsoft.com/office/drawing/2014/main" id="{46017222-5EB9-9F56-59EF-E87D26657130}"/>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a:t>
            </a:fld>
            <a:endParaRPr lang="en-CH"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9539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20</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What are prokaryotic species?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730582" cy="738664"/>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a:t>
            </a:r>
            <a:r>
              <a:rPr lang="en-US" sz="1400" dirty="0">
                <a:solidFill>
                  <a:schemeClr val="bg1">
                    <a:lumMod val="50000"/>
                  </a:schemeClr>
                </a:solidFill>
                <a:latin typeface="Segoe UI" panose="020B0502040204020203" pitchFamily="34" charset="0"/>
                <a:cs typeface="Segoe UI" panose="020B0502040204020203" pitchFamily="34" charset="0"/>
              </a:rPr>
              <a:t>A prokaryotic species is a </a:t>
            </a:r>
            <a:r>
              <a:rPr lang="en-US" sz="1400" dirty="0">
                <a:solidFill>
                  <a:srgbClr val="FF0000"/>
                </a:solidFill>
                <a:latin typeface="Segoe UI" panose="020B0502040204020203" pitchFamily="34" charset="0"/>
                <a:cs typeface="Segoe UI" panose="020B0502040204020203" pitchFamily="34" charset="0"/>
              </a:rPr>
              <a:t>group of strains </a:t>
            </a:r>
            <a:r>
              <a:rPr lang="en-US" sz="1400" dirty="0">
                <a:solidFill>
                  <a:schemeClr val="bg1">
                    <a:lumMod val="50000"/>
                  </a:schemeClr>
                </a:solidFill>
                <a:latin typeface="Segoe UI" panose="020B0502040204020203" pitchFamily="34" charset="0"/>
                <a:cs typeface="Segoe UI" panose="020B0502040204020203" pitchFamily="34" charset="0"/>
              </a:rPr>
              <a:t>that are characterized by a certain degree of </a:t>
            </a:r>
            <a:r>
              <a:rPr lang="en-US" sz="1400" dirty="0">
                <a:solidFill>
                  <a:srgbClr val="FF0000"/>
                </a:solidFill>
                <a:latin typeface="Segoe UI" panose="020B0502040204020203" pitchFamily="34" charset="0"/>
                <a:cs typeface="Segoe UI" panose="020B0502040204020203" pitchFamily="34" charset="0"/>
              </a:rPr>
              <a:t>phenotypic consistency</a:t>
            </a:r>
            <a:r>
              <a:rPr lang="en-US" sz="1400" dirty="0">
                <a:solidFill>
                  <a:schemeClr val="bg1">
                    <a:lumMod val="50000"/>
                  </a:schemeClr>
                </a:solidFill>
                <a:latin typeface="Segoe UI" panose="020B0502040204020203" pitchFamily="34" charset="0"/>
                <a:cs typeface="Segoe UI" panose="020B0502040204020203" pitchFamily="34" charset="0"/>
              </a:rPr>
              <a:t>, showing </a:t>
            </a:r>
            <a:r>
              <a:rPr lang="en-US" sz="1400" dirty="0">
                <a:solidFill>
                  <a:srgbClr val="FF0000"/>
                </a:solidFill>
                <a:latin typeface="Segoe UI" panose="020B0502040204020203" pitchFamily="34" charset="0"/>
                <a:cs typeface="Segoe UI" panose="020B0502040204020203" pitchFamily="34" charset="0"/>
              </a:rPr>
              <a:t>70% of DNA–DNA binding</a:t>
            </a:r>
            <a:r>
              <a:rPr lang="en-US" sz="1400" dirty="0">
                <a:solidFill>
                  <a:schemeClr val="bg1">
                    <a:lumMod val="50000"/>
                  </a:schemeClr>
                </a:solidFill>
                <a:latin typeface="Segoe UI" panose="020B0502040204020203" pitchFamily="34" charset="0"/>
                <a:cs typeface="Segoe UI" panose="020B0502040204020203" pitchFamily="34" charset="0"/>
              </a:rPr>
              <a:t> and over </a:t>
            </a:r>
            <a:r>
              <a:rPr lang="en-US" sz="1400" dirty="0">
                <a:solidFill>
                  <a:srgbClr val="FF0000"/>
                </a:solidFill>
                <a:latin typeface="Segoe UI" panose="020B0502040204020203" pitchFamily="34" charset="0"/>
                <a:cs typeface="Segoe UI" panose="020B0502040204020203" pitchFamily="34" charset="0"/>
              </a:rPr>
              <a:t>97% of 16S rRNA gene-sequence identity</a:t>
            </a:r>
            <a:r>
              <a:rPr lang="en-GB" sz="1400" dirty="0">
                <a:solidFill>
                  <a:schemeClr val="bg1">
                    <a:lumMod val="50000"/>
                  </a:schemeClr>
                </a:solidFill>
                <a:latin typeface="Segoe UI" panose="020B0502040204020203" pitchFamily="34" charset="0"/>
                <a:cs typeface="Segoe UI" panose="020B0502040204020203" pitchFamily="34" charset="0"/>
              </a:rPr>
              <a:t>”</a:t>
            </a:r>
          </a:p>
        </p:txBody>
      </p:sp>
      <p:sp>
        <p:nvSpPr>
          <p:cNvPr id="6" name="TextBox 5">
            <a:extLst>
              <a:ext uri="{FF2B5EF4-FFF2-40B4-BE49-F238E27FC236}">
                <a16:creationId xmlns:a16="http://schemas.microsoft.com/office/drawing/2014/main" id="{58A73ED3-5DC1-F9B1-5C35-70DECF465528}"/>
              </a:ext>
            </a:extLst>
          </p:cNvPr>
          <p:cNvSpPr txBox="1"/>
          <p:nvPr/>
        </p:nvSpPr>
        <p:spPr>
          <a:xfrm>
            <a:off x="1085498" y="2005332"/>
            <a:ext cx="5184577" cy="230832"/>
          </a:xfrm>
          <a:prstGeom prst="rect">
            <a:avLst/>
          </a:prstGeom>
          <a:noFill/>
        </p:spPr>
        <p:txBody>
          <a:bodyPr wrap="square">
            <a:spAutoFit/>
          </a:bodyPr>
          <a:lstStyle/>
          <a:p>
            <a:r>
              <a:rPr lang="en-US" sz="900" dirty="0" err="1">
                <a:solidFill>
                  <a:schemeClr val="bg1">
                    <a:lumMod val="50000"/>
                  </a:schemeClr>
                </a:solidFill>
                <a:latin typeface="Segoe UI" panose="020B0502040204020203" pitchFamily="34" charset="0"/>
                <a:cs typeface="Segoe UI" panose="020B0502040204020203" pitchFamily="34" charset="0"/>
              </a:rPr>
              <a:t>Gevers</a:t>
            </a:r>
            <a:r>
              <a:rPr lang="en-US" sz="900" dirty="0">
                <a:solidFill>
                  <a:schemeClr val="bg1">
                    <a:lumMod val="50000"/>
                  </a:schemeClr>
                </a:solidFill>
                <a:latin typeface="Segoe UI" panose="020B0502040204020203" pitchFamily="34" charset="0"/>
                <a:cs typeface="Segoe UI" panose="020B0502040204020203" pitchFamily="34" charset="0"/>
              </a:rPr>
              <a:t> et al. </a:t>
            </a:r>
            <a:r>
              <a:rPr lang="en-US" sz="900" b="1" dirty="0">
                <a:solidFill>
                  <a:schemeClr val="bg1">
                    <a:lumMod val="50000"/>
                  </a:schemeClr>
                </a:solidFill>
                <a:latin typeface="Segoe UI" panose="020B0502040204020203" pitchFamily="34" charset="0"/>
                <a:cs typeface="Segoe UI" panose="020B0502040204020203" pitchFamily="34" charset="0"/>
              </a:rPr>
              <a:t>Re-evaluating prokaryotic species</a:t>
            </a:r>
            <a:r>
              <a:rPr lang="en-US" sz="900" dirty="0">
                <a:solidFill>
                  <a:schemeClr val="bg1">
                    <a:lumMod val="50000"/>
                  </a:schemeClr>
                </a:solidFill>
                <a:latin typeface="Segoe UI" panose="020B0502040204020203" pitchFamily="34" charset="0"/>
                <a:cs typeface="Segoe UI" panose="020B0502040204020203" pitchFamily="34" charset="0"/>
              </a:rPr>
              <a:t>. 2005. </a:t>
            </a:r>
            <a:r>
              <a:rPr lang="en-US" sz="900" i="1" dirty="0">
                <a:solidFill>
                  <a:schemeClr val="bg1">
                    <a:lumMod val="50000"/>
                  </a:schemeClr>
                </a:solidFill>
                <a:latin typeface="Segoe UI" panose="020B0502040204020203" pitchFamily="34" charset="0"/>
                <a:cs typeface="Segoe UI" panose="020B0502040204020203" pitchFamily="34" charset="0"/>
              </a:rPr>
              <a:t>Nature Reviews Microbiology</a:t>
            </a:r>
            <a:r>
              <a:rPr lang="en-US" sz="900" dirty="0">
                <a:solidFill>
                  <a:schemeClr val="bg1">
                    <a:lumMod val="50000"/>
                  </a:schemeClr>
                </a:solidFill>
                <a:latin typeface="Segoe UI" panose="020B0502040204020203" pitchFamily="34" charset="0"/>
                <a:cs typeface="Segoe UI" panose="020B0502040204020203" pitchFamily="34" charset="0"/>
              </a:rPr>
              <a:t>, 3(9), 733-739</a:t>
            </a:r>
            <a:endParaRPr lang="LID4096" sz="900" dirty="0"/>
          </a:p>
        </p:txBody>
      </p:sp>
      <p:pic>
        <p:nvPicPr>
          <p:cNvPr id="2052" name="Picture 4" descr="in situ hybridisation">
            <a:extLst>
              <a:ext uri="{FF2B5EF4-FFF2-40B4-BE49-F238E27FC236}">
                <a16:creationId xmlns:a16="http://schemas.microsoft.com/office/drawing/2014/main" id="{7865243E-4DAB-3F9A-11C7-1AAB47C1A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008" y="3016837"/>
            <a:ext cx="4985735" cy="30044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DA8B426-7D70-6709-CDC8-F29A32B7BA15}"/>
              </a:ext>
            </a:extLst>
          </p:cNvPr>
          <p:cNvSpPr txBox="1"/>
          <p:nvPr/>
        </p:nvSpPr>
        <p:spPr>
          <a:xfrm>
            <a:off x="1040007" y="2420888"/>
            <a:ext cx="5467471" cy="523220"/>
          </a:xfrm>
          <a:prstGeom prst="rect">
            <a:avLst/>
          </a:prstGeom>
          <a:noFill/>
        </p:spPr>
        <p:txBody>
          <a:bodyPr wrap="square">
            <a:spAutoFit/>
          </a:bodyPr>
          <a:lstStyle/>
          <a:p>
            <a:r>
              <a:rPr lang="en-US" sz="1400" b="1" dirty="0">
                <a:solidFill>
                  <a:schemeClr val="bg1">
                    <a:lumMod val="50000"/>
                  </a:schemeClr>
                </a:solidFill>
                <a:latin typeface="Segoe UI" panose="020B0502040204020203" pitchFamily="34" charset="0"/>
                <a:cs typeface="Segoe UI" panose="020B0502040204020203" pitchFamily="34" charset="0"/>
              </a:rPr>
              <a:t>Gold standard for prokaryotic species circumscription</a:t>
            </a:r>
            <a:endParaRPr lang="en-US" sz="1400" b="1" i="0" dirty="0">
              <a:solidFill>
                <a:schemeClr val="bg1">
                  <a:lumMod val="50000"/>
                </a:schemeClr>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0" i="0" dirty="0">
                <a:solidFill>
                  <a:schemeClr val="bg1">
                    <a:lumMod val="50000"/>
                  </a:schemeClr>
                </a:solidFill>
                <a:effectLst/>
                <a:latin typeface="Segoe UI" panose="020B0502040204020203" pitchFamily="34" charset="0"/>
                <a:cs typeface="Segoe UI" panose="020B0502040204020203" pitchFamily="34" charset="0"/>
              </a:rPr>
              <a:t>If DNA-DNA hybridization of two strains ≥70% </a:t>
            </a:r>
            <a:r>
              <a:rPr lang="en-US" sz="1400" b="0" i="0" dirty="0">
                <a:solidFill>
                  <a:schemeClr val="bg1">
                    <a:lumMod val="50000"/>
                  </a:schemeClr>
                </a:solidFill>
                <a:effectLst/>
                <a:latin typeface="Segoe UI" panose="020B0502040204020203" pitchFamily="34" charset="0"/>
                <a:cs typeface="Segoe UI" panose="020B0502040204020203" pitchFamily="34" charset="0"/>
                <a:sym typeface="Wingdings" panose="05000000000000000000" pitchFamily="2" charset="2"/>
              </a:rPr>
              <a:t> same species</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pic>
        <p:nvPicPr>
          <p:cNvPr id="7" name="Picture 6" descr="Microbial Evolution and Systematics - ppt download">
            <a:extLst>
              <a:ext uri="{FF2B5EF4-FFF2-40B4-BE49-F238E27FC236}">
                <a16:creationId xmlns:a16="http://schemas.microsoft.com/office/drawing/2014/main" id="{8BFB79A7-E7BC-A57E-AAC9-4494DC671A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3" t="13291" r="2833" b="17858"/>
          <a:stretch/>
        </p:blipFill>
        <p:spPr bwMode="auto">
          <a:xfrm>
            <a:off x="7189000" y="573918"/>
            <a:ext cx="4426419" cy="24230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F50F133-35D3-3892-7B0F-BD9B975A3C9B}"/>
              </a:ext>
            </a:extLst>
          </p:cNvPr>
          <p:cNvSpPr/>
          <p:nvPr/>
        </p:nvSpPr>
        <p:spPr>
          <a:xfrm>
            <a:off x="10416479" y="757403"/>
            <a:ext cx="1189869" cy="5486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CustomShape 3">
            <a:extLst>
              <a:ext uri="{FF2B5EF4-FFF2-40B4-BE49-F238E27FC236}">
                <a16:creationId xmlns:a16="http://schemas.microsoft.com/office/drawing/2014/main" id="{13C2B54E-18BB-7B19-7C8E-F135A14F9A55}"/>
              </a:ext>
            </a:extLst>
          </p:cNvPr>
          <p:cNvSpPr/>
          <p:nvPr/>
        </p:nvSpPr>
        <p:spPr>
          <a:xfrm>
            <a:off x="6507479" y="2996952"/>
            <a:ext cx="5084437" cy="208823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171450" indent="-171450">
              <a:lnSpc>
                <a:spcPct val="100000"/>
              </a:lnSpc>
              <a:buFont typeface="Arial" panose="020B0604020202020204" pitchFamily="34" charset="0"/>
              <a:buChar char="•"/>
            </a:pPr>
            <a:r>
              <a:rPr lang="en-US" sz="1200" b="0" strike="noStrike" spc="-1" dirty="0">
                <a:solidFill>
                  <a:schemeClr val="bg1">
                    <a:lumMod val="50000"/>
                  </a:schemeClr>
                </a:solidFill>
                <a:latin typeface="Segoe UI" panose="020B0502040204020203" pitchFamily="34" charset="0"/>
                <a:cs typeface="Segoe UI" panose="020B0502040204020203" pitchFamily="34" charset="0"/>
              </a:rPr>
              <a:t>“One can nevertheless argue that organisms which have &gt;70% DNA similarity will have at least </a:t>
            </a:r>
            <a:r>
              <a:rPr lang="en-US" sz="1200" b="1" strike="noStrike" spc="-1" dirty="0">
                <a:latin typeface="Segoe UI" panose="020B0502040204020203" pitchFamily="34" charset="0"/>
                <a:cs typeface="Segoe UI" panose="020B0502040204020203" pitchFamily="34" charset="0"/>
              </a:rPr>
              <a:t>97%</a:t>
            </a:r>
            <a:r>
              <a:rPr lang="en-US" sz="1200" b="0" strike="noStrike" spc="-1" dirty="0">
                <a:solidFill>
                  <a:schemeClr val="bg1">
                    <a:lumMod val="50000"/>
                  </a:schemeClr>
                </a:solidFill>
                <a:latin typeface="Segoe UI" panose="020B0502040204020203" pitchFamily="34" charset="0"/>
                <a:cs typeface="Segoe UI" panose="020B0502040204020203" pitchFamily="34" charset="0"/>
              </a:rPr>
              <a:t> sequence identity.”</a:t>
            </a:r>
          </a:p>
          <a:p>
            <a:pPr marL="171450" indent="-171450">
              <a:lnSpc>
                <a:spcPct val="100000"/>
              </a:lnSpc>
              <a:buFont typeface="Arial" panose="020B0604020202020204" pitchFamily="34" charset="0"/>
              <a:buChar char="•"/>
            </a:pPr>
            <a:r>
              <a:rPr lang="en-US" sz="1200" b="0" strike="noStrike" spc="-1" dirty="0">
                <a:solidFill>
                  <a:schemeClr val="bg1">
                    <a:lumMod val="50000"/>
                  </a:schemeClr>
                </a:solidFill>
                <a:latin typeface="Segoe UI" panose="020B0502040204020203" pitchFamily="34" charset="0"/>
                <a:cs typeface="Segoe UI" panose="020B0502040204020203" pitchFamily="34" charset="0"/>
              </a:rPr>
              <a:t>“...at sequence homology values below </a:t>
            </a:r>
            <a:r>
              <a:rPr lang="en-US" sz="1200" b="1" strike="noStrike" spc="-1" dirty="0">
                <a:latin typeface="Segoe UI" panose="020B0502040204020203" pitchFamily="34" charset="0"/>
                <a:cs typeface="Segoe UI" panose="020B0502040204020203" pitchFamily="34" charset="0"/>
              </a:rPr>
              <a:t>97.5%</a:t>
            </a:r>
            <a:r>
              <a:rPr lang="en-US" sz="1200" b="0" strike="noStrike" spc="-1" dirty="0">
                <a:solidFill>
                  <a:schemeClr val="bg1">
                    <a:lumMod val="50000"/>
                  </a:schemeClr>
                </a:solidFill>
                <a:latin typeface="Segoe UI" panose="020B0502040204020203" pitchFamily="34" charset="0"/>
                <a:cs typeface="Segoe UI" panose="020B0502040204020203" pitchFamily="34" charset="0"/>
              </a:rPr>
              <a:t>, it is unlikely that two organisms have more than 60 to 70% DNA similarity and hence that they are related at species level.”</a:t>
            </a:r>
          </a:p>
          <a:p>
            <a:pPr marL="171450" indent="-171450">
              <a:lnSpc>
                <a:spcPct val="100000"/>
              </a:lnSpc>
              <a:buFont typeface="Arial" panose="020B0604020202020204" pitchFamily="34" charset="0"/>
              <a:buChar char="•"/>
            </a:pPr>
            <a:r>
              <a:rPr lang="en-US" sz="1200" b="0" strike="noStrike" spc="-1" dirty="0">
                <a:solidFill>
                  <a:schemeClr val="bg1">
                    <a:lumMod val="50000"/>
                  </a:schemeClr>
                </a:solidFill>
                <a:latin typeface="Segoe UI" panose="020B0502040204020203" pitchFamily="34" charset="0"/>
                <a:cs typeface="Segoe UI" panose="020B0502040204020203" pitchFamily="34" charset="0"/>
              </a:rPr>
              <a:t>“...below a threshold value of </a:t>
            </a:r>
            <a:r>
              <a:rPr lang="en-US" sz="1200" b="1" strike="noStrike" spc="-1" dirty="0">
                <a:latin typeface="Segoe UI" panose="020B0502040204020203" pitchFamily="34" charset="0"/>
                <a:cs typeface="Segoe UI" panose="020B0502040204020203" pitchFamily="34" charset="0"/>
              </a:rPr>
              <a:t>98.5%</a:t>
            </a:r>
            <a:r>
              <a:rPr lang="en-US" sz="1200" b="0" strike="noStrike" spc="-1" dirty="0">
                <a:solidFill>
                  <a:schemeClr val="bg1">
                    <a:lumMod val="50000"/>
                  </a:schemeClr>
                </a:solidFill>
                <a:latin typeface="Segoe UI" panose="020B0502040204020203" pitchFamily="34" charset="0"/>
                <a:cs typeface="Segoe UI" panose="020B0502040204020203" pitchFamily="34" charset="0"/>
              </a:rPr>
              <a:t> sequence similarity, the corresponding DNA reassociation values were always lower than 70%.”</a:t>
            </a:r>
          </a:p>
          <a:p>
            <a:pPr marL="171450" indent="-171450">
              <a:lnSpc>
                <a:spcPct val="100000"/>
              </a:lnSpc>
              <a:buFont typeface="Arial" panose="020B0604020202020204" pitchFamily="34" charset="0"/>
              <a:buChar char="•"/>
            </a:pPr>
            <a:r>
              <a:rPr lang="en-US" sz="1200" b="0" strike="noStrike" spc="-1" dirty="0">
                <a:solidFill>
                  <a:schemeClr val="bg1">
                    <a:lumMod val="50000"/>
                  </a:schemeClr>
                </a:solidFill>
                <a:latin typeface="Segoe UI" panose="020B0502040204020203" pitchFamily="34" charset="0"/>
                <a:cs typeface="Segoe UI" panose="020B0502040204020203" pitchFamily="34" charset="0"/>
              </a:rPr>
              <a:t>“... reassociation experiments need only be performed for strains that shared 16S rRNA gene sequence similarities higher than </a:t>
            </a:r>
            <a:r>
              <a:rPr lang="en-US" sz="1200" b="1" strike="noStrike" spc="-1" dirty="0">
                <a:latin typeface="Segoe UI" panose="020B0502040204020203" pitchFamily="34" charset="0"/>
                <a:cs typeface="Segoe UI" panose="020B0502040204020203" pitchFamily="34" charset="0"/>
              </a:rPr>
              <a:t>98.7-99%</a:t>
            </a:r>
            <a:r>
              <a:rPr lang="en-US" sz="1200" strike="noStrike" spc="-1" dirty="0">
                <a:solidFill>
                  <a:schemeClr val="bg1">
                    <a:lumMod val="50000"/>
                  </a:schemeClr>
                </a:solidFill>
                <a:latin typeface="Segoe UI" panose="020B0502040204020203" pitchFamily="34" charset="0"/>
                <a:cs typeface="Segoe UI" panose="020B0502040204020203" pitchFamily="34" charset="0"/>
              </a:rPr>
              <a:t>”.</a:t>
            </a:r>
            <a:r>
              <a:rPr lang="en-US" sz="1200" b="0" strike="noStrike" spc="-1" dirty="0">
                <a:solidFill>
                  <a:schemeClr val="bg1">
                    <a:lumMod val="50000"/>
                  </a:schemeClr>
                </a:solidFill>
                <a:latin typeface="Segoe UI" panose="020B0502040204020203" pitchFamily="34" charset="0"/>
                <a:cs typeface="Segoe UI" panose="020B0502040204020203" pitchFamily="34" charset="0"/>
              </a:rPr>
              <a:t> </a:t>
            </a:r>
          </a:p>
          <a:p>
            <a:pPr marL="171450" indent="-171450">
              <a:lnSpc>
                <a:spcPct val="100000"/>
              </a:lnSpc>
              <a:buFont typeface="Arial" panose="020B0604020202020204" pitchFamily="34" charset="0"/>
              <a:buChar char="•"/>
            </a:pPr>
            <a:r>
              <a:rPr lang="en-US" sz="1200" b="0" strike="noStrike" spc="-1" dirty="0">
                <a:solidFill>
                  <a:schemeClr val="bg1">
                    <a:lumMod val="50000"/>
                  </a:schemeClr>
                </a:solidFill>
                <a:latin typeface="Segoe UI" panose="020B0502040204020203" pitchFamily="34" charset="0"/>
                <a:cs typeface="Segoe UI" panose="020B0502040204020203" pitchFamily="34" charset="0"/>
              </a:rPr>
              <a:t>“... rare examples may exist […] in which reassociation values &gt;70% emerge at corresponding 16SrRNA similarities </a:t>
            </a:r>
            <a:r>
              <a:rPr lang="en-US" sz="1200" b="1" strike="noStrike" spc="-1" dirty="0">
                <a:latin typeface="Segoe UI" panose="020B0502040204020203" pitchFamily="34" charset="0"/>
                <a:cs typeface="Segoe UI" panose="020B0502040204020203" pitchFamily="34" charset="0"/>
              </a:rPr>
              <a:t>~99%</a:t>
            </a:r>
            <a:r>
              <a:rPr lang="en-US" sz="1200" strike="noStrike" spc="-1" dirty="0">
                <a:solidFill>
                  <a:schemeClr val="bg1">
                    <a:lumMod val="50000"/>
                  </a:schemeClr>
                </a:solidFill>
                <a:latin typeface="Segoe UI" panose="020B0502040204020203" pitchFamily="34" charset="0"/>
                <a:cs typeface="Segoe UI" panose="020B0502040204020203" pitchFamily="34" charset="0"/>
              </a:rPr>
              <a:t>”. </a:t>
            </a:r>
          </a:p>
          <a:p>
            <a:pPr>
              <a:lnSpc>
                <a:spcPct val="100000"/>
              </a:lnSpc>
            </a:pPr>
            <a:endParaRPr lang="en-US" sz="1200" b="0" strike="noStrike" spc="-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F03682B-E60E-532D-BD24-FDA0003F3C73}"/>
              </a:ext>
            </a:extLst>
          </p:cNvPr>
          <p:cNvSpPr txBox="1"/>
          <p:nvPr/>
        </p:nvSpPr>
        <p:spPr>
          <a:xfrm>
            <a:off x="6744072" y="3462002"/>
            <a:ext cx="4776127" cy="1015663"/>
          </a:xfrm>
          <a:prstGeom prst="rect">
            <a:avLst/>
          </a:prstGeom>
          <a:solidFill>
            <a:schemeClr val="bg1"/>
          </a:solidFill>
          <a:ln w="19050">
            <a:solidFill>
              <a:srgbClr val="FF0000"/>
            </a:solidFill>
          </a:ln>
        </p:spPr>
        <p:txBody>
          <a:bodyPr wrap="square">
            <a:spAutoFit/>
          </a:bodyPr>
          <a:lstStyle/>
          <a:p>
            <a:pPr algn="ctr"/>
            <a:r>
              <a:rPr lang="en-US" sz="1200" b="1" dirty="0">
                <a:latin typeface="Segoe UI" panose="020B0502040204020203" pitchFamily="34" charset="0"/>
                <a:cs typeface="Segoe UI" panose="020B0502040204020203" pitchFamily="34" charset="0"/>
              </a:rPr>
              <a:t>The &gt;97% of 16S rRNA gene sequence similarity golden threshold is considering the </a:t>
            </a:r>
            <a:r>
              <a:rPr lang="en-US" sz="1200" b="1" u="sng" dirty="0">
                <a:solidFill>
                  <a:srgbClr val="FF0000"/>
                </a:solidFill>
                <a:latin typeface="Segoe UI" panose="020B0502040204020203" pitchFamily="34" charset="0"/>
                <a:cs typeface="Segoe UI" panose="020B0502040204020203" pitchFamily="34" charset="0"/>
              </a:rPr>
              <a:t>FULL LENGTH</a:t>
            </a:r>
            <a:r>
              <a:rPr lang="en-US" sz="1200" b="1" dirty="0">
                <a:solidFill>
                  <a:schemeClr val="bg1">
                    <a:lumMod val="50000"/>
                  </a:schemeClr>
                </a:solidFill>
                <a:latin typeface="Segoe UI" panose="020B0502040204020203" pitchFamily="34" charset="0"/>
                <a:cs typeface="Segoe UI" panose="020B0502040204020203" pitchFamily="34" charset="0"/>
              </a:rPr>
              <a:t>.</a:t>
            </a:r>
          </a:p>
          <a:p>
            <a:pPr algn="ctr"/>
            <a:endParaRPr lang="en-US" sz="1200" b="1" dirty="0">
              <a:solidFill>
                <a:schemeClr val="bg1">
                  <a:lumMod val="50000"/>
                </a:schemeClr>
              </a:solidFill>
              <a:latin typeface="Segoe UI" panose="020B0502040204020203" pitchFamily="34" charset="0"/>
              <a:cs typeface="Segoe UI" panose="020B0502040204020203" pitchFamily="34" charset="0"/>
            </a:endParaRPr>
          </a:p>
          <a:p>
            <a:pPr algn="ctr"/>
            <a:r>
              <a:rPr lang="en-US" sz="1200" b="1" dirty="0">
                <a:latin typeface="Segoe UI" panose="020B0502040204020203" pitchFamily="34" charset="0"/>
                <a:cs typeface="Segoe UI" panose="020B0502040204020203" pitchFamily="34" charset="0"/>
              </a:rPr>
              <a:t>A 16S rRNA gene fragment does not  have enough resolution at species level!</a:t>
            </a:r>
            <a:endParaRPr lang="en-CH" sz="1200" dirty="0"/>
          </a:p>
        </p:txBody>
      </p:sp>
      <p:sp>
        <p:nvSpPr>
          <p:cNvPr id="14" name="TextBox 13">
            <a:extLst>
              <a:ext uri="{FF2B5EF4-FFF2-40B4-BE49-F238E27FC236}">
                <a16:creationId xmlns:a16="http://schemas.microsoft.com/office/drawing/2014/main" id="{CD9ED24D-08B1-7F99-74A3-52C796E03DAA}"/>
              </a:ext>
            </a:extLst>
          </p:cNvPr>
          <p:cNvSpPr txBox="1"/>
          <p:nvPr/>
        </p:nvSpPr>
        <p:spPr>
          <a:xfrm>
            <a:off x="6661632" y="5291004"/>
            <a:ext cx="4776127" cy="646331"/>
          </a:xfrm>
          <a:prstGeom prst="rect">
            <a:avLst/>
          </a:prstGeom>
          <a:solidFill>
            <a:schemeClr val="bg1"/>
          </a:solidFill>
          <a:ln w="19050">
            <a:solidFill>
              <a:srgbClr val="FF0000"/>
            </a:solidFill>
          </a:ln>
        </p:spPr>
        <p:txBody>
          <a:bodyPr wrap="square">
            <a:spAutoFit/>
          </a:bodyPr>
          <a:lstStyle/>
          <a:p>
            <a:pPr algn="ctr"/>
            <a:r>
              <a:rPr lang="en-US" sz="1200" dirty="0">
                <a:latin typeface="Segoe UI" panose="020B0502040204020203" pitchFamily="34" charset="0"/>
                <a:cs typeface="Segoe UI" panose="020B0502040204020203" pitchFamily="34" charset="0"/>
              </a:rPr>
              <a:t>In practice, description of novel prokaryotic species must follow a </a:t>
            </a:r>
            <a:r>
              <a:rPr lang="en-US" sz="1200" u="sng" dirty="0">
                <a:latin typeface="Segoe UI" panose="020B0502040204020203" pitchFamily="34" charset="0"/>
                <a:cs typeface="Segoe UI" panose="020B0502040204020203" pitchFamily="34" charset="0"/>
              </a:rPr>
              <a:t>polyphasic approach</a:t>
            </a:r>
            <a:r>
              <a:rPr lang="en-US" sz="1200" dirty="0">
                <a:latin typeface="Segoe UI" panose="020B0502040204020203" pitchFamily="34" charset="0"/>
                <a:cs typeface="Segoe UI" panose="020B0502040204020203" pitchFamily="34" charset="0"/>
              </a:rPr>
              <a:t>, being supported by both </a:t>
            </a:r>
            <a:r>
              <a:rPr lang="en-US" sz="1200" u="sng" dirty="0">
                <a:latin typeface="Segoe UI" panose="020B0502040204020203" pitchFamily="34" charset="0"/>
                <a:cs typeface="Segoe UI" panose="020B0502040204020203" pitchFamily="34" charset="0"/>
              </a:rPr>
              <a:t>phenotypic</a:t>
            </a:r>
            <a:r>
              <a:rPr lang="en-US" sz="1200" dirty="0">
                <a:latin typeface="Segoe UI" panose="020B0502040204020203" pitchFamily="34" charset="0"/>
                <a:cs typeface="Segoe UI" panose="020B0502040204020203" pitchFamily="34" charset="0"/>
              </a:rPr>
              <a:t> and </a:t>
            </a:r>
            <a:r>
              <a:rPr lang="en-US" sz="1200" u="sng" dirty="0">
                <a:latin typeface="Segoe UI" panose="020B0502040204020203" pitchFamily="34" charset="0"/>
                <a:cs typeface="Segoe UI" panose="020B0502040204020203" pitchFamily="34" charset="0"/>
              </a:rPr>
              <a:t>genetic/genomic </a:t>
            </a:r>
            <a:r>
              <a:rPr lang="en-US" sz="1200" dirty="0">
                <a:latin typeface="Segoe UI" panose="020B0502040204020203" pitchFamily="34" charset="0"/>
                <a:cs typeface="Segoe UI" panose="020B0502040204020203" pitchFamily="34" charset="0"/>
              </a:rPr>
              <a:t>differences</a:t>
            </a:r>
            <a:endParaRPr lang="en-CH" sz="1200" dirty="0"/>
          </a:p>
        </p:txBody>
      </p:sp>
    </p:spTree>
    <p:extLst>
      <p:ext uri="{BB962C8B-B14F-4D97-AF65-F5344CB8AC3E}">
        <p14:creationId xmlns:p14="http://schemas.microsoft.com/office/powerpoint/2010/main" val="174691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21</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Resolution of 16S rRNA regions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523220"/>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Only the full 16S rRNA gene provides enough resolution at the species level</a:t>
            </a:r>
          </a:p>
        </p:txBody>
      </p:sp>
      <p:grpSp>
        <p:nvGrpSpPr>
          <p:cNvPr id="1030" name="Group 1029">
            <a:extLst>
              <a:ext uri="{FF2B5EF4-FFF2-40B4-BE49-F238E27FC236}">
                <a16:creationId xmlns:a16="http://schemas.microsoft.com/office/drawing/2014/main" id="{B1ABCEE0-3506-C3B7-CAEA-C32407F49AD6}"/>
              </a:ext>
            </a:extLst>
          </p:cNvPr>
          <p:cNvGrpSpPr/>
          <p:nvPr/>
        </p:nvGrpSpPr>
        <p:grpSpPr>
          <a:xfrm>
            <a:off x="1271464" y="2027289"/>
            <a:ext cx="6080585" cy="1912276"/>
            <a:chOff x="1271464" y="2027289"/>
            <a:chExt cx="6080585" cy="1912276"/>
          </a:xfrm>
        </p:grpSpPr>
        <p:grpSp>
          <p:nvGrpSpPr>
            <p:cNvPr id="18" name="Group 17">
              <a:extLst>
                <a:ext uri="{FF2B5EF4-FFF2-40B4-BE49-F238E27FC236}">
                  <a16:creationId xmlns:a16="http://schemas.microsoft.com/office/drawing/2014/main" id="{6477D61B-1AEF-E098-D285-6F2FBAAEC338}"/>
                </a:ext>
              </a:extLst>
            </p:cNvPr>
            <p:cNvGrpSpPr/>
            <p:nvPr/>
          </p:nvGrpSpPr>
          <p:grpSpPr>
            <a:xfrm>
              <a:off x="1271464" y="2027289"/>
              <a:ext cx="6080585" cy="1283349"/>
              <a:chOff x="1140914" y="2776367"/>
              <a:chExt cx="4649312" cy="981269"/>
            </a:xfrm>
          </p:grpSpPr>
          <p:pic>
            <p:nvPicPr>
              <p:cNvPr id="23" name="Picture 4" descr="Fig. 1">
                <a:extLst>
                  <a:ext uri="{FF2B5EF4-FFF2-40B4-BE49-F238E27FC236}">
                    <a16:creationId xmlns:a16="http://schemas.microsoft.com/office/drawing/2014/main" id="{30BDCB89-AF99-A384-918C-4374B0E96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4" t="61985" b="18971"/>
              <a:stretch/>
            </p:blipFill>
            <p:spPr bwMode="auto">
              <a:xfrm>
                <a:off x="1140914" y="2776367"/>
                <a:ext cx="2336857" cy="9812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Fig. 1">
                <a:extLst>
                  <a:ext uri="{FF2B5EF4-FFF2-40B4-BE49-F238E27FC236}">
                    <a16:creationId xmlns:a16="http://schemas.microsoft.com/office/drawing/2014/main" id="{906CE064-EEC5-C305-DDA4-99F341826B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4" t="82282" b="-511"/>
              <a:stretch/>
            </p:blipFill>
            <p:spPr bwMode="auto">
              <a:xfrm>
                <a:off x="3453369" y="2803438"/>
                <a:ext cx="2336857" cy="939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857C13E-A239-6889-CE6C-19E120064A4E}"/>
                </a:ext>
              </a:extLst>
            </p:cNvPr>
            <p:cNvGrpSpPr/>
            <p:nvPr/>
          </p:nvGrpSpPr>
          <p:grpSpPr>
            <a:xfrm>
              <a:off x="1271464" y="3379284"/>
              <a:ext cx="2088232" cy="560281"/>
              <a:chOff x="1251186" y="3954542"/>
              <a:chExt cx="2088232" cy="560281"/>
            </a:xfrm>
          </p:grpSpPr>
          <p:pic>
            <p:nvPicPr>
              <p:cNvPr id="53" name="Picture 4" descr="Fig. 1">
                <a:extLst>
                  <a:ext uri="{FF2B5EF4-FFF2-40B4-BE49-F238E27FC236}">
                    <a16:creationId xmlns:a16="http://schemas.microsoft.com/office/drawing/2014/main" id="{603B0C66-665A-86CB-5AA2-049E4067E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4" t="53932" r="11693" b="38243"/>
              <a:stretch/>
            </p:blipFill>
            <p:spPr bwMode="auto">
              <a:xfrm>
                <a:off x="1251191" y="4148274"/>
                <a:ext cx="1604449" cy="36654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734782D-1568-EB64-CCC4-40E6EE50CC5E}"/>
                  </a:ext>
                </a:extLst>
              </p:cNvPr>
              <p:cNvSpPr txBox="1"/>
              <p:nvPr/>
            </p:nvSpPr>
            <p:spPr>
              <a:xfrm>
                <a:off x="1251186" y="3954542"/>
                <a:ext cx="2088232" cy="215444"/>
              </a:xfrm>
              <a:prstGeom prst="rect">
                <a:avLst/>
              </a:prstGeom>
              <a:noFill/>
            </p:spPr>
            <p:txBody>
              <a:bodyPr wrap="square">
                <a:spAutoFit/>
              </a:bodyPr>
              <a:lstStyle/>
              <a:p>
                <a:pPr algn="ctr"/>
                <a:r>
                  <a:rPr lang="en-US" sz="800" dirty="0">
                    <a:latin typeface="Segoe UI" panose="020B0502040204020203" pitchFamily="34" charset="0"/>
                    <a:cs typeface="Segoe UI" panose="020B0502040204020203" pitchFamily="34" charset="0"/>
                  </a:rPr>
                  <a:t>Percentage unclassified at Species level</a:t>
                </a:r>
                <a:endParaRPr lang="LID4096" sz="800" dirty="0"/>
              </a:p>
            </p:txBody>
          </p:sp>
        </p:grpSp>
      </p:grpSp>
      <p:grpSp>
        <p:nvGrpSpPr>
          <p:cNvPr id="1029" name="Group 1028">
            <a:extLst>
              <a:ext uri="{FF2B5EF4-FFF2-40B4-BE49-F238E27FC236}">
                <a16:creationId xmlns:a16="http://schemas.microsoft.com/office/drawing/2014/main" id="{1F6875AB-96C3-4095-F518-06A0941A32E5}"/>
              </a:ext>
            </a:extLst>
          </p:cNvPr>
          <p:cNvGrpSpPr/>
          <p:nvPr/>
        </p:nvGrpSpPr>
        <p:grpSpPr>
          <a:xfrm>
            <a:off x="7597824" y="620685"/>
            <a:ext cx="4114800" cy="1754844"/>
            <a:chOff x="6816080" y="620685"/>
            <a:chExt cx="4896544" cy="2088235"/>
          </a:xfrm>
        </p:grpSpPr>
        <p:grpSp>
          <p:nvGrpSpPr>
            <p:cNvPr id="11" name="Group 10">
              <a:extLst>
                <a:ext uri="{FF2B5EF4-FFF2-40B4-BE49-F238E27FC236}">
                  <a16:creationId xmlns:a16="http://schemas.microsoft.com/office/drawing/2014/main" id="{A6E820E6-0BF7-BB4D-945B-EA7A3259449F}"/>
                </a:ext>
              </a:extLst>
            </p:cNvPr>
            <p:cNvGrpSpPr/>
            <p:nvPr/>
          </p:nvGrpSpPr>
          <p:grpSpPr>
            <a:xfrm>
              <a:off x="6816080" y="620685"/>
              <a:ext cx="4896544" cy="1584170"/>
              <a:chOff x="1057244" y="3640084"/>
              <a:chExt cx="5587104" cy="1877146"/>
            </a:xfrm>
          </p:grpSpPr>
          <p:pic>
            <p:nvPicPr>
              <p:cNvPr id="12" name="Picture 4">
                <a:extLst>
                  <a:ext uri="{FF2B5EF4-FFF2-40B4-BE49-F238E27FC236}">
                    <a16:creationId xmlns:a16="http://schemas.microsoft.com/office/drawing/2014/main" id="{D916844E-5237-78BC-7C85-75F10DEB92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48" t="1" r="29946" b="43218"/>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8E2CA4-5680-5EE5-DC00-D48D2EADF5AE}"/>
                  </a:ext>
                </a:extLst>
              </p:cNvPr>
              <p:cNvSpPr txBox="1"/>
              <p:nvPr/>
            </p:nvSpPr>
            <p:spPr>
              <a:xfrm>
                <a:off x="1500728" y="5178678"/>
                <a:ext cx="4752528" cy="282089"/>
              </a:xfrm>
              <a:prstGeom prst="rect">
                <a:avLst/>
              </a:prstGeom>
              <a:noFill/>
            </p:spPr>
            <p:txBody>
              <a:bodyPr wrap="square">
                <a:spAutoFit/>
              </a:bodyPr>
              <a:lstStyle/>
              <a:p>
                <a:r>
                  <a:rPr lang="en-US" sz="700" b="1" dirty="0">
                    <a:solidFill>
                      <a:srgbClr val="C00000"/>
                    </a:solidFill>
                    <a:latin typeface="Segoe UI" panose="020B0502040204020203" pitchFamily="34" charset="0"/>
                    <a:cs typeface="Segoe UI" panose="020B0502040204020203" pitchFamily="34" charset="0"/>
                  </a:rPr>
                  <a:t>  V1      V2                     V3            V4               V5             V6        V7       V8            V9</a:t>
                </a:r>
                <a:endParaRPr lang="en-CH" sz="700" b="1" dirty="0">
                  <a:solidFill>
                    <a:srgbClr val="C00000"/>
                  </a:solidFill>
                </a:endParaRPr>
              </a:p>
            </p:txBody>
          </p:sp>
        </p:grpSp>
        <p:cxnSp>
          <p:nvCxnSpPr>
            <p:cNvPr id="55" name="Straight Connector 54">
              <a:extLst>
                <a:ext uri="{FF2B5EF4-FFF2-40B4-BE49-F238E27FC236}">
                  <a16:creationId xmlns:a16="http://schemas.microsoft.com/office/drawing/2014/main" id="{07E68823-8E22-3BDE-7B69-1F3FDECC67FC}"/>
                </a:ext>
              </a:extLst>
            </p:cNvPr>
            <p:cNvCxnSpPr>
              <a:cxnSpLocks/>
            </p:cNvCxnSpPr>
            <p:nvPr/>
          </p:nvCxnSpPr>
          <p:spPr>
            <a:xfrm>
              <a:off x="7320136" y="2348880"/>
              <a:ext cx="53481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DF48F6B-FDD5-8131-A7C9-78AF96613BD3}"/>
                </a:ext>
              </a:extLst>
            </p:cNvPr>
            <p:cNvCxnSpPr>
              <a:cxnSpLocks/>
            </p:cNvCxnSpPr>
            <p:nvPr/>
          </p:nvCxnSpPr>
          <p:spPr>
            <a:xfrm>
              <a:off x="7320136" y="2420888"/>
              <a:ext cx="124283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94B95AD-83C9-EFC7-8971-E7EF3EFD2E16}"/>
                </a:ext>
              </a:extLst>
            </p:cNvPr>
            <p:cNvCxnSpPr>
              <a:cxnSpLocks/>
            </p:cNvCxnSpPr>
            <p:nvPr/>
          </p:nvCxnSpPr>
          <p:spPr>
            <a:xfrm>
              <a:off x="8328248" y="2564904"/>
              <a:ext cx="124283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52FCE67-19E0-AE4C-B8B4-99950A23B5AF}"/>
                </a:ext>
              </a:extLst>
            </p:cNvPr>
            <p:cNvCxnSpPr>
              <a:cxnSpLocks/>
            </p:cNvCxnSpPr>
            <p:nvPr/>
          </p:nvCxnSpPr>
          <p:spPr>
            <a:xfrm>
              <a:off x="8704037" y="2420888"/>
              <a:ext cx="70433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6B9105BD-E934-2949-DE47-C94D530D4ECE}"/>
                </a:ext>
              </a:extLst>
            </p:cNvPr>
            <p:cNvCxnSpPr>
              <a:cxnSpLocks/>
            </p:cNvCxnSpPr>
            <p:nvPr/>
          </p:nvCxnSpPr>
          <p:spPr>
            <a:xfrm>
              <a:off x="9840416" y="2412901"/>
              <a:ext cx="144016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B23807A5-40DC-ECD6-5019-FFBEB412F7C7}"/>
                </a:ext>
              </a:extLst>
            </p:cNvPr>
            <p:cNvCxnSpPr>
              <a:cxnSpLocks/>
            </p:cNvCxnSpPr>
            <p:nvPr/>
          </p:nvCxnSpPr>
          <p:spPr>
            <a:xfrm>
              <a:off x="7320136" y="2708920"/>
              <a:ext cx="396044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031" name="TextBox 1030">
            <a:extLst>
              <a:ext uri="{FF2B5EF4-FFF2-40B4-BE49-F238E27FC236}">
                <a16:creationId xmlns:a16="http://schemas.microsoft.com/office/drawing/2014/main" id="{C6E5F326-C0F7-57A2-FDEF-E61B32F5901F}"/>
              </a:ext>
            </a:extLst>
          </p:cNvPr>
          <p:cNvSpPr txBox="1"/>
          <p:nvPr/>
        </p:nvSpPr>
        <p:spPr>
          <a:xfrm>
            <a:off x="3215680" y="3501008"/>
            <a:ext cx="4308095" cy="369332"/>
          </a:xfrm>
          <a:prstGeom prst="rect">
            <a:avLst/>
          </a:prstGeom>
          <a:noFill/>
        </p:spPr>
        <p:txBody>
          <a:bodyPr wrap="square">
            <a:spAutoFit/>
          </a:bodyPr>
          <a:lstStyle/>
          <a:p>
            <a:pPr algn="ctr"/>
            <a:r>
              <a:rPr lang="en-US" sz="900" dirty="0">
                <a:solidFill>
                  <a:schemeClr val="bg1">
                    <a:lumMod val="50000"/>
                  </a:schemeClr>
                </a:solidFill>
                <a:latin typeface="Segoe UI" panose="020B0502040204020203" pitchFamily="34" charset="0"/>
                <a:cs typeface="Segoe UI" panose="020B0502040204020203" pitchFamily="34" charset="0"/>
              </a:rPr>
              <a:t>Johnson et al. </a:t>
            </a:r>
            <a:r>
              <a:rPr lang="en-US" sz="900" b="1" dirty="0">
                <a:solidFill>
                  <a:schemeClr val="bg1">
                    <a:lumMod val="50000"/>
                  </a:schemeClr>
                </a:solidFill>
                <a:latin typeface="Segoe UI" panose="020B0502040204020203" pitchFamily="34" charset="0"/>
                <a:cs typeface="Segoe UI" panose="020B0502040204020203" pitchFamily="34" charset="0"/>
              </a:rPr>
              <a:t>Evaluation of 16S rRNA gene sequencing for species and strain-level microbiome analysis</a:t>
            </a:r>
            <a:r>
              <a:rPr lang="en-US" sz="900" dirty="0">
                <a:solidFill>
                  <a:schemeClr val="bg1">
                    <a:lumMod val="50000"/>
                  </a:schemeClr>
                </a:solidFill>
                <a:latin typeface="Segoe UI" panose="020B0502040204020203" pitchFamily="34" charset="0"/>
                <a:cs typeface="Segoe UI" panose="020B0502040204020203" pitchFamily="34" charset="0"/>
              </a:rPr>
              <a:t>. 2019. </a:t>
            </a:r>
            <a:r>
              <a:rPr lang="en-US" sz="900" i="1" dirty="0">
                <a:solidFill>
                  <a:schemeClr val="bg1">
                    <a:lumMod val="50000"/>
                  </a:schemeClr>
                </a:solidFill>
                <a:latin typeface="Segoe UI" panose="020B0502040204020203" pitchFamily="34" charset="0"/>
                <a:cs typeface="Segoe UI" panose="020B0502040204020203" pitchFamily="34" charset="0"/>
              </a:rPr>
              <a:t>Nature communications</a:t>
            </a:r>
            <a:r>
              <a:rPr lang="en-US" sz="900" dirty="0">
                <a:solidFill>
                  <a:schemeClr val="bg1">
                    <a:lumMod val="50000"/>
                  </a:schemeClr>
                </a:solidFill>
                <a:latin typeface="Segoe UI" panose="020B0502040204020203" pitchFamily="34" charset="0"/>
                <a:cs typeface="Segoe UI" panose="020B0502040204020203" pitchFamily="34" charset="0"/>
              </a:rPr>
              <a:t>, 10(1), 5029</a:t>
            </a:r>
            <a:endParaRPr lang="LID4096" sz="900" dirty="0"/>
          </a:p>
        </p:txBody>
      </p:sp>
      <p:graphicFrame>
        <p:nvGraphicFramePr>
          <p:cNvPr id="6" name="Table 6">
            <a:extLst>
              <a:ext uri="{FF2B5EF4-FFF2-40B4-BE49-F238E27FC236}">
                <a16:creationId xmlns:a16="http://schemas.microsoft.com/office/drawing/2014/main" id="{9CAD9004-3C9B-6572-6CD2-B70B843CF055}"/>
              </a:ext>
            </a:extLst>
          </p:cNvPr>
          <p:cNvGraphicFramePr>
            <a:graphicFrameLocks noGrp="1"/>
          </p:cNvGraphicFramePr>
          <p:nvPr>
            <p:extLst>
              <p:ext uri="{D42A27DB-BD31-4B8C-83A1-F6EECF244321}">
                <p14:modId xmlns:p14="http://schemas.microsoft.com/office/powerpoint/2010/main" val="2195703766"/>
              </p:ext>
            </p:extLst>
          </p:nvPr>
        </p:nvGraphicFramePr>
        <p:xfrm>
          <a:off x="4727848" y="3927736"/>
          <a:ext cx="7272808" cy="2669616"/>
        </p:xfrm>
        <a:graphic>
          <a:graphicData uri="http://schemas.openxmlformats.org/drawingml/2006/table">
            <a:tbl>
              <a:tblPr firstRow="1" bandRow="1">
                <a:tableStyleId>{8EC20E35-A176-4012-BC5E-935CFFF8708E}</a:tableStyleId>
              </a:tblPr>
              <a:tblGrid>
                <a:gridCol w="1356511">
                  <a:extLst>
                    <a:ext uri="{9D8B030D-6E8A-4147-A177-3AD203B41FA5}">
                      <a16:colId xmlns:a16="http://schemas.microsoft.com/office/drawing/2014/main" val="3869395673"/>
                    </a:ext>
                  </a:extLst>
                </a:gridCol>
                <a:gridCol w="2201412">
                  <a:extLst>
                    <a:ext uri="{9D8B030D-6E8A-4147-A177-3AD203B41FA5}">
                      <a16:colId xmlns:a16="http://schemas.microsoft.com/office/drawing/2014/main" val="1661959462"/>
                    </a:ext>
                  </a:extLst>
                </a:gridCol>
                <a:gridCol w="1513472">
                  <a:extLst>
                    <a:ext uri="{9D8B030D-6E8A-4147-A177-3AD203B41FA5}">
                      <a16:colId xmlns:a16="http://schemas.microsoft.com/office/drawing/2014/main" val="1663420572"/>
                    </a:ext>
                  </a:extLst>
                </a:gridCol>
                <a:gridCol w="266146">
                  <a:extLst>
                    <a:ext uri="{9D8B030D-6E8A-4147-A177-3AD203B41FA5}">
                      <a16:colId xmlns:a16="http://schemas.microsoft.com/office/drawing/2014/main" val="1288258508"/>
                    </a:ext>
                  </a:extLst>
                </a:gridCol>
                <a:gridCol w="1935267">
                  <a:extLst>
                    <a:ext uri="{9D8B030D-6E8A-4147-A177-3AD203B41FA5}">
                      <a16:colId xmlns:a16="http://schemas.microsoft.com/office/drawing/2014/main" val="152538286"/>
                    </a:ext>
                  </a:extLst>
                </a:gridCol>
              </a:tblGrid>
              <a:tr h="341649">
                <a:tc>
                  <a:txBody>
                    <a:bodyPr/>
                    <a:lstStyle/>
                    <a:p>
                      <a:pPr algn="ctr"/>
                      <a:endParaRPr lang="en-CH" sz="1050"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Short read</a:t>
                      </a:r>
                      <a:endParaRPr lang="en-CH" sz="1050" dirty="0">
                        <a:latin typeface="Segoe UI" panose="020B0502040204020203" pitchFamily="34" charset="0"/>
                        <a:cs typeface="Segoe UI" panose="020B0502040204020203" pitchFamily="34" charset="0"/>
                      </a:endParaRPr>
                    </a:p>
                  </a:txBody>
                  <a:tcPr anchor="ctr"/>
                </a:tc>
                <a:tc gridSpan="3">
                  <a:txBody>
                    <a:bodyPr/>
                    <a:lstStyle/>
                    <a:p>
                      <a:pPr algn="ctr"/>
                      <a:r>
                        <a:rPr lang="en-US" sz="1050" dirty="0">
                          <a:latin typeface="Segoe UI" panose="020B0502040204020203" pitchFamily="34" charset="0"/>
                          <a:cs typeface="Segoe UI" panose="020B0502040204020203" pitchFamily="34" charset="0"/>
                        </a:rPr>
                        <a:t>Long read</a:t>
                      </a:r>
                      <a:endParaRPr lang="en-CH" sz="1050" dirty="0">
                        <a:latin typeface="Segoe UI" panose="020B0502040204020203" pitchFamily="34" charset="0"/>
                        <a:cs typeface="Segoe UI" panose="020B0502040204020203" pitchFamily="34" charset="0"/>
                      </a:endParaRPr>
                    </a:p>
                  </a:txBody>
                  <a:tcPr anchor="ctr"/>
                </a:tc>
                <a:tc hMerge="1">
                  <a:txBody>
                    <a:bodyPr/>
                    <a:lstStyle/>
                    <a:p>
                      <a:endParaRPr lang="en-CH" dirty="0"/>
                    </a:p>
                  </a:txBody>
                  <a:tcPr/>
                </a:tc>
                <a:tc hMerge="1">
                  <a:txBody>
                    <a:bodyPr/>
                    <a:lstStyle/>
                    <a:p>
                      <a:pPr algn="ct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802606543"/>
                  </a:ext>
                </a:extLst>
              </a:tr>
              <a:tr h="341649">
                <a:tc>
                  <a:txBody>
                    <a:bodyPr/>
                    <a:lstStyle/>
                    <a:p>
                      <a:pPr algn="ctr"/>
                      <a:r>
                        <a:rPr lang="en-US" sz="1050" b="1" dirty="0">
                          <a:latin typeface="Segoe UI" panose="020B0502040204020203" pitchFamily="34" charset="0"/>
                          <a:cs typeface="Segoe UI" panose="020B0502040204020203" pitchFamily="34" charset="0"/>
                        </a:rPr>
                        <a:t>Company</a:t>
                      </a:r>
                      <a:endParaRPr lang="en-CH" sz="1050" b="1"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Illumina</a:t>
                      </a:r>
                      <a:endParaRPr lang="en-CH" sz="1050" dirty="0">
                        <a:latin typeface="Segoe UI" panose="020B0502040204020203" pitchFamily="34" charset="0"/>
                        <a:cs typeface="Segoe UI" panose="020B0502040204020203" pitchFamily="34" charset="0"/>
                      </a:endParaRPr>
                    </a:p>
                  </a:txBody>
                  <a:tcPr anchor="ctr"/>
                </a:tc>
                <a:tc gridSpan="2">
                  <a:txBody>
                    <a:bodyPr/>
                    <a:lstStyle/>
                    <a:p>
                      <a:pPr algn="ctr"/>
                      <a:r>
                        <a:rPr lang="en-US" sz="1050" dirty="0">
                          <a:latin typeface="Segoe UI" panose="020B0502040204020203" pitchFamily="34" charset="0"/>
                          <a:cs typeface="Segoe UI" panose="020B0502040204020203" pitchFamily="34" charset="0"/>
                        </a:rPr>
                        <a:t>PacBio</a:t>
                      </a:r>
                      <a:endParaRPr lang="en-CH" sz="1050" dirty="0">
                        <a:latin typeface="Segoe UI" panose="020B0502040204020203" pitchFamily="34" charset="0"/>
                        <a:cs typeface="Segoe UI" panose="020B0502040204020203" pitchFamily="34" charset="0"/>
                      </a:endParaRPr>
                    </a:p>
                  </a:txBody>
                  <a:tcPr anchor="ctr"/>
                </a:tc>
                <a:tc hMerge="1">
                  <a:txBody>
                    <a:bodyPr/>
                    <a:lstStyle/>
                    <a:p>
                      <a:pPr algn="ctr"/>
                      <a:r>
                        <a:rPr lang="en-US" sz="1050" dirty="0">
                          <a:latin typeface="Segoe UI" panose="020B0502040204020203" pitchFamily="34" charset="0"/>
                          <a:cs typeface="Segoe UI" panose="020B0502040204020203" pitchFamily="34" charset="0"/>
                        </a:rPr>
                        <a:t>ONT</a:t>
                      </a:r>
                      <a:endParaRPr lang="en-CH" sz="1050" dirty="0">
                        <a:latin typeface="Segoe UI" panose="020B0502040204020203" pitchFamily="34" charset="0"/>
                        <a:cs typeface="Segoe UI" panose="020B0502040204020203" pitchFamily="34" charset="0"/>
                      </a:endParaRPr>
                    </a:p>
                  </a:txBody>
                  <a:tcPr anchor="ctr"/>
                </a:tc>
                <a:tc>
                  <a:txBody>
                    <a:bodyPr/>
                    <a:lstStyle/>
                    <a:p>
                      <a:pPr algn="ctr"/>
                      <a:r>
                        <a:rPr lang="en-US" sz="1050">
                          <a:latin typeface="Segoe UI" panose="020B0502040204020203" pitchFamily="34" charset="0"/>
                          <a:cs typeface="Segoe UI" panose="020B0502040204020203" pitchFamily="34" charset="0"/>
                        </a:rPr>
                        <a:t>ONT</a:t>
                      </a: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268535038"/>
                  </a:ext>
                </a:extLst>
              </a:tr>
              <a:tr h="341649">
                <a:tc>
                  <a:txBody>
                    <a:bodyPr/>
                    <a:lstStyle/>
                    <a:p>
                      <a:pPr algn="ctr"/>
                      <a:r>
                        <a:rPr lang="en-US" sz="1050" b="1" dirty="0">
                          <a:latin typeface="Segoe UI" panose="020B0502040204020203" pitchFamily="34" charset="0"/>
                          <a:cs typeface="Segoe UI" panose="020B0502040204020203" pitchFamily="34" charset="0"/>
                        </a:rPr>
                        <a:t>Read length range</a:t>
                      </a:r>
                      <a:endParaRPr lang="en-CH" sz="1050" b="1"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50 – 300 bp</a:t>
                      </a:r>
                      <a:endParaRPr lang="en-CH" sz="1050" dirty="0">
                        <a:latin typeface="Segoe UI" panose="020B0502040204020203" pitchFamily="34" charset="0"/>
                        <a:cs typeface="Segoe UI" panose="020B0502040204020203" pitchFamily="34" charset="0"/>
                      </a:endParaRPr>
                    </a:p>
                  </a:txBody>
                  <a:tcPr anchor="ctr"/>
                </a:tc>
                <a:tc gridSpan="2">
                  <a:txBody>
                    <a:bodyPr/>
                    <a:lstStyle/>
                    <a:p>
                      <a:pPr algn="ctr"/>
                      <a:r>
                        <a:rPr lang="en-US" sz="1050" dirty="0">
                          <a:latin typeface="Segoe UI" panose="020B0502040204020203" pitchFamily="34" charset="0"/>
                          <a:cs typeface="Segoe UI" panose="020B0502040204020203" pitchFamily="34" charset="0"/>
                        </a:rPr>
                        <a:t>&gt;1kb</a:t>
                      </a:r>
                      <a:endParaRPr lang="en-CH" sz="1050" dirty="0">
                        <a:latin typeface="Segoe UI" panose="020B0502040204020203" pitchFamily="34" charset="0"/>
                        <a:cs typeface="Segoe UI" panose="020B0502040204020203" pitchFamily="34" charset="0"/>
                      </a:endParaRPr>
                    </a:p>
                  </a:txBody>
                  <a:tcPr anchor="ctr"/>
                </a:tc>
                <a:tc hMerge="1">
                  <a:txBody>
                    <a:bodyPr/>
                    <a:lstStyle/>
                    <a:p>
                      <a:pPr algn="ctr"/>
                      <a:r>
                        <a:rPr lang="en-US" sz="1050" dirty="0">
                          <a:latin typeface="Segoe UI" panose="020B0502040204020203" pitchFamily="34" charset="0"/>
                          <a:cs typeface="Segoe UI" panose="020B0502040204020203" pitchFamily="34" charset="0"/>
                        </a:rPr>
                        <a:t>Up to 100s of kb</a:t>
                      </a:r>
                      <a:endParaRPr lang="en-CH" sz="1050" dirty="0">
                        <a:latin typeface="Segoe UI" panose="020B0502040204020203" pitchFamily="34" charset="0"/>
                        <a:cs typeface="Segoe UI" panose="020B0502040204020203" pitchFamily="34" charset="0"/>
                      </a:endParaRPr>
                    </a:p>
                  </a:txBody>
                  <a:tcPr anchor="ctr"/>
                </a:tc>
                <a:tc>
                  <a:txBody>
                    <a:bodyPr/>
                    <a:lstStyle/>
                    <a:p>
                      <a:pPr algn="ctr"/>
                      <a:r>
                        <a:rPr lang="en-US" sz="1050">
                          <a:latin typeface="Segoe UI" panose="020B0502040204020203" pitchFamily="34" charset="0"/>
                          <a:cs typeface="Segoe UI" panose="020B0502040204020203" pitchFamily="34" charset="0"/>
                        </a:rPr>
                        <a:t>Up to 100s of kb</a:t>
                      </a: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940403786"/>
                  </a:ext>
                </a:extLst>
              </a:tr>
              <a:tr h="543088">
                <a:tc>
                  <a:txBody>
                    <a:bodyPr/>
                    <a:lstStyle/>
                    <a:p>
                      <a:pPr algn="ctr"/>
                      <a:r>
                        <a:rPr lang="en-US" sz="1050" b="1" dirty="0">
                          <a:latin typeface="Segoe UI" panose="020B0502040204020203" pitchFamily="34" charset="0"/>
                          <a:cs typeface="Segoe UI" panose="020B0502040204020203" pitchFamily="34" charset="0"/>
                        </a:rPr>
                        <a:t>Accuracy</a:t>
                      </a:r>
                      <a:endParaRPr lang="en-CH" sz="1050" b="1"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High (99.9%)</a:t>
                      </a:r>
                      <a:endParaRPr lang="en-CH" sz="1050" dirty="0">
                        <a:latin typeface="Segoe UI" panose="020B0502040204020203" pitchFamily="34" charset="0"/>
                        <a:cs typeface="Segoe UI" panose="020B0502040204020203" pitchFamily="34" charset="0"/>
                      </a:endParaRPr>
                    </a:p>
                  </a:txBody>
                  <a:tcPr anchor="ctr"/>
                </a:tc>
                <a:tc gridSpan="2">
                  <a:txBody>
                    <a:bodyPr/>
                    <a:lstStyle/>
                    <a:p>
                      <a:pPr algn="ctr"/>
                      <a:r>
                        <a:rPr lang="en-US" sz="1050" b="1" dirty="0">
                          <a:solidFill>
                            <a:srgbClr val="FF0000"/>
                          </a:solidFill>
                          <a:latin typeface="Segoe UI" panose="020B0502040204020203" pitchFamily="34" charset="0"/>
                          <a:cs typeface="Segoe UI" panose="020B0502040204020203" pitchFamily="34" charset="0"/>
                        </a:rPr>
                        <a:t>Low; 85%</a:t>
                      </a:r>
                    </a:p>
                    <a:p>
                      <a:pPr algn="ctr"/>
                      <a:r>
                        <a:rPr lang="en-US" sz="1050" dirty="0">
                          <a:latin typeface="Segoe UI" panose="020B0502040204020203" pitchFamily="34" charset="0"/>
                          <a:cs typeface="Segoe UI" panose="020B0502040204020203" pitchFamily="34" charset="0"/>
                        </a:rPr>
                        <a:t>(High with CCS PacBio HiFi)</a:t>
                      </a:r>
                      <a:endParaRPr lang="en-CH" sz="1050" dirty="0">
                        <a:latin typeface="Segoe UI" panose="020B0502040204020203" pitchFamily="34" charset="0"/>
                        <a:cs typeface="Segoe UI" panose="020B0502040204020203" pitchFamily="34" charset="0"/>
                      </a:endParaRPr>
                    </a:p>
                  </a:txBody>
                  <a:tcPr anchor="ctr"/>
                </a:tc>
                <a:tc hMerge="1">
                  <a:txBody>
                    <a:bodyPr/>
                    <a:lstStyle/>
                    <a:p>
                      <a:pPr algn="ctr"/>
                      <a:r>
                        <a:rPr lang="en-US" sz="1050" b="1" dirty="0">
                          <a:solidFill>
                            <a:srgbClr val="FF0000"/>
                          </a:solidFill>
                          <a:latin typeface="Segoe UI" panose="020B0502040204020203" pitchFamily="34" charset="0"/>
                          <a:cs typeface="Segoe UI" panose="020B0502040204020203" pitchFamily="34" charset="0"/>
                        </a:rPr>
                        <a:t>Low; 85%</a:t>
                      </a:r>
                    </a:p>
                    <a:p>
                      <a:pPr algn="ctr"/>
                      <a:r>
                        <a:rPr lang="en-US" sz="1050" dirty="0">
                          <a:latin typeface="Segoe UI" panose="020B0502040204020203" pitchFamily="34" charset="0"/>
                          <a:cs typeface="Segoe UI" panose="020B0502040204020203" pitchFamily="34" charset="0"/>
                        </a:rPr>
                        <a:t>(Medium with most recent library prep/analysis)</a:t>
                      </a:r>
                      <a:endParaRPr lang="en-CH" sz="1050" dirty="0">
                        <a:latin typeface="Segoe UI" panose="020B0502040204020203" pitchFamily="34" charset="0"/>
                        <a:cs typeface="Segoe UI" panose="020B0502040204020203" pitchFamily="34" charset="0"/>
                      </a:endParaRPr>
                    </a:p>
                  </a:txBody>
                  <a:tcPr anchor="ctr"/>
                </a:tc>
                <a:tc>
                  <a:txBody>
                    <a:bodyPr/>
                    <a:lstStyle/>
                    <a:p>
                      <a:pPr algn="ctr"/>
                      <a:r>
                        <a:rPr lang="en-US" sz="1050" b="1" dirty="0">
                          <a:solidFill>
                            <a:srgbClr val="FF0000"/>
                          </a:solidFill>
                          <a:latin typeface="Segoe UI" panose="020B0502040204020203" pitchFamily="34" charset="0"/>
                          <a:cs typeface="Segoe UI" panose="020B0502040204020203" pitchFamily="34" charset="0"/>
                        </a:rPr>
                        <a:t>Low; 85%</a:t>
                      </a:r>
                    </a:p>
                    <a:p>
                      <a:pPr algn="ctr"/>
                      <a:r>
                        <a:rPr lang="en-US" sz="1050" dirty="0">
                          <a:latin typeface="Segoe UI" panose="020B0502040204020203" pitchFamily="34" charset="0"/>
                          <a:cs typeface="Segoe UI" panose="020B0502040204020203" pitchFamily="34" charset="0"/>
                        </a:rPr>
                        <a:t>(Medium with most recent library prep/analysis)</a:t>
                      </a: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856829249"/>
                  </a:ext>
                </a:extLst>
              </a:tr>
              <a:tr h="695153">
                <a:tc>
                  <a:txBody>
                    <a:bodyPr/>
                    <a:lstStyle/>
                    <a:p>
                      <a:pPr algn="ctr"/>
                      <a:r>
                        <a:rPr lang="en-US" sz="1050" b="1" dirty="0">
                          <a:latin typeface="Segoe UI" panose="020B0502040204020203" pitchFamily="34" charset="0"/>
                          <a:cs typeface="Segoe UI" panose="020B0502040204020203" pitchFamily="34" charset="0"/>
                        </a:rPr>
                        <a:t>Typical used for</a:t>
                      </a:r>
                      <a:endParaRPr lang="en-CH" sz="1050" b="1" dirty="0">
                        <a:latin typeface="Segoe UI" panose="020B0502040204020203" pitchFamily="34" charset="0"/>
                        <a:cs typeface="Segoe UI" panose="020B0502040204020203" pitchFamily="34" charset="0"/>
                      </a:endParaRPr>
                    </a:p>
                  </a:txBody>
                  <a:tcPr anchor="ctr"/>
                </a:tc>
                <a:tc>
                  <a:txBody>
                    <a:bodyPr/>
                    <a:lstStyle/>
                    <a:p>
                      <a:pPr marL="171450" indent="-171450" algn="l">
                        <a:buFont typeface="Arial" panose="020B0604020202020204" pitchFamily="34" charset="0"/>
                        <a:buChar char="•"/>
                      </a:pPr>
                      <a:r>
                        <a:rPr lang="en-US" sz="1050" dirty="0">
                          <a:latin typeface="Segoe UI" panose="020B0502040204020203" pitchFamily="34" charset="0"/>
                          <a:cs typeface="Segoe UI" panose="020B0502040204020203" pitchFamily="34" charset="0"/>
                        </a:rPr>
                        <a:t>GBS/RAD sequencing</a:t>
                      </a:r>
                    </a:p>
                    <a:p>
                      <a:pPr marL="171450" indent="-171450" algn="l">
                        <a:buFont typeface="Arial" panose="020B0604020202020204" pitchFamily="34" charset="0"/>
                        <a:buChar char="•"/>
                      </a:pPr>
                      <a:r>
                        <a:rPr lang="en-US" sz="1050" dirty="0">
                          <a:latin typeface="Segoe UI" panose="020B0502040204020203" pitchFamily="34" charset="0"/>
                          <a:cs typeface="Segoe UI" panose="020B0502040204020203" pitchFamily="34" charset="0"/>
                        </a:rPr>
                        <a:t>Whole-genome sequencing</a:t>
                      </a:r>
                    </a:p>
                    <a:p>
                      <a:pPr marL="171450" indent="-171450" algn="l">
                        <a:buFont typeface="Arial" panose="020B0604020202020204" pitchFamily="34" charset="0"/>
                        <a:buChar char="•"/>
                      </a:pPr>
                      <a:r>
                        <a:rPr lang="en-US" sz="1050" dirty="0">
                          <a:latin typeface="Segoe UI" panose="020B0502040204020203" pitchFamily="34" charset="0"/>
                          <a:cs typeface="Segoe UI" panose="020B0502040204020203" pitchFamily="34" charset="0"/>
                        </a:rPr>
                        <a:t>Hi-C (genome assembly scaffolding)</a:t>
                      </a:r>
                    </a:p>
                  </a:txBody>
                  <a:tcPr anchor="ctr"/>
                </a:tc>
                <a:tc gridSpan="3">
                  <a:txBody>
                    <a:bodyPr/>
                    <a:lstStyle/>
                    <a:p>
                      <a:pPr marL="171450" indent="-171450" algn="l">
                        <a:buFont typeface="Arial" panose="020B0604020202020204" pitchFamily="34" charset="0"/>
                        <a:buChar char="•"/>
                      </a:pPr>
                      <a:r>
                        <a:rPr lang="en-US" sz="1050" dirty="0">
                          <a:latin typeface="Segoe UI" panose="020B0502040204020203" pitchFamily="34" charset="0"/>
                          <a:cs typeface="Segoe UI" panose="020B0502040204020203" pitchFamily="34" charset="0"/>
                        </a:rPr>
                        <a:t>Studying structural variants</a:t>
                      </a:r>
                    </a:p>
                    <a:p>
                      <a:pPr marL="171450" indent="-171450" algn="l">
                        <a:buFont typeface="Arial" panose="020B0604020202020204" pitchFamily="34" charset="0"/>
                        <a:buChar char="•"/>
                      </a:pPr>
                      <a:r>
                        <a:rPr lang="en-US" sz="1050" dirty="0">
                          <a:latin typeface="Segoe UI" panose="020B0502040204020203" pitchFamily="34" charset="0"/>
                          <a:cs typeface="Segoe UI" panose="020B0502040204020203" pitchFamily="34" charset="0"/>
                        </a:rPr>
                        <a:t>Genome assembly</a:t>
                      </a:r>
                      <a:endParaRPr lang="en-CH" sz="1050" dirty="0">
                        <a:latin typeface="Segoe UI" panose="020B0502040204020203" pitchFamily="34" charset="0"/>
                        <a:cs typeface="Segoe UI" panose="020B0502040204020203" pitchFamily="34" charset="0"/>
                      </a:endParaRPr>
                    </a:p>
                  </a:txBody>
                  <a:tcPr anchor="ctr"/>
                </a:tc>
                <a:tc hMerge="1">
                  <a:txBody>
                    <a:bodyPr/>
                    <a:lstStyle/>
                    <a:p>
                      <a:pPr algn="ctr"/>
                      <a:endParaRPr lang="en-CH" sz="1100" dirty="0">
                        <a:latin typeface="Segoe UI" panose="020B0502040204020203" pitchFamily="34" charset="0"/>
                        <a:cs typeface="Segoe UI" panose="020B0502040204020203" pitchFamily="34" charset="0"/>
                      </a:endParaRPr>
                    </a:p>
                  </a:txBody>
                  <a:tcPr/>
                </a:tc>
                <a:tc hMerge="1">
                  <a:txBody>
                    <a:bodyPr/>
                    <a:lstStyle/>
                    <a:p>
                      <a:pPr marL="171450" indent="-171450" algn="l">
                        <a:buFont typeface="Arial" panose="020B0604020202020204" pitchFamily="34" charset="0"/>
                        <a:buChar char="•"/>
                      </a:pP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649531787"/>
                  </a:ext>
                </a:extLst>
              </a:tr>
              <a:tr h="341649">
                <a:tc>
                  <a:txBody>
                    <a:bodyPr/>
                    <a:lstStyle/>
                    <a:p>
                      <a:pPr algn="ctr"/>
                      <a:r>
                        <a:rPr lang="en-US" sz="1050" b="1" dirty="0">
                          <a:latin typeface="Segoe UI" panose="020B0502040204020203" pitchFamily="34" charset="0"/>
                          <a:cs typeface="Segoe UI" panose="020B0502040204020203" pitchFamily="34" charset="0"/>
                        </a:rPr>
                        <a:t>Relative cost</a:t>
                      </a:r>
                      <a:endParaRPr lang="en-CH" sz="1050" b="1"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Intermediate</a:t>
                      </a:r>
                      <a:endParaRPr lang="en-CH" sz="1050" dirty="0">
                        <a:latin typeface="Segoe UI" panose="020B0502040204020203" pitchFamily="34" charset="0"/>
                        <a:cs typeface="Segoe UI" panose="020B0502040204020203" pitchFamily="34" charset="0"/>
                      </a:endParaRPr>
                    </a:p>
                  </a:txBody>
                  <a:tcPr anchor="ctr"/>
                </a:tc>
                <a:tc>
                  <a:txBody>
                    <a:bodyPr/>
                    <a:lstStyle/>
                    <a:p>
                      <a:pPr algn="ctr"/>
                      <a:r>
                        <a:rPr lang="en-US" sz="1050" dirty="0">
                          <a:latin typeface="Segoe UI" panose="020B0502040204020203" pitchFamily="34" charset="0"/>
                          <a:cs typeface="Segoe UI" panose="020B0502040204020203" pitchFamily="34" charset="0"/>
                        </a:rPr>
                        <a:t>High</a:t>
                      </a:r>
                      <a:endParaRPr lang="en-CH" sz="1050" dirty="0">
                        <a:latin typeface="Segoe UI" panose="020B0502040204020203" pitchFamily="34" charset="0"/>
                        <a:cs typeface="Segoe UI" panose="020B0502040204020203" pitchFamily="34" charset="0"/>
                      </a:endParaRPr>
                    </a:p>
                  </a:txBody>
                  <a:tcPr anchor="ctr"/>
                </a:tc>
                <a:tc gridSpan="2">
                  <a:txBody>
                    <a:bodyPr/>
                    <a:lstStyle/>
                    <a:p>
                      <a:pPr algn="ctr"/>
                      <a:r>
                        <a:rPr lang="en-US" sz="1050" dirty="0">
                          <a:latin typeface="Segoe UI" panose="020B0502040204020203" pitchFamily="34" charset="0"/>
                          <a:cs typeface="Segoe UI" panose="020B0502040204020203" pitchFamily="34" charset="0"/>
                        </a:rPr>
                        <a:t>Low</a:t>
                      </a:r>
                      <a:endParaRPr lang="en-CH" sz="1050" dirty="0">
                        <a:latin typeface="Segoe UI" panose="020B0502040204020203" pitchFamily="34" charset="0"/>
                        <a:cs typeface="Segoe UI" panose="020B0502040204020203" pitchFamily="34" charset="0"/>
                      </a:endParaRPr>
                    </a:p>
                  </a:txBody>
                  <a:tcPr anchor="ctr"/>
                </a:tc>
                <a:tc hMerge="1">
                  <a:txBody>
                    <a:bodyPr/>
                    <a:lstStyle/>
                    <a:p>
                      <a:pPr algn="ctr"/>
                      <a:endParaRPr lang="en-CH" sz="105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717854953"/>
                  </a:ext>
                </a:extLst>
              </a:tr>
            </a:tbl>
          </a:graphicData>
        </a:graphic>
      </p:graphicFrame>
    </p:spTree>
    <p:extLst>
      <p:ext uri="{BB962C8B-B14F-4D97-AF65-F5344CB8AC3E}">
        <p14:creationId xmlns:p14="http://schemas.microsoft.com/office/powerpoint/2010/main" val="23985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22</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Full-length 16S rRNA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PacBio SMRT sequencing</a:t>
            </a:r>
          </a:p>
        </p:txBody>
      </p:sp>
      <p:pic>
        <p:nvPicPr>
          <p:cNvPr id="8194" name="Picture 2" descr="Fig. 2">
            <a:extLst>
              <a:ext uri="{FF2B5EF4-FFF2-40B4-BE49-F238E27FC236}">
                <a16:creationId xmlns:a16="http://schemas.microsoft.com/office/drawing/2014/main" id="{B147959B-637E-1096-6DAA-72FCF6CE9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828" b="83126"/>
          <a:stretch/>
        </p:blipFill>
        <p:spPr bwMode="auto">
          <a:xfrm>
            <a:off x="6621110" y="1131204"/>
            <a:ext cx="3795370" cy="1482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g. 2">
            <a:extLst>
              <a:ext uri="{FF2B5EF4-FFF2-40B4-BE49-F238E27FC236}">
                <a16:creationId xmlns:a16="http://schemas.microsoft.com/office/drawing/2014/main" id="{D2465CE8-DFC5-0D9C-ACC6-8AD13FEE48C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660307" y="3291530"/>
            <a:ext cx="2851517" cy="1505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2">
            <a:extLst>
              <a:ext uri="{FF2B5EF4-FFF2-40B4-BE49-F238E27FC236}">
                <a16:creationId xmlns:a16="http://schemas.microsoft.com/office/drawing/2014/main" id="{5222A341-0DD4-5A7C-B804-8C3D179D0747}"/>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4868534" y="3171924"/>
            <a:ext cx="2739634" cy="18329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65C571-4B83-E062-9214-A753D42A0C1A}"/>
              </a:ext>
            </a:extLst>
          </p:cNvPr>
          <p:cNvSpPr txBox="1"/>
          <p:nvPr/>
        </p:nvSpPr>
        <p:spPr>
          <a:xfrm>
            <a:off x="1085497" y="1725644"/>
            <a:ext cx="4362431"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Single-molecule per ZMW</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 rate reduced by circular consensus sequencing (CCS). Error rates similar to Illumina</a:t>
            </a:r>
          </a:p>
        </p:txBody>
      </p:sp>
      <p:pic>
        <p:nvPicPr>
          <p:cNvPr id="17" name="Picture 2" descr="Fig. 2">
            <a:extLst>
              <a:ext uri="{FF2B5EF4-FFF2-40B4-BE49-F238E27FC236}">
                <a16:creationId xmlns:a16="http://schemas.microsoft.com/office/drawing/2014/main" id="{C9DABF63-D0A8-A737-3253-FF1D9D72CE60}"/>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2300"/>
          <a:stretch/>
        </p:blipFill>
        <p:spPr bwMode="auto">
          <a:xfrm>
            <a:off x="7968208" y="3103212"/>
            <a:ext cx="2809474" cy="197034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7C93711-D45F-3116-AED3-F75DA6AE5087}"/>
              </a:ext>
            </a:extLst>
          </p:cNvPr>
          <p:cNvGrpSpPr/>
          <p:nvPr/>
        </p:nvGrpSpPr>
        <p:grpSpPr>
          <a:xfrm>
            <a:off x="4223792" y="4643352"/>
            <a:ext cx="3603009" cy="1598508"/>
            <a:chOff x="3188122" y="4574929"/>
            <a:chExt cx="3603009" cy="1598508"/>
          </a:xfrm>
        </p:grpSpPr>
        <p:sp>
          <p:nvSpPr>
            <p:cNvPr id="20" name="Oval 19">
              <a:extLst>
                <a:ext uri="{FF2B5EF4-FFF2-40B4-BE49-F238E27FC236}">
                  <a16:creationId xmlns:a16="http://schemas.microsoft.com/office/drawing/2014/main" id="{57750197-87FC-017D-920F-6EB2E31F09B1}"/>
                </a:ext>
              </a:extLst>
            </p:cNvPr>
            <p:cNvSpPr/>
            <p:nvPr/>
          </p:nvSpPr>
          <p:spPr>
            <a:xfrm>
              <a:off x="5113288" y="4574929"/>
              <a:ext cx="216024" cy="21602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Connector 20">
              <a:extLst>
                <a:ext uri="{FF2B5EF4-FFF2-40B4-BE49-F238E27FC236}">
                  <a16:creationId xmlns:a16="http://schemas.microsoft.com/office/drawing/2014/main" id="{5C130BA2-8E87-2FB2-556D-E07856FDB709}"/>
                </a:ext>
              </a:extLst>
            </p:cNvPr>
            <p:cNvCxnSpPr>
              <a:cxnSpLocks/>
              <a:stCxn id="20" idx="4"/>
              <a:endCxn id="22" idx="0"/>
            </p:cNvCxnSpPr>
            <p:nvPr/>
          </p:nvCxnSpPr>
          <p:spPr>
            <a:xfrm flipH="1">
              <a:off x="4989627" y="4790953"/>
              <a:ext cx="231673" cy="1013152"/>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88D346-019F-5C06-5628-39F26B5AD696}"/>
                </a:ext>
              </a:extLst>
            </p:cNvPr>
            <p:cNvSpPr txBox="1"/>
            <p:nvPr/>
          </p:nvSpPr>
          <p:spPr>
            <a:xfrm>
              <a:off x="3188122" y="5804105"/>
              <a:ext cx="3603009" cy="369332"/>
            </a:xfrm>
            <a:prstGeom prst="rect">
              <a:avLst/>
            </a:prstGeom>
            <a:noFill/>
          </p:spPr>
          <p:txBody>
            <a:bodyPr wrap="square">
              <a:spAutoFit/>
            </a:bodyPr>
            <a:lstStyle/>
            <a:p>
              <a:r>
                <a:rPr lang="en-US" sz="900" dirty="0">
                  <a:solidFill>
                    <a:schemeClr val="bg1">
                      <a:lumMod val="50000"/>
                    </a:schemeClr>
                  </a:solidFill>
                  <a:latin typeface="Segoe UI" panose="020B0502040204020203" pitchFamily="34" charset="0"/>
                  <a:cs typeface="Segoe UI" panose="020B0502040204020203" pitchFamily="34" charset="0"/>
                </a:rPr>
                <a:t>Due to the </a:t>
              </a:r>
              <a:r>
                <a:rPr lang="en-US" sz="900" dirty="0" err="1">
                  <a:solidFill>
                    <a:schemeClr val="bg1">
                      <a:lumMod val="50000"/>
                    </a:schemeClr>
                  </a:solidFill>
                  <a:latin typeface="Segoe UI" panose="020B0502040204020203" pitchFamily="34" charset="0"/>
                  <a:cs typeface="Segoe UI" panose="020B0502040204020203" pitchFamily="34" charset="0"/>
                </a:rPr>
                <a:t>SMRTbell</a:t>
              </a:r>
              <a:r>
                <a:rPr lang="en-US" sz="900" dirty="0">
                  <a:solidFill>
                    <a:schemeClr val="bg1">
                      <a:lumMod val="50000"/>
                    </a:schemeClr>
                  </a:solidFill>
                  <a:latin typeface="Segoe UI" panose="020B0502040204020203" pitchFamily="34" charset="0"/>
                  <a:cs typeface="Segoe UI" panose="020B0502040204020203" pitchFamily="34" charset="0"/>
                </a:rPr>
                <a:t>, the circular DNA molecule can be sequenced multiple times and a consensus low-error rate read generated.</a:t>
              </a:r>
              <a:endParaRPr lang="en-CH" sz="900" dirty="0"/>
            </a:p>
          </p:txBody>
        </p:sp>
      </p:grpSp>
    </p:spTree>
    <p:extLst>
      <p:ext uri="{BB962C8B-B14F-4D97-AF65-F5344CB8AC3E}">
        <p14:creationId xmlns:p14="http://schemas.microsoft.com/office/powerpoint/2010/main" val="3551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Fig. 2">
            <a:extLst>
              <a:ext uri="{FF2B5EF4-FFF2-40B4-BE49-F238E27FC236}">
                <a16:creationId xmlns:a16="http://schemas.microsoft.com/office/drawing/2014/main" id="{A87498A9-7906-608C-A916-8C26013FF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828" b="83126"/>
          <a:stretch/>
        </p:blipFill>
        <p:spPr bwMode="auto">
          <a:xfrm>
            <a:off x="6621110" y="1131204"/>
            <a:ext cx="3795370" cy="14827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23</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Full-length 16S rRNA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PacBio SMRT sequencing</a:t>
            </a:r>
          </a:p>
        </p:txBody>
      </p:sp>
      <p:sp>
        <p:nvSpPr>
          <p:cNvPr id="15" name="TextBox 14">
            <a:extLst>
              <a:ext uri="{FF2B5EF4-FFF2-40B4-BE49-F238E27FC236}">
                <a16:creationId xmlns:a16="http://schemas.microsoft.com/office/drawing/2014/main" id="{C765C571-4B83-E062-9214-A753D42A0C1A}"/>
              </a:ext>
            </a:extLst>
          </p:cNvPr>
          <p:cNvSpPr txBox="1"/>
          <p:nvPr/>
        </p:nvSpPr>
        <p:spPr>
          <a:xfrm>
            <a:off x="1085497" y="1725644"/>
            <a:ext cx="4362431"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Single-molecule per ZMW</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 rate reduced by circular consensus sequencing (CCS). Error rates similar to Illumina</a:t>
            </a:r>
          </a:p>
        </p:txBody>
      </p:sp>
      <p:pic>
        <p:nvPicPr>
          <p:cNvPr id="6" name="Picture 10">
            <a:extLst>
              <a:ext uri="{FF2B5EF4-FFF2-40B4-BE49-F238E27FC236}">
                <a16:creationId xmlns:a16="http://schemas.microsoft.com/office/drawing/2014/main" id="{ACF3A387-2795-9A8C-6BFF-07C56C418C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62" t="6951" r="719" b="27638"/>
          <a:stretch/>
        </p:blipFill>
        <p:spPr bwMode="auto">
          <a:xfrm>
            <a:off x="1704078" y="3102119"/>
            <a:ext cx="3476161" cy="278541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91B62EC-BB03-A6A0-8AF6-CD331AF4D59C}"/>
              </a:ext>
            </a:extLst>
          </p:cNvPr>
          <p:cNvGrpSpPr/>
          <p:nvPr/>
        </p:nvGrpSpPr>
        <p:grpSpPr>
          <a:xfrm>
            <a:off x="5545706" y="2515331"/>
            <a:ext cx="4887397" cy="3600340"/>
            <a:chOff x="5545706" y="2515331"/>
            <a:chExt cx="4887397" cy="3600340"/>
          </a:xfrm>
        </p:grpSpPr>
        <p:pic>
          <p:nvPicPr>
            <p:cNvPr id="26" name="Picture 10">
              <a:extLst>
                <a:ext uri="{FF2B5EF4-FFF2-40B4-BE49-F238E27FC236}">
                  <a16:creationId xmlns:a16="http://schemas.microsoft.com/office/drawing/2014/main" id="{F387FF76-AEB7-AE25-22AB-3308917FF3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29" t="36707" r="45207" b="3887"/>
            <a:stretch/>
          </p:blipFill>
          <p:spPr bwMode="auto">
            <a:xfrm>
              <a:off x="7272956" y="2748677"/>
              <a:ext cx="3160147" cy="336699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4EEFBD4B-6680-A219-8BAC-80FC4740DC9C}"/>
                </a:ext>
              </a:extLst>
            </p:cNvPr>
            <p:cNvCxnSpPr>
              <a:cxnSpLocks/>
            </p:cNvCxnSpPr>
            <p:nvPr/>
          </p:nvCxnSpPr>
          <p:spPr>
            <a:xfrm>
              <a:off x="8400256" y="2515331"/>
              <a:ext cx="0" cy="1948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3FD44C1-E33F-76F2-6152-36E4C94BCFCE}"/>
                </a:ext>
              </a:extLst>
            </p:cNvPr>
            <p:cNvSpPr txBox="1"/>
            <p:nvPr/>
          </p:nvSpPr>
          <p:spPr>
            <a:xfrm>
              <a:off x="6564439" y="3383414"/>
              <a:ext cx="1115737"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Sequence</a:t>
              </a:r>
              <a:endParaRPr lang="LID4096" sz="1100" dirty="0"/>
            </a:p>
          </p:txBody>
        </p:sp>
        <p:sp>
          <p:nvSpPr>
            <p:cNvPr id="16" name="TextBox 15">
              <a:extLst>
                <a:ext uri="{FF2B5EF4-FFF2-40B4-BE49-F238E27FC236}">
                  <a16:creationId xmlns:a16="http://schemas.microsoft.com/office/drawing/2014/main" id="{FD03F513-9069-F8FA-BD7A-31D86EC6181E}"/>
                </a:ext>
              </a:extLst>
            </p:cNvPr>
            <p:cNvSpPr txBox="1"/>
            <p:nvPr/>
          </p:nvSpPr>
          <p:spPr>
            <a:xfrm>
              <a:off x="5545706" y="5699707"/>
              <a:ext cx="2134470"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Generate consensus HiFi read</a:t>
              </a:r>
              <a:endParaRPr lang="LID4096" sz="1100" dirty="0"/>
            </a:p>
          </p:txBody>
        </p:sp>
      </p:grpSp>
    </p:spTree>
    <p:extLst>
      <p:ext uri="{BB962C8B-B14F-4D97-AF65-F5344CB8AC3E}">
        <p14:creationId xmlns:p14="http://schemas.microsoft.com/office/powerpoint/2010/main" val="321318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24</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Full-length 16S rRNA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Oxford Nanopore Technologies (ONT) sequencing</a:t>
            </a:r>
          </a:p>
        </p:txBody>
      </p:sp>
      <p:sp>
        <p:nvSpPr>
          <p:cNvPr id="15" name="TextBox 14">
            <a:extLst>
              <a:ext uri="{FF2B5EF4-FFF2-40B4-BE49-F238E27FC236}">
                <a16:creationId xmlns:a16="http://schemas.microsoft.com/office/drawing/2014/main" id="{C765C571-4B83-E062-9214-A753D42A0C1A}"/>
              </a:ext>
            </a:extLst>
          </p:cNvPr>
          <p:cNvSpPr txBox="1"/>
          <p:nvPr/>
        </p:nvSpPr>
        <p:spPr>
          <a:xfrm>
            <a:off x="1085497" y="1725644"/>
            <a:ext cx="5626452"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Few studies focusing on clinical samples sequenced with </a:t>
            </a:r>
            <a:r>
              <a:rPr lang="en-US" sz="1400" dirty="0" err="1">
                <a:solidFill>
                  <a:schemeClr val="bg1">
                    <a:lumMod val="50000"/>
                  </a:schemeClr>
                </a:solidFill>
                <a:latin typeface="Segoe UI" panose="020B0502040204020203" pitchFamily="34" charset="0"/>
                <a:cs typeface="Segoe UI" panose="020B0502040204020203" pitchFamily="34" charset="0"/>
              </a:rPr>
              <a:t>MiniON</a:t>
            </a: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Single-molecule per Nanopore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Traditionally high error rates</a:t>
            </a:r>
          </a:p>
        </p:txBody>
      </p:sp>
      <p:pic>
        <p:nvPicPr>
          <p:cNvPr id="13" name="Picture 2" descr="Fig. 2">
            <a:extLst>
              <a:ext uri="{FF2B5EF4-FFF2-40B4-BE49-F238E27FC236}">
                <a16:creationId xmlns:a16="http://schemas.microsoft.com/office/drawing/2014/main" id="{1081C9F9-EA3A-79A2-5DD2-611D9E62557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33168" y="3324496"/>
            <a:ext cx="2834640" cy="1472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g. 2">
            <a:extLst>
              <a:ext uri="{FF2B5EF4-FFF2-40B4-BE49-F238E27FC236}">
                <a16:creationId xmlns:a16="http://schemas.microsoft.com/office/drawing/2014/main" id="{61AE7C17-CFE0-8D12-1301-DBF376ADC0F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300"/>
          <a:stretch/>
        </p:blipFill>
        <p:spPr bwMode="auto">
          <a:xfrm>
            <a:off x="4870702" y="3171924"/>
            <a:ext cx="2809474" cy="1832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ig. 2">
            <a:extLst>
              <a:ext uri="{FF2B5EF4-FFF2-40B4-BE49-F238E27FC236}">
                <a16:creationId xmlns:a16="http://schemas.microsoft.com/office/drawing/2014/main" id="{8B3398F9-1633-A2D2-7358-971DBD715CD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r="-40" b="-597"/>
          <a:stretch/>
        </p:blipFill>
        <p:spPr bwMode="auto">
          <a:xfrm>
            <a:off x="7968208" y="3226526"/>
            <a:ext cx="2809474" cy="18470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2">
            <a:extLst>
              <a:ext uri="{FF2B5EF4-FFF2-40B4-BE49-F238E27FC236}">
                <a16:creationId xmlns:a16="http://schemas.microsoft.com/office/drawing/2014/main" id="{74085794-A7BB-9345-B182-E307D73A17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423" t="75" r="577" b="82176"/>
          <a:stretch/>
        </p:blipFill>
        <p:spPr bwMode="auto">
          <a:xfrm>
            <a:off x="6781787" y="1131203"/>
            <a:ext cx="3706701" cy="15597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B2EB16-FA97-5F75-C642-54E3437DCD46}"/>
              </a:ext>
            </a:extLst>
          </p:cNvPr>
          <p:cNvSpPr txBox="1"/>
          <p:nvPr/>
        </p:nvSpPr>
        <p:spPr>
          <a:xfrm>
            <a:off x="7045290" y="5421815"/>
            <a:ext cx="4655309" cy="646331"/>
          </a:xfrm>
          <a:prstGeom prst="rect">
            <a:avLst/>
          </a:prstGeom>
          <a:solidFill>
            <a:schemeClr val="bg1"/>
          </a:solidFill>
          <a:ln w="19050">
            <a:solidFill>
              <a:srgbClr val="FF0000"/>
            </a:solidFill>
          </a:ln>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High error rates on first nanopore models and </a:t>
            </a:r>
            <a:r>
              <a:rPr lang="en-US" sz="1200" b="1" dirty="0" err="1">
                <a:solidFill>
                  <a:schemeClr val="bg1">
                    <a:lumMod val="50000"/>
                  </a:schemeClr>
                </a:solidFill>
                <a:latin typeface="Segoe UI" panose="020B0502040204020203" pitchFamily="34" charset="0"/>
                <a:cs typeface="Segoe UI" panose="020B0502040204020203" pitchFamily="34" charset="0"/>
              </a:rPr>
              <a:t>basecall</a:t>
            </a:r>
            <a:r>
              <a:rPr lang="en-US" sz="1200" b="1" dirty="0">
                <a:solidFill>
                  <a:schemeClr val="bg1">
                    <a:lumMod val="50000"/>
                  </a:schemeClr>
                </a:solidFill>
                <a:latin typeface="Segoe UI" panose="020B0502040204020203" pitchFamily="34" charset="0"/>
                <a:cs typeface="Segoe UI" panose="020B0502040204020203" pitchFamily="34" charset="0"/>
              </a:rPr>
              <a:t> software (~8-15%) prevented its application for 16S rRNA amplicon sequencing, and was reliable only at the genus level.</a:t>
            </a:r>
          </a:p>
        </p:txBody>
      </p:sp>
      <p:grpSp>
        <p:nvGrpSpPr>
          <p:cNvPr id="7" name="Group 6">
            <a:extLst>
              <a:ext uri="{FF2B5EF4-FFF2-40B4-BE49-F238E27FC236}">
                <a16:creationId xmlns:a16="http://schemas.microsoft.com/office/drawing/2014/main" id="{FA4CC399-6AFF-9FF4-88C9-16D6B0B21671}"/>
              </a:ext>
            </a:extLst>
          </p:cNvPr>
          <p:cNvGrpSpPr/>
          <p:nvPr/>
        </p:nvGrpSpPr>
        <p:grpSpPr>
          <a:xfrm>
            <a:off x="1450451" y="5345587"/>
            <a:ext cx="4896544" cy="984609"/>
            <a:chOff x="6168008" y="5345587"/>
            <a:chExt cx="4896544" cy="984609"/>
          </a:xfrm>
        </p:grpSpPr>
        <p:sp>
          <p:nvSpPr>
            <p:cNvPr id="8" name="TextBox 7">
              <a:extLst>
                <a:ext uri="{FF2B5EF4-FFF2-40B4-BE49-F238E27FC236}">
                  <a16:creationId xmlns:a16="http://schemas.microsoft.com/office/drawing/2014/main" id="{966A827F-90DA-764D-7B59-1CE094817C28}"/>
                </a:ext>
              </a:extLst>
            </p:cNvPr>
            <p:cNvSpPr txBox="1"/>
            <p:nvPr/>
          </p:nvSpPr>
          <p:spPr>
            <a:xfrm>
              <a:off x="6168008" y="5345587"/>
              <a:ext cx="4896544" cy="830997"/>
            </a:xfrm>
            <a:prstGeom prst="rect">
              <a:avLst/>
            </a:prstGeom>
            <a:noFill/>
          </p:spPr>
          <p:txBody>
            <a:bodyPr wrap="square">
              <a:spAutoFit/>
            </a:bodyPr>
            <a:lstStyle/>
            <a:p>
              <a:pPr algn="ctr"/>
              <a:r>
                <a:rPr lang="en-US" sz="1200" b="0" i="0" dirty="0">
                  <a:solidFill>
                    <a:schemeClr val="bg1">
                      <a:lumMod val="50000"/>
                    </a:schemeClr>
                  </a:solidFill>
                  <a:effectLst/>
                  <a:latin typeface="Segoe UI" panose="020B0502040204020203" pitchFamily="34" charset="0"/>
                  <a:cs typeface="Segoe UI" panose="020B0502040204020203" pitchFamily="34" charset="0"/>
                </a:rPr>
                <a:t>“Although &gt;99% of reads were correctly classified at the genus level, </a:t>
              </a:r>
              <a:r>
                <a:rPr lang="en-US" sz="1200" b="1" i="0" u="sng" dirty="0">
                  <a:solidFill>
                    <a:schemeClr val="bg1">
                      <a:lumMod val="50000"/>
                    </a:schemeClr>
                  </a:solidFill>
                  <a:effectLst/>
                  <a:latin typeface="Segoe UI" panose="020B0502040204020203" pitchFamily="34" charset="0"/>
                  <a:cs typeface="Segoe UI" panose="020B0502040204020203" pitchFamily="34" charset="0"/>
                </a:rPr>
                <a:t>up to ≈40% were misclassified at the species level</a:t>
              </a:r>
              <a:r>
                <a:rPr lang="en-US" sz="1200" b="0" i="0" dirty="0">
                  <a:solidFill>
                    <a:schemeClr val="bg1">
                      <a:lumMod val="50000"/>
                    </a:schemeClr>
                  </a:solidFill>
                  <a:effectLst/>
                  <a:latin typeface="Segoe UI" panose="020B0502040204020203" pitchFamily="34" charset="0"/>
                  <a:cs typeface="Segoe UI" panose="020B0502040204020203" pitchFamily="34" charset="0"/>
                </a:rPr>
                <a:t>. [ONT] constitutes a viable alternative […] for rapid analysis of mixed samples without requiring any culturing steps.”</a:t>
              </a:r>
              <a:endParaRPr lang="LID4096" sz="1200" dirty="0">
                <a:solidFill>
                  <a:schemeClr val="bg1">
                    <a:lumMod val="50000"/>
                  </a:schemeClr>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95225DB-279D-2FF8-7233-AA1435457D38}"/>
                </a:ext>
              </a:extLst>
            </p:cNvPr>
            <p:cNvSpPr txBox="1"/>
            <p:nvPr/>
          </p:nvSpPr>
          <p:spPr>
            <a:xfrm>
              <a:off x="6632403" y="6114752"/>
              <a:ext cx="3967754" cy="215444"/>
            </a:xfrm>
            <a:prstGeom prst="rect">
              <a:avLst/>
            </a:prstGeom>
            <a:noFill/>
          </p:spPr>
          <p:txBody>
            <a:bodyPr wrap="square">
              <a:spAutoFit/>
            </a:bodyPr>
            <a:lstStyle/>
            <a:p>
              <a:pPr algn="ctr"/>
              <a:r>
                <a:rPr lang="en-US" sz="800" b="0" i="0" dirty="0" err="1">
                  <a:solidFill>
                    <a:schemeClr val="bg1">
                      <a:lumMod val="50000"/>
                    </a:schemeClr>
                  </a:solidFill>
                  <a:effectLst/>
                  <a:latin typeface="Arial" panose="020B0604020202020204" pitchFamily="34" charset="0"/>
                </a:rPr>
                <a:t>Winand</a:t>
              </a:r>
              <a:r>
                <a:rPr lang="en-US" sz="800" b="0" i="0" dirty="0">
                  <a:solidFill>
                    <a:schemeClr val="bg1">
                      <a:lumMod val="50000"/>
                    </a:schemeClr>
                  </a:solidFill>
                  <a:effectLst/>
                  <a:latin typeface="Arial" panose="020B0604020202020204" pitchFamily="34" charset="0"/>
                </a:rPr>
                <a:t> et al. 2019. </a:t>
              </a:r>
              <a:r>
                <a:rPr lang="en-US" sz="800" b="0" i="1" dirty="0">
                  <a:solidFill>
                    <a:schemeClr val="bg1">
                      <a:lumMod val="50000"/>
                    </a:schemeClr>
                  </a:solidFill>
                  <a:effectLst/>
                  <a:latin typeface="Arial" panose="020B0604020202020204" pitchFamily="34" charset="0"/>
                </a:rPr>
                <a:t>Int. J. of Molecular Sciences</a:t>
              </a:r>
              <a:r>
                <a:rPr lang="en-US" sz="800" b="0" i="0" dirty="0">
                  <a:solidFill>
                    <a:schemeClr val="bg1">
                      <a:lumMod val="50000"/>
                    </a:schemeClr>
                  </a:solidFill>
                  <a:effectLst/>
                  <a:latin typeface="Arial" panose="020B0604020202020204" pitchFamily="34" charset="0"/>
                </a:rPr>
                <a:t>, </a:t>
              </a:r>
              <a:r>
                <a:rPr lang="en-US" sz="800" i="1" dirty="0">
                  <a:solidFill>
                    <a:schemeClr val="bg1">
                      <a:lumMod val="50000"/>
                    </a:schemeClr>
                  </a:solidFill>
                  <a:latin typeface="Arial" panose="020B0604020202020204" pitchFamily="34" charset="0"/>
                </a:rPr>
                <a:t>21</a:t>
              </a:r>
              <a:r>
                <a:rPr lang="en-US" sz="800" b="0" i="0" dirty="0">
                  <a:solidFill>
                    <a:schemeClr val="bg1">
                      <a:lumMod val="50000"/>
                    </a:schemeClr>
                  </a:solidFill>
                  <a:effectLst/>
                  <a:latin typeface="Arial" panose="020B0604020202020204" pitchFamily="34" charset="0"/>
                </a:rPr>
                <a:t>(1), 298.</a:t>
              </a:r>
              <a:endParaRPr lang="en-CH" sz="800" dirty="0">
                <a:solidFill>
                  <a:schemeClr val="bg1">
                    <a:lumMod val="50000"/>
                  </a:schemeClr>
                </a:solidFill>
              </a:endParaRPr>
            </a:p>
          </p:txBody>
        </p:sp>
      </p:grpSp>
    </p:spTree>
    <p:extLst>
      <p:ext uri="{BB962C8B-B14F-4D97-AF65-F5344CB8AC3E}">
        <p14:creationId xmlns:p14="http://schemas.microsoft.com/office/powerpoint/2010/main" val="367806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Taxonomic resolution of 16S rRNA sequences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25</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Full-length 16S rRNA sequencing</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13841E-9471-F896-5D9E-0C15E23FC6BA}"/>
              </a:ext>
            </a:extLst>
          </p:cNvPr>
          <p:cNvSpPr txBox="1"/>
          <p:nvPr/>
        </p:nvSpPr>
        <p:spPr>
          <a:xfrm>
            <a:off x="1085498" y="1283177"/>
            <a:ext cx="5626452" cy="307777"/>
          </a:xfrm>
          <a:prstGeom prst="rect">
            <a:avLst/>
          </a:prstGeom>
          <a:noFill/>
        </p:spPr>
        <p:txBody>
          <a:bodyPr wrap="square">
            <a:spAutoFit/>
          </a:bodyPr>
          <a:lstStyle/>
          <a:p>
            <a:r>
              <a:rPr lang="en-GB" sz="1400" b="1" dirty="0">
                <a:solidFill>
                  <a:srgbClr val="C00000"/>
                </a:solidFill>
                <a:latin typeface="Segoe UI" panose="020B0502040204020203" pitchFamily="34" charset="0"/>
                <a:cs typeface="Segoe UI" panose="020B0502040204020203" pitchFamily="34" charset="0"/>
              </a:rPr>
              <a:t>Oxford Nanopore Technologies (ONT) sequencing</a:t>
            </a:r>
          </a:p>
        </p:txBody>
      </p:sp>
      <p:sp>
        <p:nvSpPr>
          <p:cNvPr id="15" name="TextBox 14">
            <a:extLst>
              <a:ext uri="{FF2B5EF4-FFF2-40B4-BE49-F238E27FC236}">
                <a16:creationId xmlns:a16="http://schemas.microsoft.com/office/drawing/2014/main" id="{C765C571-4B83-E062-9214-A753D42A0C1A}"/>
              </a:ext>
            </a:extLst>
          </p:cNvPr>
          <p:cNvSpPr txBox="1"/>
          <p:nvPr/>
        </p:nvSpPr>
        <p:spPr>
          <a:xfrm>
            <a:off x="1085496" y="1725644"/>
            <a:ext cx="5874599" cy="1169551"/>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Few studies focusing on clinical samples sequenced with </a:t>
            </a:r>
            <a:r>
              <a:rPr lang="en-US" sz="1400" dirty="0" err="1">
                <a:solidFill>
                  <a:schemeClr val="bg1">
                    <a:lumMod val="50000"/>
                  </a:schemeClr>
                </a:solidFill>
                <a:latin typeface="Segoe UI" panose="020B0502040204020203" pitchFamily="34" charset="0"/>
                <a:cs typeface="Segoe UI" panose="020B0502040204020203" pitchFamily="34" charset="0"/>
              </a:rPr>
              <a:t>MiniON</a:t>
            </a: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Single-molecule per Nanopore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Traditionally high error rates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Latest developments in nanopores, reagents and </a:t>
            </a:r>
            <a:r>
              <a:rPr lang="en-US" sz="1400" dirty="0" err="1">
                <a:solidFill>
                  <a:schemeClr val="bg1">
                    <a:lumMod val="50000"/>
                  </a:schemeClr>
                </a:solidFill>
                <a:latin typeface="Segoe UI" panose="020B0502040204020203" pitchFamily="34" charset="0"/>
                <a:cs typeface="Segoe UI" panose="020B0502040204020203" pitchFamily="34" charset="0"/>
              </a:rPr>
              <a:t>basecall</a:t>
            </a:r>
            <a:r>
              <a:rPr lang="en-US" sz="1400" dirty="0">
                <a:solidFill>
                  <a:schemeClr val="bg1">
                    <a:lumMod val="50000"/>
                  </a:schemeClr>
                </a:solidFill>
                <a:latin typeface="Segoe UI" panose="020B0502040204020203" pitchFamily="34" charset="0"/>
                <a:cs typeface="Segoe UI" panose="020B0502040204020203" pitchFamily="34" charset="0"/>
              </a:rPr>
              <a:t> software are reducing ONT error rates: but </a:t>
            </a:r>
            <a:r>
              <a:rPr lang="en-US" sz="1400" b="1" dirty="0">
                <a:solidFill>
                  <a:srgbClr val="FF0000"/>
                </a:solidFill>
                <a:latin typeface="Segoe UI" panose="020B0502040204020203" pitchFamily="34" charset="0"/>
                <a:cs typeface="Segoe UI" panose="020B0502040204020203" pitchFamily="34" charset="0"/>
              </a:rPr>
              <a:t>still &lt;Q24 (accuracy of 99.6%)!</a:t>
            </a:r>
          </a:p>
        </p:txBody>
      </p:sp>
      <p:grpSp>
        <p:nvGrpSpPr>
          <p:cNvPr id="19" name="Group 18">
            <a:extLst>
              <a:ext uri="{FF2B5EF4-FFF2-40B4-BE49-F238E27FC236}">
                <a16:creationId xmlns:a16="http://schemas.microsoft.com/office/drawing/2014/main" id="{D7692C20-55BE-21D6-86C8-D79C540E68E7}"/>
              </a:ext>
            </a:extLst>
          </p:cNvPr>
          <p:cNvGrpSpPr/>
          <p:nvPr/>
        </p:nvGrpSpPr>
        <p:grpSpPr>
          <a:xfrm>
            <a:off x="8068071" y="612360"/>
            <a:ext cx="3755938" cy="3345700"/>
            <a:chOff x="1055679" y="3383727"/>
            <a:chExt cx="3755938" cy="3345700"/>
          </a:xfrm>
        </p:grpSpPr>
        <p:pic>
          <p:nvPicPr>
            <p:cNvPr id="8" name="Picture 7">
              <a:extLst>
                <a:ext uri="{FF2B5EF4-FFF2-40B4-BE49-F238E27FC236}">
                  <a16:creationId xmlns:a16="http://schemas.microsoft.com/office/drawing/2014/main" id="{B284B9C2-724D-7180-DEC5-165587FCBB40}"/>
                </a:ext>
              </a:extLst>
            </p:cNvPr>
            <p:cNvPicPr>
              <a:picLocks noChangeAspect="1"/>
            </p:cNvPicPr>
            <p:nvPr/>
          </p:nvPicPr>
          <p:blipFill rotWithShape="1">
            <a:blip r:embed="rId3"/>
            <a:srcRect b="11236"/>
            <a:stretch/>
          </p:blipFill>
          <p:spPr>
            <a:xfrm>
              <a:off x="1055679" y="3383727"/>
              <a:ext cx="3755938" cy="2610204"/>
            </a:xfrm>
            <a:prstGeom prst="rect">
              <a:avLst/>
            </a:prstGeom>
            <a:ln>
              <a:noFill/>
            </a:ln>
            <a:effectLst/>
          </p:spPr>
        </p:pic>
        <p:pic>
          <p:nvPicPr>
            <p:cNvPr id="7" name="Picture 2" descr="GitHub - nanoporetech/bonito: A PyTorch Basecaller for Oxford Nanopore Reads">
              <a:extLst>
                <a:ext uri="{FF2B5EF4-FFF2-40B4-BE49-F238E27FC236}">
                  <a16:creationId xmlns:a16="http://schemas.microsoft.com/office/drawing/2014/main" id="{FAD9D3DA-2F12-69A0-8E26-3F1F1AA41F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98" b="36842"/>
            <a:stretch/>
          </p:blipFill>
          <p:spPr bwMode="auto">
            <a:xfrm>
              <a:off x="1162472" y="5993931"/>
              <a:ext cx="2736251" cy="73549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Oxford Nanopore on Twitter: &quot;GS: Continuous improvements have also been  deployed to drive accuracy enhancements. With R10.4 flow cells &amp;amp; Kit  12, users can generate raw read accuracy (single piece of DNA">
            <a:extLst>
              <a:ext uri="{FF2B5EF4-FFF2-40B4-BE49-F238E27FC236}">
                <a16:creationId xmlns:a16="http://schemas.microsoft.com/office/drawing/2014/main" id="{6126EFC6-9A01-E811-8C3A-49EF9E045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541" y="3284984"/>
            <a:ext cx="3856107" cy="280928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87410DB9-4534-0399-24F9-573821EC8ADF}"/>
              </a:ext>
            </a:extLst>
          </p:cNvPr>
          <p:cNvGrpSpPr/>
          <p:nvPr/>
        </p:nvGrpSpPr>
        <p:grpSpPr>
          <a:xfrm>
            <a:off x="4403812" y="3204696"/>
            <a:ext cx="3384375" cy="2799586"/>
            <a:chOff x="4336231" y="3356992"/>
            <a:chExt cx="3384375" cy="2799586"/>
          </a:xfrm>
        </p:grpSpPr>
        <p:grpSp>
          <p:nvGrpSpPr>
            <p:cNvPr id="20" name="Group 19">
              <a:extLst>
                <a:ext uri="{FF2B5EF4-FFF2-40B4-BE49-F238E27FC236}">
                  <a16:creationId xmlns:a16="http://schemas.microsoft.com/office/drawing/2014/main" id="{462CE53F-B8E3-7C0E-70BE-8273246F8AA1}"/>
                </a:ext>
              </a:extLst>
            </p:cNvPr>
            <p:cNvGrpSpPr/>
            <p:nvPr/>
          </p:nvGrpSpPr>
          <p:grpSpPr>
            <a:xfrm>
              <a:off x="4439815" y="3356992"/>
              <a:ext cx="2928857" cy="2799586"/>
              <a:chOff x="9375042" y="639996"/>
              <a:chExt cx="2420543" cy="2313707"/>
            </a:xfrm>
          </p:grpSpPr>
          <p:pic>
            <p:nvPicPr>
              <p:cNvPr id="12" name="Picture 2" descr="Image">
                <a:extLst>
                  <a:ext uri="{FF2B5EF4-FFF2-40B4-BE49-F238E27FC236}">
                    <a16:creationId xmlns:a16="http://schemas.microsoft.com/office/drawing/2014/main" id="{A586946A-72AE-8D71-86C0-6871D9AF40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450" t="40038" r="22378"/>
              <a:stretch/>
            </p:blipFill>
            <p:spPr bwMode="auto">
              <a:xfrm>
                <a:off x="9375042" y="639996"/>
                <a:ext cx="2420543" cy="2313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a:extLst>
                  <a:ext uri="{FF2B5EF4-FFF2-40B4-BE49-F238E27FC236}">
                    <a16:creationId xmlns:a16="http://schemas.microsoft.com/office/drawing/2014/main" id="{C11F4FBD-31B8-215D-16BB-3A20F7F9FA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741" t="60394" r="3703" b="9748"/>
              <a:stretch/>
            </p:blipFill>
            <p:spPr bwMode="auto">
              <a:xfrm>
                <a:off x="9696400" y="1249558"/>
                <a:ext cx="714129" cy="952172"/>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Image">
              <a:extLst>
                <a:ext uri="{FF2B5EF4-FFF2-40B4-BE49-F238E27FC236}">
                  <a16:creationId xmlns:a16="http://schemas.microsoft.com/office/drawing/2014/main" id="{5939E484-4FB5-2080-8870-6FCFE0CB0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37" t="90753" r="55921" b="1"/>
            <a:stretch/>
          </p:blipFill>
          <p:spPr bwMode="auto">
            <a:xfrm>
              <a:off x="4336231" y="5724873"/>
              <a:ext cx="3384375" cy="431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FB1C3D68-0BE1-14A9-513C-497256A91353}"/>
              </a:ext>
            </a:extLst>
          </p:cNvPr>
          <p:cNvGrpSpPr/>
          <p:nvPr/>
        </p:nvGrpSpPr>
        <p:grpSpPr>
          <a:xfrm>
            <a:off x="656471" y="3120929"/>
            <a:ext cx="3532781" cy="3575762"/>
            <a:chOff x="656471" y="3120929"/>
            <a:chExt cx="3532781" cy="3575762"/>
          </a:xfrm>
        </p:grpSpPr>
        <p:grpSp>
          <p:nvGrpSpPr>
            <p:cNvPr id="28" name="Group 27">
              <a:extLst>
                <a:ext uri="{FF2B5EF4-FFF2-40B4-BE49-F238E27FC236}">
                  <a16:creationId xmlns:a16="http://schemas.microsoft.com/office/drawing/2014/main" id="{9823CCAE-A319-B003-AA98-F9E6F88452D7}"/>
                </a:ext>
              </a:extLst>
            </p:cNvPr>
            <p:cNvGrpSpPr/>
            <p:nvPr/>
          </p:nvGrpSpPr>
          <p:grpSpPr>
            <a:xfrm>
              <a:off x="656471" y="3120929"/>
              <a:ext cx="3532781" cy="3575762"/>
              <a:chOff x="505819" y="3212976"/>
              <a:chExt cx="3532781" cy="3575762"/>
            </a:xfrm>
          </p:grpSpPr>
          <p:pic>
            <p:nvPicPr>
              <p:cNvPr id="2052" name="Picture 4" descr="Image">
                <a:extLst>
                  <a:ext uri="{FF2B5EF4-FFF2-40B4-BE49-F238E27FC236}">
                    <a16:creationId xmlns:a16="http://schemas.microsoft.com/office/drawing/2014/main" id="{0F2FFE0D-BD99-2747-0B35-773CD2B8F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522" b="9472"/>
              <a:stretch/>
            </p:blipFill>
            <p:spPr bwMode="auto">
              <a:xfrm>
                <a:off x="505819" y="4149080"/>
                <a:ext cx="3519237" cy="26396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401D1198-825A-CE97-DB96-9C4A47A191E5}"/>
                  </a:ext>
                </a:extLst>
              </p:cNvPr>
              <p:cNvPicPr>
                <a:picLocks noChangeAspect="1"/>
              </p:cNvPicPr>
              <p:nvPr/>
            </p:nvPicPr>
            <p:blipFill rotWithShape="1">
              <a:blip r:embed="rId8"/>
              <a:srcRect b="74351"/>
              <a:stretch/>
            </p:blipFill>
            <p:spPr>
              <a:xfrm>
                <a:off x="631683" y="3212976"/>
                <a:ext cx="3406917" cy="1077735"/>
              </a:xfrm>
              <a:prstGeom prst="rect">
                <a:avLst/>
              </a:prstGeom>
            </p:spPr>
          </p:pic>
        </p:grpSp>
        <p:pic>
          <p:nvPicPr>
            <p:cNvPr id="30" name="Picture 29">
              <a:extLst>
                <a:ext uri="{FF2B5EF4-FFF2-40B4-BE49-F238E27FC236}">
                  <a16:creationId xmlns:a16="http://schemas.microsoft.com/office/drawing/2014/main" id="{EFA16467-8D5E-0958-3BDB-D5846479A279}"/>
                </a:ext>
              </a:extLst>
            </p:cNvPr>
            <p:cNvPicPr>
              <a:picLocks noChangeAspect="1"/>
            </p:cNvPicPr>
            <p:nvPr/>
          </p:nvPicPr>
          <p:blipFill>
            <a:blip r:embed="rId9"/>
            <a:stretch>
              <a:fillRect/>
            </a:stretch>
          </p:blipFill>
          <p:spPr>
            <a:xfrm>
              <a:off x="3127145" y="4098709"/>
              <a:ext cx="993685" cy="127759"/>
            </a:xfrm>
            <a:prstGeom prst="rect">
              <a:avLst/>
            </a:prstGeom>
          </p:spPr>
        </p:pic>
      </p:grpSp>
    </p:spTree>
    <p:extLst>
      <p:ext uri="{BB962C8B-B14F-4D97-AF65-F5344CB8AC3E}">
        <p14:creationId xmlns:p14="http://schemas.microsoft.com/office/powerpoint/2010/main" val="26209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46F9B4-F5FD-664D-4EA1-CC40313C041D}"/>
              </a:ext>
            </a:extLst>
          </p:cNvPr>
          <p:cNvSpPr txBox="1">
            <a:spLocks/>
          </p:cNvSpPr>
          <p:nvPr/>
        </p:nvSpPr>
        <p:spPr>
          <a:xfrm>
            <a:off x="3537403" y="1628800"/>
            <a:ext cx="5150885" cy="390267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lumMod val="85000"/>
                  </a:schemeClr>
                </a:solidFill>
                <a:latin typeface="Segoe UI" panose="020B0502040204020203" pitchFamily="34" charset="0"/>
                <a:cs typeface="Segoe UI" panose="020B0502040204020203" pitchFamily="34" charset="0"/>
              </a:rPr>
              <a:t>Analysis of 16S rRNA amplicon sequences</a:t>
            </a:r>
          </a:p>
          <a:p>
            <a:pPr algn="ctr"/>
            <a:br>
              <a:rPr lang="en-US" b="1" dirty="0">
                <a:latin typeface="Segoe UI" panose="020B0502040204020203" pitchFamily="34" charset="0"/>
                <a:cs typeface="Segoe UI" panose="020B0502040204020203" pitchFamily="34" charset="0"/>
              </a:rPr>
            </a:br>
            <a:endParaRPr lang="en-CH" sz="1800" dirty="0">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5FBF3427-7144-3840-D736-047B035B05A9}"/>
              </a:ext>
            </a:extLst>
          </p:cNvPr>
          <p:cNvCxnSpPr>
            <a:cxnSpLocks/>
          </p:cNvCxnSpPr>
          <p:nvPr/>
        </p:nvCxnSpPr>
        <p:spPr>
          <a:xfrm>
            <a:off x="3537403" y="2708920"/>
            <a:ext cx="51508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6">
            <a:extLst>
              <a:ext uri="{FF2B5EF4-FFF2-40B4-BE49-F238E27FC236}">
                <a16:creationId xmlns:a16="http://schemas.microsoft.com/office/drawing/2014/main" id="{2B62260A-C674-4858-C739-662E0607CB6E}"/>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927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64A9E79-7345-D4C7-D49C-355E744B5A61}"/>
              </a:ext>
            </a:extLst>
          </p:cNvPr>
          <p:cNvGrpSpPr/>
          <p:nvPr/>
        </p:nvGrpSpPr>
        <p:grpSpPr>
          <a:xfrm>
            <a:off x="7656675" y="4005064"/>
            <a:ext cx="3571590" cy="499150"/>
            <a:chOff x="7656675" y="4223341"/>
            <a:chExt cx="3571590" cy="499150"/>
          </a:xfrm>
        </p:grpSpPr>
        <p:pic>
          <p:nvPicPr>
            <p:cNvPr id="7" name="Picture 6">
              <a:extLst>
                <a:ext uri="{FF2B5EF4-FFF2-40B4-BE49-F238E27FC236}">
                  <a16:creationId xmlns:a16="http://schemas.microsoft.com/office/drawing/2014/main" id="{8A62CCE9-272A-F330-1A94-DAB0E191591B}"/>
                </a:ext>
              </a:extLst>
            </p:cNvPr>
            <p:cNvPicPr>
              <a:picLocks noChangeAspect="1"/>
            </p:cNvPicPr>
            <p:nvPr/>
          </p:nvPicPr>
          <p:blipFill>
            <a:blip r:embed="rId3"/>
            <a:stretch>
              <a:fillRect/>
            </a:stretch>
          </p:blipFill>
          <p:spPr>
            <a:xfrm>
              <a:off x="8138362" y="4228009"/>
              <a:ext cx="2653393" cy="494482"/>
            </a:xfrm>
            <a:prstGeom prst="rect">
              <a:avLst/>
            </a:prstGeom>
          </p:spPr>
        </p:pic>
        <p:sp>
          <p:nvSpPr>
            <p:cNvPr id="10" name="TextBox 9">
              <a:extLst>
                <a:ext uri="{FF2B5EF4-FFF2-40B4-BE49-F238E27FC236}">
                  <a16:creationId xmlns:a16="http://schemas.microsoft.com/office/drawing/2014/main" id="{A2EEBB00-A5B2-1809-E9ED-EDBED991FAFC}"/>
                </a:ext>
              </a:extLst>
            </p:cNvPr>
            <p:cNvSpPr txBox="1"/>
            <p:nvPr/>
          </p:nvSpPr>
          <p:spPr>
            <a:xfrm>
              <a:off x="7656675" y="4223341"/>
              <a:ext cx="1059760"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Forward read</a:t>
              </a:r>
            </a:p>
          </p:txBody>
        </p:sp>
        <p:sp>
          <p:nvSpPr>
            <p:cNvPr id="18" name="TextBox 17">
              <a:extLst>
                <a:ext uri="{FF2B5EF4-FFF2-40B4-BE49-F238E27FC236}">
                  <a16:creationId xmlns:a16="http://schemas.microsoft.com/office/drawing/2014/main" id="{A70B7BA0-7E95-D113-3ECC-95C759E49E5E}"/>
                </a:ext>
              </a:extLst>
            </p:cNvPr>
            <p:cNvSpPr txBox="1"/>
            <p:nvPr/>
          </p:nvSpPr>
          <p:spPr>
            <a:xfrm>
              <a:off x="10168505" y="4443755"/>
              <a:ext cx="1059760"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Reverse read</a:t>
              </a:r>
            </a:p>
          </p:txBody>
        </p:sp>
      </p:grpSp>
      <p:pic>
        <p:nvPicPr>
          <p:cNvPr id="19" name="Picture 18">
            <a:extLst>
              <a:ext uri="{FF2B5EF4-FFF2-40B4-BE49-F238E27FC236}">
                <a16:creationId xmlns:a16="http://schemas.microsoft.com/office/drawing/2014/main" id="{BC2E3D11-2241-504F-1E87-6364A9B56C88}"/>
              </a:ext>
            </a:extLst>
          </p:cNvPr>
          <p:cNvPicPr>
            <a:picLocks noChangeAspect="1"/>
          </p:cNvPicPr>
          <p:nvPr/>
        </p:nvPicPr>
        <p:blipFill rotWithShape="1">
          <a:blip r:embed="rId4"/>
          <a:srcRect l="7061" t="2563" r="3292" b="3485"/>
          <a:stretch/>
        </p:blipFill>
        <p:spPr>
          <a:xfrm>
            <a:off x="8834884" y="2486761"/>
            <a:ext cx="1159522" cy="1159522"/>
          </a:xfrm>
          <a:prstGeom prst="ellipse">
            <a:avLst/>
          </a:prstGeom>
          <a:ln w="9525">
            <a:solidFill>
              <a:schemeClr val="bg1">
                <a:lumMod val="50000"/>
              </a:schemeClr>
            </a:solidFill>
          </a:ln>
        </p:spPr>
      </p:pic>
      <p:pic>
        <p:nvPicPr>
          <p:cNvPr id="8" name="Picture 7">
            <a:extLst>
              <a:ext uri="{FF2B5EF4-FFF2-40B4-BE49-F238E27FC236}">
                <a16:creationId xmlns:a16="http://schemas.microsoft.com/office/drawing/2014/main" id="{33FBC50D-0CB1-4FD6-D6FB-C4A1D5722537}"/>
              </a:ext>
            </a:extLst>
          </p:cNvPr>
          <p:cNvPicPr>
            <a:picLocks noChangeAspect="1"/>
          </p:cNvPicPr>
          <p:nvPr/>
        </p:nvPicPr>
        <p:blipFill rotWithShape="1">
          <a:blip r:embed="rId5"/>
          <a:srcRect l="2701" t="5129" r="4083"/>
          <a:stretch/>
        </p:blipFill>
        <p:spPr>
          <a:xfrm>
            <a:off x="7421880" y="192301"/>
            <a:ext cx="3722370" cy="1949664"/>
          </a:xfrm>
          <a:prstGeom prst="rect">
            <a:avLst/>
          </a:prstGeom>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27</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B577E1E6-F3EF-4761-ADCD-8D6F42A4AE62}"/>
              </a:ext>
            </a:extLst>
          </p:cNvPr>
          <p:cNvSpPr/>
          <p:nvPr/>
        </p:nvSpPr>
        <p:spPr>
          <a:xfrm>
            <a:off x="8081773" y="1496401"/>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2" name="Straight Connector 11">
            <a:extLst>
              <a:ext uri="{FF2B5EF4-FFF2-40B4-BE49-F238E27FC236}">
                <a16:creationId xmlns:a16="http://schemas.microsoft.com/office/drawing/2014/main" id="{81488C55-A026-D2C6-696E-D6CDFD13A3F7}"/>
              </a:ext>
            </a:extLst>
          </p:cNvPr>
          <p:cNvCxnSpPr>
            <a:cxnSpLocks/>
            <a:stCxn id="11" idx="5"/>
          </p:cNvCxnSpPr>
          <p:nvPr/>
        </p:nvCxnSpPr>
        <p:spPr>
          <a:xfrm>
            <a:off x="8141264" y="1555892"/>
            <a:ext cx="864563" cy="1090452"/>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502035B-AE7D-EDE4-147F-88BC3A15806D}"/>
              </a:ext>
            </a:extLst>
          </p:cNvPr>
          <p:cNvSpPr/>
          <p:nvPr/>
        </p:nvSpPr>
        <p:spPr>
          <a:xfrm>
            <a:off x="9356853" y="1620861"/>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4" name="Straight Connector 13">
            <a:extLst>
              <a:ext uri="{FF2B5EF4-FFF2-40B4-BE49-F238E27FC236}">
                <a16:creationId xmlns:a16="http://schemas.microsoft.com/office/drawing/2014/main" id="{B1C414B1-DBC7-B83A-56CF-50C37AA9B59C}"/>
              </a:ext>
            </a:extLst>
          </p:cNvPr>
          <p:cNvCxnSpPr>
            <a:cxnSpLocks/>
            <a:stCxn id="13" idx="4"/>
          </p:cNvCxnSpPr>
          <p:nvPr/>
        </p:nvCxnSpPr>
        <p:spPr>
          <a:xfrm>
            <a:off x="9391702" y="1690559"/>
            <a:ext cx="21829" cy="786909"/>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FD48CF1-6FE0-CAE4-A619-1697AF0E92B0}"/>
              </a:ext>
            </a:extLst>
          </p:cNvPr>
          <p:cNvSpPr/>
          <p:nvPr/>
        </p:nvSpPr>
        <p:spPr>
          <a:xfrm>
            <a:off x="10505568" y="152125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6" name="Straight Connector 15">
            <a:extLst>
              <a:ext uri="{FF2B5EF4-FFF2-40B4-BE49-F238E27FC236}">
                <a16:creationId xmlns:a16="http://schemas.microsoft.com/office/drawing/2014/main" id="{40E4F998-6B4E-E57C-D308-AFE9FDD5D7A1}"/>
              </a:ext>
            </a:extLst>
          </p:cNvPr>
          <p:cNvCxnSpPr>
            <a:cxnSpLocks/>
            <a:stCxn id="15" idx="3"/>
          </p:cNvCxnSpPr>
          <p:nvPr/>
        </p:nvCxnSpPr>
        <p:spPr>
          <a:xfrm flipH="1">
            <a:off x="9821235" y="1580747"/>
            <a:ext cx="694540" cy="106559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8AC1890-C07A-F05D-3B83-B15B6C409B7E}"/>
              </a:ext>
            </a:extLst>
          </p:cNvPr>
          <p:cNvSpPr/>
          <p:nvPr/>
        </p:nvSpPr>
        <p:spPr>
          <a:xfrm>
            <a:off x="8760296" y="2141114"/>
            <a:ext cx="1296144" cy="179829"/>
          </a:xfrm>
          <a:prstGeom prst="ellipse">
            <a:avLst/>
          </a:prstGeom>
          <a:solidFill>
            <a:schemeClr val="bg1">
              <a:alpha val="87000"/>
            </a:schemeClr>
          </a:solidFill>
          <a:ln>
            <a:noFill/>
          </a:ln>
          <a:effectLst>
            <a:glow rad="533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0" name="Straight Arrow Connector 19">
            <a:extLst>
              <a:ext uri="{FF2B5EF4-FFF2-40B4-BE49-F238E27FC236}">
                <a16:creationId xmlns:a16="http://schemas.microsoft.com/office/drawing/2014/main" id="{7E1CE039-3944-70B0-73B3-367183A0DAD6}"/>
              </a:ext>
            </a:extLst>
          </p:cNvPr>
          <p:cNvCxnSpPr>
            <a:cxnSpLocks/>
            <a:stCxn id="19" idx="4"/>
          </p:cNvCxnSpPr>
          <p:nvPr/>
        </p:nvCxnSpPr>
        <p:spPr>
          <a:xfrm>
            <a:off x="9414645" y="3646283"/>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A3484F3-87F9-9A7D-4AFF-DED0A29CDB30}"/>
              </a:ext>
            </a:extLst>
          </p:cNvPr>
          <p:cNvSpPr txBox="1"/>
          <p:nvPr/>
        </p:nvSpPr>
        <p:spPr>
          <a:xfrm>
            <a:off x="8328248" y="2071138"/>
            <a:ext cx="2173592" cy="307777"/>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Metagenome</a:t>
            </a:r>
            <a:endParaRPr lang="en-CH" sz="1400" b="1" dirty="0"/>
          </a:p>
        </p:txBody>
      </p:sp>
      <p:pic>
        <p:nvPicPr>
          <p:cNvPr id="23" name="Picture 22">
            <a:extLst>
              <a:ext uri="{FF2B5EF4-FFF2-40B4-BE49-F238E27FC236}">
                <a16:creationId xmlns:a16="http://schemas.microsoft.com/office/drawing/2014/main" id="{23C486D7-47DF-C570-0543-D11041CEB1FE}"/>
              </a:ext>
            </a:extLst>
          </p:cNvPr>
          <p:cNvPicPr>
            <a:picLocks noChangeAspect="1"/>
          </p:cNvPicPr>
          <p:nvPr/>
        </p:nvPicPr>
        <p:blipFill>
          <a:blip r:embed="rId6"/>
          <a:stretch>
            <a:fillRect/>
          </a:stretch>
        </p:blipFill>
        <p:spPr>
          <a:xfrm>
            <a:off x="10761864" y="2067279"/>
            <a:ext cx="586238" cy="872539"/>
          </a:xfrm>
          <a:prstGeom prst="rect">
            <a:avLst/>
          </a:prstGeom>
        </p:spPr>
      </p:pic>
      <p:sp>
        <p:nvSpPr>
          <p:cNvPr id="24" name="Oval 23">
            <a:extLst>
              <a:ext uri="{FF2B5EF4-FFF2-40B4-BE49-F238E27FC236}">
                <a16:creationId xmlns:a16="http://schemas.microsoft.com/office/drawing/2014/main" id="{BBD1D276-2B9C-1958-7F7A-E71CD2D4D537}"/>
              </a:ext>
            </a:extLst>
          </p:cNvPr>
          <p:cNvSpPr/>
          <p:nvPr/>
        </p:nvSpPr>
        <p:spPr>
          <a:xfrm>
            <a:off x="10858704" y="267695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25" name="Straight Connector 24">
            <a:extLst>
              <a:ext uri="{FF2B5EF4-FFF2-40B4-BE49-F238E27FC236}">
                <a16:creationId xmlns:a16="http://schemas.microsoft.com/office/drawing/2014/main" id="{FC1DA55F-9CEE-A460-1CA2-4A8916A5264F}"/>
              </a:ext>
            </a:extLst>
          </p:cNvPr>
          <p:cNvCxnSpPr>
            <a:cxnSpLocks/>
            <a:stCxn id="24" idx="2"/>
            <a:endCxn id="19" idx="6"/>
          </p:cNvCxnSpPr>
          <p:nvPr/>
        </p:nvCxnSpPr>
        <p:spPr>
          <a:xfrm flipH="1">
            <a:off x="9994406" y="2711805"/>
            <a:ext cx="864298" cy="35471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9FC614-480B-B244-6DCF-2AF22B9EAEFC}"/>
              </a:ext>
            </a:extLst>
          </p:cNvPr>
          <p:cNvSpPr txBox="1"/>
          <p:nvPr/>
        </p:nvSpPr>
        <p:spPr>
          <a:xfrm>
            <a:off x="7536160" y="2970932"/>
            <a:ext cx="1300791"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Who is there?</a:t>
            </a:r>
          </a:p>
        </p:txBody>
      </p:sp>
      <p:sp>
        <p:nvSpPr>
          <p:cNvPr id="30" name="CuadroTexto 2">
            <a:extLst>
              <a:ext uri="{FF2B5EF4-FFF2-40B4-BE49-F238E27FC236}">
                <a16:creationId xmlns:a16="http://schemas.microsoft.com/office/drawing/2014/main" id="{4AECEFD3-B470-3419-0FC6-06929D83F615}"/>
              </a:ext>
            </a:extLst>
          </p:cNvPr>
          <p:cNvSpPr txBox="1"/>
          <p:nvPr/>
        </p:nvSpPr>
        <p:spPr>
          <a:xfrm>
            <a:off x="9647960" y="3588984"/>
            <a:ext cx="2293993" cy="492443"/>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Targeted metagenomics</a:t>
            </a:r>
          </a:p>
          <a:p>
            <a:pPr algn="ctr"/>
            <a:r>
              <a:rPr lang="en-US" sz="1200" dirty="0">
                <a:solidFill>
                  <a:schemeClr val="bg1">
                    <a:lumMod val="50000"/>
                  </a:schemeClr>
                </a:solidFill>
                <a:latin typeface="Segoe UI" panose="020B0502040204020203" pitchFamily="34" charset="0"/>
                <a:cs typeface="Segoe UI" panose="020B0502040204020203" pitchFamily="34" charset="0"/>
              </a:rPr>
              <a:t>16S rRNA amplicon sequencing</a:t>
            </a:r>
          </a:p>
        </p:txBody>
      </p:sp>
      <p:pic>
        <p:nvPicPr>
          <p:cNvPr id="74" name="Picture 73">
            <a:extLst>
              <a:ext uri="{FF2B5EF4-FFF2-40B4-BE49-F238E27FC236}">
                <a16:creationId xmlns:a16="http://schemas.microsoft.com/office/drawing/2014/main" id="{557BB1B9-00DD-86E6-A6AE-2852D707A22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28248" y="5212076"/>
            <a:ext cx="2258374" cy="222731"/>
          </a:xfrm>
          <a:prstGeom prst="rect">
            <a:avLst/>
          </a:prstGeom>
        </p:spPr>
      </p:pic>
      <p:pic>
        <p:nvPicPr>
          <p:cNvPr id="75" name="Picture 74">
            <a:extLst>
              <a:ext uri="{FF2B5EF4-FFF2-40B4-BE49-F238E27FC236}">
                <a16:creationId xmlns:a16="http://schemas.microsoft.com/office/drawing/2014/main" id="{0853FF17-6D69-89CA-62B0-22D5E80AB29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28248" y="5432732"/>
            <a:ext cx="2258374" cy="195943"/>
          </a:xfrm>
          <a:prstGeom prst="rect">
            <a:avLst/>
          </a:prstGeom>
        </p:spPr>
      </p:pic>
      <p:pic>
        <p:nvPicPr>
          <p:cNvPr id="76" name="Picture 75">
            <a:extLst>
              <a:ext uri="{FF2B5EF4-FFF2-40B4-BE49-F238E27FC236}">
                <a16:creationId xmlns:a16="http://schemas.microsoft.com/office/drawing/2014/main" id="{96F75D12-E03C-AE0B-C285-6C2FCCC18AE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328248" y="5639466"/>
            <a:ext cx="2258374" cy="218661"/>
          </a:xfrm>
          <a:prstGeom prst="rect">
            <a:avLst/>
          </a:prstGeom>
        </p:spPr>
      </p:pic>
      <p:pic>
        <p:nvPicPr>
          <p:cNvPr id="77" name="Picture 76">
            <a:extLst>
              <a:ext uri="{FF2B5EF4-FFF2-40B4-BE49-F238E27FC236}">
                <a16:creationId xmlns:a16="http://schemas.microsoft.com/office/drawing/2014/main" id="{DF15EA2E-23D8-A226-FACD-6A01D7ABD22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328248" y="5868918"/>
            <a:ext cx="2258374" cy="218662"/>
          </a:xfrm>
          <a:prstGeom prst="rect">
            <a:avLst/>
          </a:prstGeom>
        </p:spPr>
      </p:pic>
      <p:pic>
        <p:nvPicPr>
          <p:cNvPr id="78" name="Picture 77">
            <a:extLst>
              <a:ext uri="{FF2B5EF4-FFF2-40B4-BE49-F238E27FC236}">
                <a16:creationId xmlns:a16="http://schemas.microsoft.com/office/drawing/2014/main" id="{59A51A97-3B6E-F7FC-5881-AC101B5D10FF}"/>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328248" y="6107375"/>
            <a:ext cx="2258374" cy="186814"/>
          </a:xfrm>
          <a:prstGeom prst="rect">
            <a:avLst/>
          </a:prstGeom>
        </p:spPr>
      </p:pic>
      <p:pic>
        <p:nvPicPr>
          <p:cNvPr id="79" name="Picture 78">
            <a:extLst>
              <a:ext uri="{FF2B5EF4-FFF2-40B4-BE49-F238E27FC236}">
                <a16:creationId xmlns:a16="http://schemas.microsoft.com/office/drawing/2014/main" id="{198B5A03-2DB8-632D-8CE2-9E3A0D457EAC}"/>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8320568" y="6318043"/>
            <a:ext cx="2258374" cy="202475"/>
          </a:xfrm>
          <a:prstGeom prst="rect">
            <a:avLst/>
          </a:prstGeom>
        </p:spPr>
      </p:pic>
      <p:pic>
        <p:nvPicPr>
          <p:cNvPr id="80" name="Picture 79">
            <a:extLst>
              <a:ext uri="{FF2B5EF4-FFF2-40B4-BE49-F238E27FC236}">
                <a16:creationId xmlns:a16="http://schemas.microsoft.com/office/drawing/2014/main" id="{0AF6EA79-82B1-AE7A-1C60-84B718BB765C}"/>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8328248" y="6532363"/>
            <a:ext cx="2258374" cy="209005"/>
          </a:xfrm>
          <a:prstGeom prst="rect">
            <a:avLst/>
          </a:prstGeom>
        </p:spPr>
      </p:pic>
      <p:sp>
        <p:nvSpPr>
          <p:cNvPr id="81" name="TextBox 80">
            <a:extLst>
              <a:ext uri="{FF2B5EF4-FFF2-40B4-BE49-F238E27FC236}">
                <a16:creationId xmlns:a16="http://schemas.microsoft.com/office/drawing/2014/main" id="{69C036EE-952F-DC5D-B6F8-F92E9D26C2BF}"/>
              </a:ext>
            </a:extLst>
          </p:cNvPr>
          <p:cNvSpPr txBox="1"/>
          <p:nvPr/>
        </p:nvSpPr>
        <p:spPr>
          <a:xfrm>
            <a:off x="8405420" y="4821302"/>
            <a:ext cx="2016221" cy="430887"/>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16S rRNA amplicon sequences after processing</a:t>
            </a:r>
          </a:p>
        </p:txBody>
      </p:sp>
      <p:cxnSp>
        <p:nvCxnSpPr>
          <p:cNvPr id="27" name="Straight Arrow Connector 26">
            <a:extLst>
              <a:ext uri="{FF2B5EF4-FFF2-40B4-BE49-F238E27FC236}">
                <a16:creationId xmlns:a16="http://schemas.microsoft.com/office/drawing/2014/main" id="{AA097A49-7059-1DB6-628D-990A8C776E9D}"/>
              </a:ext>
            </a:extLst>
          </p:cNvPr>
          <p:cNvCxnSpPr>
            <a:cxnSpLocks/>
          </p:cNvCxnSpPr>
          <p:nvPr/>
        </p:nvCxnSpPr>
        <p:spPr>
          <a:xfrm>
            <a:off x="9391702" y="4437112"/>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0785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42FF301-BFCD-60EE-D246-BFAB422E9FBB}"/>
              </a:ext>
            </a:extLst>
          </p:cNvPr>
          <p:cNvGrpSpPr/>
          <p:nvPr/>
        </p:nvGrpSpPr>
        <p:grpSpPr>
          <a:xfrm>
            <a:off x="2551911" y="2567763"/>
            <a:ext cx="3174479" cy="3037718"/>
            <a:chOff x="3240913" y="2704414"/>
            <a:chExt cx="3174479" cy="3037718"/>
          </a:xfrm>
        </p:grpSpPr>
        <p:pic>
          <p:nvPicPr>
            <p:cNvPr id="21" name="Picture 20">
              <a:extLst>
                <a:ext uri="{FF2B5EF4-FFF2-40B4-BE49-F238E27FC236}">
                  <a16:creationId xmlns:a16="http://schemas.microsoft.com/office/drawing/2014/main" id="{8B2320A2-28CF-787B-654E-07644C053D9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5229899">
              <a:off x="3390403" y="3562804"/>
              <a:ext cx="247366" cy="450388"/>
            </a:xfrm>
            <a:prstGeom prst="rect">
              <a:avLst/>
            </a:prstGeom>
          </p:spPr>
        </p:pic>
        <p:pic>
          <p:nvPicPr>
            <p:cNvPr id="27" name="Picture 26">
              <a:extLst>
                <a:ext uri="{FF2B5EF4-FFF2-40B4-BE49-F238E27FC236}">
                  <a16:creationId xmlns:a16="http://schemas.microsoft.com/office/drawing/2014/main" id="{AF0313FC-6DB8-9C63-57EC-FF954E1C1682}"/>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1962395">
              <a:off x="3528107" y="3301380"/>
              <a:ext cx="247366" cy="450388"/>
            </a:xfrm>
            <a:prstGeom prst="rect">
              <a:avLst/>
            </a:prstGeom>
          </p:spPr>
        </p:pic>
        <p:pic>
          <p:nvPicPr>
            <p:cNvPr id="28" name="Picture 27">
              <a:extLst>
                <a:ext uri="{FF2B5EF4-FFF2-40B4-BE49-F238E27FC236}">
                  <a16:creationId xmlns:a16="http://schemas.microsoft.com/office/drawing/2014/main" id="{1A3DDC0C-222B-A41E-0E41-6B114AF6DD39}"/>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17877963">
              <a:off x="3916499" y="3420916"/>
              <a:ext cx="247366" cy="450388"/>
            </a:xfrm>
            <a:prstGeom prst="rect">
              <a:avLst/>
            </a:prstGeom>
          </p:spPr>
        </p:pic>
        <p:pic>
          <p:nvPicPr>
            <p:cNvPr id="29" name="Picture 28">
              <a:extLst>
                <a:ext uri="{FF2B5EF4-FFF2-40B4-BE49-F238E27FC236}">
                  <a16:creationId xmlns:a16="http://schemas.microsoft.com/office/drawing/2014/main" id="{D3933482-613A-66C1-0605-678321557C06}"/>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18701340">
              <a:off x="3342424" y="3862868"/>
              <a:ext cx="247366" cy="450388"/>
            </a:xfrm>
            <a:prstGeom prst="rect">
              <a:avLst/>
            </a:prstGeom>
          </p:spPr>
        </p:pic>
        <p:pic>
          <p:nvPicPr>
            <p:cNvPr id="31" name="Picture 30">
              <a:extLst>
                <a:ext uri="{FF2B5EF4-FFF2-40B4-BE49-F238E27FC236}">
                  <a16:creationId xmlns:a16="http://schemas.microsoft.com/office/drawing/2014/main" id="{694BD0D8-7A11-389B-4757-2AC36DDDE88B}"/>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15213455">
              <a:off x="3753860" y="3992565"/>
              <a:ext cx="247366" cy="450388"/>
            </a:xfrm>
            <a:prstGeom prst="rect">
              <a:avLst/>
            </a:prstGeom>
          </p:spPr>
        </p:pic>
        <p:pic>
          <p:nvPicPr>
            <p:cNvPr id="37" name="Picture 36">
              <a:extLst>
                <a:ext uri="{FF2B5EF4-FFF2-40B4-BE49-F238E27FC236}">
                  <a16:creationId xmlns:a16="http://schemas.microsoft.com/office/drawing/2014/main" id="{F6C1DCD4-C421-10AA-0BC1-2EB741B99FC7}"/>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7662" r="13061"/>
            <a:stretch/>
          </p:blipFill>
          <p:spPr>
            <a:xfrm rot="5229899">
              <a:off x="3714143" y="3789760"/>
              <a:ext cx="247366" cy="450388"/>
            </a:xfrm>
            <a:prstGeom prst="rect">
              <a:avLst/>
            </a:prstGeom>
          </p:spPr>
        </p:pic>
        <p:pic>
          <p:nvPicPr>
            <p:cNvPr id="38" name="Picture 37">
              <a:extLst>
                <a:ext uri="{FF2B5EF4-FFF2-40B4-BE49-F238E27FC236}">
                  <a16:creationId xmlns:a16="http://schemas.microsoft.com/office/drawing/2014/main" id="{DCAC7BCC-ABDA-4635-03BF-C983FB81956C}"/>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765" t="7662" r="13060"/>
            <a:stretch/>
          </p:blipFill>
          <p:spPr>
            <a:xfrm rot="7847219">
              <a:off x="3778165" y="3532917"/>
              <a:ext cx="239497" cy="450388"/>
            </a:xfrm>
            <a:prstGeom prst="rect">
              <a:avLst/>
            </a:prstGeom>
          </p:spPr>
        </p:pic>
        <p:pic>
          <p:nvPicPr>
            <p:cNvPr id="40" name="Picture 39">
              <a:extLst>
                <a:ext uri="{FF2B5EF4-FFF2-40B4-BE49-F238E27FC236}">
                  <a16:creationId xmlns:a16="http://schemas.microsoft.com/office/drawing/2014/main" id="{C2CA2534-09E0-7356-CBC8-BAA4E99BAD92}"/>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 t="7662" r="13061"/>
            <a:stretch/>
          </p:blipFill>
          <p:spPr>
            <a:xfrm rot="17877963">
              <a:off x="4618299" y="2797435"/>
              <a:ext cx="224878" cy="409444"/>
            </a:xfrm>
            <a:prstGeom prst="rect">
              <a:avLst/>
            </a:prstGeom>
          </p:spPr>
        </p:pic>
        <p:pic>
          <p:nvPicPr>
            <p:cNvPr id="41" name="Picture 40">
              <a:extLst>
                <a:ext uri="{FF2B5EF4-FFF2-40B4-BE49-F238E27FC236}">
                  <a16:creationId xmlns:a16="http://schemas.microsoft.com/office/drawing/2014/main" id="{0486F815-8747-84B6-EF76-DEA7670BFAE0}"/>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 t="7662" r="13061"/>
            <a:stretch/>
          </p:blipFill>
          <p:spPr>
            <a:xfrm rot="3966414">
              <a:off x="4679591" y="3218066"/>
              <a:ext cx="204435" cy="372222"/>
            </a:xfrm>
            <a:prstGeom prst="rect">
              <a:avLst/>
            </a:prstGeom>
          </p:spPr>
        </p:pic>
        <p:pic>
          <p:nvPicPr>
            <p:cNvPr id="42" name="Picture 41">
              <a:extLst>
                <a:ext uri="{FF2B5EF4-FFF2-40B4-BE49-F238E27FC236}">
                  <a16:creationId xmlns:a16="http://schemas.microsoft.com/office/drawing/2014/main" id="{4BEFA10D-5859-5746-FB84-F1260C3B099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 t="7662" r="13061"/>
            <a:stretch/>
          </p:blipFill>
          <p:spPr>
            <a:xfrm rot="1211201">
              <a:off x="4949424" y="2982600"/>
              <a:ext cx="224878" cy="409444"/>
            </a:xfrm>
            <a:prstGeom prst="rect">
              <a:avLst/>
            </a:prstGeom>
          </p:spPr>
        </p:pic>
        <p:pic>
          <p:nvPicPr>
            <p:cNvPr id="43" name="Picture 42">
              <a:extLst>
                <a:ext uri="{FF2B5EF4-FFF2-40B4-BE49-F238E27FC236}">
                  <a16:creationId xmlns:a16="http://schemas.microsoft.com/office/drawing/2014/main" id="{2FDDC378-0954-B783-43A2-B91A5234CDEF}"/>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 t="7662" r="13061"/>
            <a:stretch/>
          </p:blipFill>
          <p:spPr>
            <a:xfrm rot="18211213">
              <a:off x="4496475" y="2965925"/>
              <a:ext cx="224878" cy="409444"/>
            </a:xfrm>
            <a:prstGeom prst="rect">
              <a:avLst/>
            </a:prstGeom>
          </p:spPr>
        </p:pic>
        <p:pic>
          <p:nvPicPr>
            <p:cNvPr id="44" name="Picture 43">
              <a:extLst>
                <a:ext uri="{FF2B5EF4-FFF2-40B4-BE49-F238E27FC236}">
                  <a16:creationId xmlns:a16="http://schemas.microsoft.com/office/drawing/2014/main" id="{899574B4-B08E-624B-689E-AE6FDCDABC30}"/>
                </a:ext>
              </a:extLst>
            </p:cNvPr>
            <p:cNvPicPr>
              <a:picLocks noChangeAspect="1"/>
            </p:cNvPicPr>
            <p:nvPr/>
          </p:nvPicPr>
          <p:blipFill rotWithShape="1">
            <a:blip r:embed="rId3">
              <a:extLst>
                <a:ext uri="{28A0092B-C50C-407E-A947-70E740481C1C}">
                  <a14:useLocalDpi xmlns:a14="http://schemas.microsoft.com/office/drawing/2010/main" val="0"/>
                </a:ext>
              </a:extLst>
            </a:blip>
            <a:srcRect l="-1" t="7662" r="13061"/>
            <a:stretch/>
          </p:blipFill>
          <p:spPr>
            <a:xfrm rot="1211201">
              <a:off x="5911482" y="3333150"/>
              <a:ext cx="126938" cy="231121"/>
            </a:xfrm>
            <a:prstGeom prst="rect">
              <a:avLst/>
            </a:prstGeom>
          </p:spPr>
        </p:pic>
        <p:pic>
          <p:nvPicPr>
            <p:cNvPr id="46" name="Picture 45">
              <a:extLst>
                <a:ext uri="{FF2B5EF4-FFF2-40B4-BE49-F238E27FC236}">
                  <a16:creationId xmlns:a16="http://schemas.microsoft.com/office/drawing/2014/main" id="{2A1A9306-C305-3613-9A6B-4A6112647D9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 t="7662" r="13061"/>
            <a:stretch/>
          </p:blipFill>
          <p:spPr>
            <a:xfrm rot="9676306">
              <a:off x="4836152" y="2704414"/>
              <a:ext cx="204435" cy="372222"/>
            </a:xfrm>
            <a:prstGeom prst="rect">
              <a:avLst/>
            </a:prstGeom>
          </p:spPr>
        </p:pic>
        <p:pic>
          <p:nvPicPr>
            <p:cNvPr id="48" name="Picture 47">
              <a:extLst>
                <a:ext uri="{FF2B5EF4-FFF2-40B4-BE49-F238E27FC236}">
                  <a16:creationId xmlns:a16="http://schemas.microsoft.com/office/drawing/2014/main" id="{279723BA-1C5D-24AF-FB03-27B3D91813CC}"/>
                </a:ext>
              </a:extLst>
            </p:cNvPr>
            <p:cNvPicPr>
              <a:picLocks noChangeAspect="1"/>
            </p:cNvPicPr>
            <p:nvPr/>
          </p:nvPicPr>
          <p:blipFill rotWithShape="1">
            <a:blip r:embed="rId3">
              <a:extLst>
                <a:ext uri="{28A0092B-C50C-407E-A947-70E740481C1C}">
                  <a14:useLocalDpi xmlns:a14="http://schemas.microsoft.com/office/drawing/2010/main" val="0"/>
                </a:ext>
              </a:extLst>
            </a:blip>
            <a:srcRect l="-1" t="7662" r="13061"/>
            <a:stretch/>
          </p:blipFill>
          <p:spPr>
            <a:xfrm rot="19202702">
              <a:off x="4333039" y="4976932"/>
              <a:ext cx="126938" cy="231121"/>
            </a:xfrm>
            <a:prstGeom prst="rect">
              <a:avLst/>
            </a:prstGeom>
          </p:spPr>
        </p:pic>
        <p:pic>
          <p:nvPicPr>
            <p:cNvPr id="50" name="Picture 49">
              <a:extLst>
                <a:ext uri="{FF2B5EF4-FFF2-40B4-BE49-F238E27FC236}">
                  <a16:creationId xmlns:a16="http://schemas.microsoft.com/office/drawing/2014/main" id="{63875023-2AB1-0D50-78D2-CB97823614EF}"/>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1" t="7662" r="13061"/>
            <a:stretch/>
          </p:blipFill>
          <p:spPr>
            <a:xfrm rot="14530927">
              <a:off x="5911970" y="5563102"/>
              <a:ext cx="126938" cy="231121"/>
            </a:xfrm>
            <a:prstGeom prst="rect">
              <a:avLst/>
            </a:prstGeom>
          </p:spPr>
        </p:pic>
        <p:pic>
          <p:nvPicPr>
            <p:cNvPr id="52" name="Picture 51">
              <a:extLst>
                <a:ext uri="{FF2B5EF4-FFF2-40B4-BE49-F238E27FC236}">
                  <a16:creationId xmlns:a16="http://schemas.microsoft.com/office/drawing/2014/main" id="{D124D73F-01D6-4574-28D3-285B42CB0A25}"/>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6830525">
              <a:off x="6083494" y="5307565"/>
              <a:ext cx="126938" cy="231121"/>
            </a:xfrm>
            <a:prstGeom prst="rect">
              <a:avLst/>
            </a:prstGeom>
          </p:spPr>
        </p:pic>
        <p:pic>
          <p:nvPicPr>
            <p:cNvPr id="53" name="Picture 52">
              <a:extLst>
                <a:ext uri="{FF2B5EF4-FFF2-40B4-BE49-F238E27FC236}">
                  <a16:creationId xmlns:a16="http://schemas.microsoft.com/office/drawing/2014/main" id="{B7EC6969-B31B-8CE7-140D-53ADC9454DAD}"/>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14530927">
              <a:off x="6236363" y="5239843"/>
              <a:ext cx="126938" cy="231121"/>
            </a:xfrm>
            <a:prstGeom prst="rect">
              <a:avLst/>
            </a:prstGeom>
          </p:spPr>
        </p:pic>
        <p:pic>
          <p:nvPicPr>
            <p:cNvPr id="54" name="Picture 53">
              <a:extLst>
                <a:ext uri="{FF2B5EF4-FFF2-40B4-BE49-F238E27FC236}">
                  <a16:creationId xmlns:a16="http://schemas.microsoft.com/office/drawing/2014/main" id="{0AA448AE-39DE-0CB8-E611-9E0789F6D66A}"/>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615464">
              <a:off x="5359813" y="4891479"/>
              <a:ext cx="153595" cy="279656"/>
            </a:xfrm>
            <a:prstGeom prst="rect">
              <a:avLst/>
            </a:prstGeom>
          </p:spPr>
        </p:pic>
        <p:pic>
          <p:nvPicPr>
            <p:cNvPr id="55" name="Picture 54">
              <a:extLst>
                <a:ext uri="{FF2B5EF4-FFF2-40B4-BE49-F238E27FC236}">
                  <a16:creationId xmlns:a16="http://schemas.microsoft.com/office/drawing/2014/main" id="{91CFB52B-93BF-4246-848A-A799C110E191}"/>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14530927">
              <a:off x="5562233" y="4652530"/>
              <a:ext cx="153595" cy="279656"/>
            </a:xfrm>
            <a:prstGeom prst="rect">
              <a:avLst/>
            </a:prstGeom>
          </p:spPr>
        </p:pic>
        <p:pic>
          <p:nvPicPr>
            <p:cNvPr id="57" name="Picture 56">
              <a:extLst>
                <a:ext uri="{FF2B5EF4-FFF2-40B4-BE49-F238E27FC236}">
                  <a16:creationId xmlns:a16="http://schemas.microsoft.com/office/drawing/2014/main" id="{6DA10503-87FE-6FA5-2152-4487AB6C2CBC}"/>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8259042">
              <a:off x="5812023" y="4741655"/>
              <a:ext cx="153595" cy="279656"/>
            </a:xfrm>
            <a:prstGeom prst="rect">
              <a:avLst/>
            </a:prstGeom>
          </p:spPr>
        </p:pic>
        <p:pic>
          <p:nvPicPr>
            <p:cNvPr id="58" name="Picture 57">
              <a:extLst>
                <a:ext uri="{FF2B5EF4-FFF2-40B4-BE49-F238E27FC236}">
                  <a16:creationId xmlns:a16="http://schemas.microsoft.com/office/drawing/2014/main" id="{806C06BE-C743-B594-B3B6-26A06CD17C29}"/>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8259042">
              <a:off x="5825179" y="5030497"/>
              <a:ext cx="153595" cy="279656"/>
            </a:xfrm>
            <a:prstGeom prst="rect">
              <a:avLst/>
            </a:prstGeom>
          </p:spPr>
        </p:pic>
        <p:pic>
          <p:nvPicPr>
            <p:cNvPr id="59" name="Picture 58">
              <a:extLst>
                <a:ext uri="{FF2B5EF4-FFF2-40B4-BE49-F238E27FC236}">
                  <a16:creationId xmlns:a16="http://schemas.microsoft.com/office/drawing/2014/main" id="{0BD7CF5B-4FE9-CD48-D6EB-D1E73A76D9FB}"/>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11688008">
              <a:off x="5490996" y="5066517"/>
              <a:ext cx="153595" cy="279656"/>
            </a:xfrm>
            <a:prstGeom prst="rect">
              <a:avLst/>
            </a:prstGeom>
          </p:spPr>
        </p:pic>
        <p:pic>
          <p:nvPicPr>
            <p:cNvPr id="60" name="Picture 59">
              <a:extLst>
                <a:ext uri="{FF2B5EF4-FFF2-40B4-BE49-F238E27FC236}">
                  <a16:creationId xmlns:a16="http://schemas.microsoft.com/office/drawing/2014/main" id="{659EED81-553D-7F43-E345-A85ABDACBB96}"/>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152709">
              <a:off x="5676118" y="5142387"/>
              <a:ext cx="153595" cy="279656"/>
            </a:xfrm>
            <a:prstGeom prst="rect">
              <a:avLst/>
            </a:prstGeom>
          </p:spPr>
        </p:pic>
        <p:pic>
          <p:nvPicPr>
            <p:cNvPr id="61" name="Picture 60">
              <a:extLst>
                <a:ext uri="{FF2B5EF4-FFF2-40B4-BE49-F238E27FC236}">
                  <a16:creationId xmlns:a16="http://schemas.microsoft.com/office/drawing/2014/main" id="{8655D3CE-68ED-EA65-9C66-9E8CEC926129}"/>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 t="7662" r="13061"/>
            <a:stretch/>
          </p:blipFill>
          <p:spPr>
            <a:xfrm rot="4459098">
              <a:off x="5620659" y="4861440"/>
              <a:ext cx="153595" cy="279656"/>
            </a:xfrm>
            <a:prstGeom prst="rect">
              <a:avLst/>
            </a:prstGeom>
          </p:spPr>
        </p:pic>
      </p:grpSp>
      <p:grpSp>
        <p:nvGrpSpPr>
          <p:cNvPr id="127" name="Group 126">
            <a:extLst>
              <a:ext uri="{FF2B5EF4-FFF2-40B4-BE49-F238E27FC236}">
                <a16:creationId xmlns:a16="http://schemas.microsoft.com/office/drawing/2014/main" id="{88A39326-502A-6013-27DF-051352E136EE}"/>
              </a:ext>
            </a:extLst>
          </p:cNvPr>
          <p:cNvGrpSpPr/>
          <p:nvPr/>
        </p:nvGrpSpPr>
        <p:grpSpPr>
          <a:xfrm>
            <a:off x="2510306" y="2567390"/>
            <a:ext cx="3225654" cy="3093858"/>
            <a:chOff x="3184602" y="2703558"/>
            <a:chExt cx="3225653" cy="3093855"/>
          </a:xfrm>
        </p:grpSpPr>
        <p:sp>
          <p:nvSpPr>
            <p:cNvPr id="128" name="Oval 127">
              <a:extLst>
                <a:ext uri="{FF2B5EF4-FFF2-40B4-BE49-F238E27FC236}">
                  <a16:creationId xmlns:a16="http://schemas.microsoft.com/office/drawing/2014/main" id="{F02651F6-A3B4-A6E9-BB9B-4D72D2C156C0}"/>
                </a:ext>
              </a:extLst>
            </p:cNvPr>
            <p:cNvSpPr/>
            <p:nvPr/>
          </p:nvSpPr>
          <p:spPr>
            <a:xfrm>
              <a:off x="3184602" y="3263495"/>
              <a:ext cx="1183206" cy="118320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9" name="Oval 128">
              <a:extLst>
                <a:ext uri="{FF2B5EF4-FFF2-40B4-BE49-F238E27FC236}">
                  <a16:creationId xmlns:a16="http://schemas.microsoft.com/office/drawing/2014/main" id="{FC37CF57-D2C7-6C91-678A-EEC4B21C081A}"/>
                </a:ext>
              </a:extLst>
            </p:cNvPr>
            <p:cNvSpPr/>
            <p:nvPr/>
          </p:nvSpPr>
          <p:spPr>
            <a:xfrm>
              <a:off x="5822014" y="3318347"/>
              <a:ext cx="252385" cy="252385"/>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0" name="Oval 129">
              <a:extLst>
                <a:ext uri="{FF2B5EF4-FFF2-40B4-BE49-F238E27FC236}">
                  <a16:creationId xmlns:a16="http://schemas.microsoft.com/office/drawing/2014/main" id="{79975A3A-B821-80B0-783A-D074F4314D8E}"/>
                </a:ext>
              </a:extLst>
            </p:cNvPr>
            <p:cNvSpPr/>
            <p:nvPr/>
          </p:nvSpPr>
          <p:spPr>
            <a:xfrm>
              <a:off x="4453976" y="2703558"/>
              <a:ext cx="792088" cy="792088"/>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1" name="Oval 130">
              <a:extLst>
                <a:ext uri="{FF2B5EF4-FFF2-40B4-BE49-F238E27FC236}">
                  <a16:creationId xmlns:a16="http://schemas.microsoft.com/office/drawing/2014/main" id="{96A44A42-B557-8FC1-9F19-2FF7798F12DC}"/>
                </a:ext>
              </a:extLst>
            </p:cNvPr>
            <p:cNvSpPr/>
            <p:nvPr/>
          </p:nvSpPr>
          <p:spPr>
            <a:xfrm>
              <a:off x="4259439" y="4969450"/>
              <a:ext cx="252385" cy="252385"/>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2" name="Oval 131">
              <a:extLst>
                <a:ext uri="{FF2B5EF4-FFF2-40B4-BE49-F238E27FC236}">
                  <a16:creationId xmlns:a16="http://schemas.microsoft.com/office/drawing/2014/main" id="{474A79D5-3C26-F136-6E7A-7E10083BCEA1}"/>
                </a:ext>
              </a:extLst>
            </p:cNvPr>
            <p:cNvSpPr/>
            <p:nvPr/>
          </p:nvSpPr>
          <p:spPr>
            <a:xfrm>
              <a:off x="5843615" y="5545028"/>
              <a:ext cx="252385" cy="252385"/>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3" name="Oval 132">
              <a:extLst>
                <a:ext uri="{FF2B5EF4-FFF2-40B4-BE49-F238E27FC236}">
                  <a16:creationId xmlns:a16="http://schemas.microsoft.com/office/drawing/2014/main" id="{E5DB7717-37E2-40B3-0E36-A5F76349E247}"/>
                </a:ext>
              </a:extLst>
            </p:cNvPr>
            <p:cNvSpPr/>
            <p:nvPr/>
          </p:nvSpPr>
          <p:spPr>
            <a:xfrm>
              <a:off x="6074330" y="5209103"/>
              <a:ext cx="335925" cy="335925"/>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4" name="Oval 133">
              <a:extLst>
                <a:ext uri="{FF2B5EF4-FFF2-40B4-BE49-F238E27FC236}">
                  <a16:creationId xmlns:a16="http://schemas.microsoft.com/office/drawing/2014/main" id="{46B10CEC-333E-7795-7919-533DD59BC01D}"/>
                </a:ext>
              </a:extLst>
            </p:cNvPr>
            <p:cNvSpPr/>
            <p:nvPr/>
          </p:nvSpPr>
          <p:spPr>
            <a:xfrm>
              <a:off x="5339916" y="4704679"/>
              <a:ext cx="720080" cy="720080"/>
            </a:xfrm>
            <a:prstGeom prst="ellipse">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28</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pic>
        <p:nvPicPr>
          <p:cNvPr id="78" name="Picture 77">
            <a:extLst>
              <a:ext uri="{FF2B5EF4-FFF2-40B4-BE49-F238E27FC236}">
                <a16:creationId xmlns:a16="http://schemas.microsoft.com/office/drawing/2014/main" id="{D92F80B9-C242-14F7-73E4-6F81360C792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372405"/>
            <a:ext cx="2258374" cy="195943"/>
          </a:xfrm>
          <a:prstGeom prst="rect">
            <a:avLst/>
          </a:prstGeom>
        </p:spPr>
      </p:pic>
      <p:pic>
        <p:nvPicPr>
          <p:cNvPr id="79" name="Picture 78">
            <a:extLst>
              <a:ext uri="{FF2B5EF4-FFF2-40B4-BE49-F238E27FC236}">
                <a16:creationId xmlns:a16="http://schemas.microsoft.com/office/drawing/2014/main" id="{FEBFD057-0CAC-0F82-1ABF-4110ED6978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359467" y="2780928"/>
            <a:ext cx="2258374" cy="218661"/>
          </a:xfrm>
          <a:prstGeom prst="rect">
            <a:avLst/>
          </a:prstGeom>
        </p:spPr>
      </p:pic>
      <p:pic>
        <p:nvPicPr>
          <p:cNvPr id="80" name="Picture 79">
            <a:extLst>
              <a:ext uri="{FF2B5EF4-FFF2-40B4-BE49-F238E27FC236}">
                <a16:creationId xmlns:a16="http://schemas.microsoft.com/office/drawing/2014/main" id="{ED2D3E37-9485-535A-3A9F-9427E2EA10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59467" y="3010380"/>
            <a:ext cx="2258374" cy="218662"/>
          </a:xfrm>
          <a:prstGeom prst="rect">
            <a:avLst/>
          </a:prstGeom>
        </p:spPr>
      </p:pic>
      <p:pic>
        <p:nvPicPr>
          <p:cNvPr id="81" name="Picture 80">
            <a:extLst>
              <a:ext uri="{FF2B5EF4-FFF2-40B4-BE49-F238E27FC236}">
                <a16:creationId xmlns:a16="http://schemas.microsoft.com/office/drawing/2014/main" id="{7A729483-7ACA-D27E-1DC8-5A91C93A7CB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248837"/>
            <a:ext cx="2258374" cy="186814"/>
          </a:xfrm>
          <a:prstGeom prst="rect">
            <a:avLst/>
          </a:prstGeom>
        </p:spPr>
      </p:pic>
      <p:pic>
        <p:nvPicPr>
          <p:cNvPr id="82" name="Picture 81">
            <a:extLst>
              <a:ext uri="{FF2B5EF4-FFF2-40B4-BE49-F238E27FC236}">
                <a16:creationId xmlns:a16="http://schemas.microsoft.com/office/drawing/2014/main" id="{701B6006-1A81-A9FA-1CCD-99E9149EED8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59467" y="4041758"/>
            <a:ext cx="2258374" cy="202475"/>
          </a:xfrm>
          <a:prstGeom prst="rect">
            <a:avLst/>
          </a:prstGeom>
        </p:spPr>
      </p:pic>
      <p:pic>
        <p:nvPicPr>
          <p:cNvPr id="83" name="Picture 82">
            <a:extLst>
              <a:ext uri="{FF2B5EF4-FFF2-40B4-BE49-F238E27FC236}">
                <a16:creationId xmlns:a16="http://schemas.microsoft.com/office/drawing/2014/main" id="{EA057DB1-D4CC-B31A-31B9-523F23AAE16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359467" y="4235742"/>
            <a:ext cx="2258374" cy="209005"/>
          </a:xfrm>
          <a:prstGeom prst="rect">
            <a:avLst/>
          </a:prstGeom>
        </p:spPr>
      </p:pic>
      <p:pic>
        <p:nvPicPr>
          <p:cNvPr id="6" name="Picture 5">
            <a:extLst>
              <a:ext uri="{FF2B5EF4-FFF2-40B4-BE49-F238E27FC236}">
                <a16:creationId xmlns:a16="http://schemas.microsoft.com/office/drawing/2014/main" id="{07EB284E-FABF-4830-98D7-8FED5A0CE67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359467" y="1342844"/>
            <a:ext cx="2258374" cy="213406"/>
          </a:xfrm>
          <a:prstGeom prst="rect">
            <a:avLst/>
          </a:prstGeom>
        </p:spPr>
      </p:pic>
      <p:pic>
        <p:nvPicPr>
          <p:cNvPr id="7" name="Picture 6">
            <a:extLst>
              <a:ext uri="{FF2B5EF4-FFF2-40B4-BE49-F238E27FC236}">
                <a16:creationId xmlns:a16="http://schemas.microsoft.com/office/drawing/2014/main" id="{8E5E9D06-257A-8F05-E1C8-A7EBE2A886F6}"/>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359467" y="1544795"/>
            <a:ext cx="2258374" cy="213406"/>
          </a:xfrm>
          <a:prstGeom prst="rect">
            <a:avLst/>
          </a:prstGeom>
        </p:spPr>
      </p:pic>
      <p:pic>
        <p:nvPicPr>
          <p:cNvPr id="8" name="Picture 7">
            <a:extLst>
              <a:ext uri="{FF2B5EF4-FFF2-40B4-BE49-F238E27FC236}">
                <a16:creationId xmlns:a16="http://schemas.microsoft.com/office/drawing/2014/main" id="{B5284EBE-637E-E954-0901-CE536217739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359467" y="1757162"/>
            <a:ext cx="2258374" cy="213406"/>
          </a:xfrm>
          <a:prstGeom prst="rect">
            <a:avLst/>
          </a:prstGeom>
        </p:spPr>
      </p:pic>
      <p:pic>
        <p:nvPicPr>
          <p:cNvPr id="10" name="Picture 9">
            <a:extLst>
              <a:ext uri="{FF2B5EF4-FFF2-40B4-BE49-F238E27FC236}">
                <a16:creationId xmlns:a16="http://schemas.microsoft.com/office/drawing/2014/main" id="{A5E5E51D-6D42-0317-324F-AE36D6F6591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359467" y="1968121"/>
            <a:ext cx="2258374" cy="213406"/>
          </a:xfrm>
          <a:prstGeom prst="rect">
            <a:avLst/>
          </a:prstGeom>
        </p:spPr>
      </p:pic>
      <p:pic>
        <p:nvPicPr>
          <p:cNvPr id="11" name="Picture 10">
            <a:extLst>
              <a:ext uri="{FF2B5EF4-FFF2-40B4-BE49-F238E27FC236}">
                <a16:creationId xmlns:a16="http://schemas.microsoft.com/office/drawing/2014/main" id="{1C0D0E51-E912-BFC8-AF23-3F7A7B50DF0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181609"/>
            <a:ext cx="2258374" cy="195943"/>
          </a:xfrm>
          <a:prstGeom prst="rect">
            <a:avLst/>
          </a:prstGeom>
        </p:spPr>
      </p:pic>
      <p:pic>
        <p:nvPicPr>
          <p:cNvPr id="12" name="Picture 11">
            <a:extLst>
              <a:ext uri="{FF2B5EF4-FFF2-40B4-BE49-F238E27FC236}">
                <a16:creationId xmlns:a16="http://schemas.microsoft.com/office/drawing/2014/main" id="{81FC6AD7-282D-391D-526A-EB6AD414C2A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575597"/>
            <a:ext cx="2258374" cy="195943"/>
          </a:xfrm>
          <a:prstGeom prst="rect">
            <a:avLst/>
          </a:prstGeom>
        </p:spPr>
      </p:pic>
      <p:pic>
        <p:nvPicPr>
          <p:cNvPr id="13" name="Picture 12">
            <a:extLst>
              <a:ext uri="{FF2B5EF4-FFF2-40B4-BE49-F238E27FC236}">
                <a16:creationId xmlns:a16="http://schemas.microsoft.com/office/drawing/2014/main" id="{069B3546-8FB0-B51A-C0D3-F12FFE5F265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59467" y="3845594"/>
            <a:ext cx="2258374" cy="202475"/>
          </a:xfrm>
          <a:prstGeom prst="rect">
            <a:avLst/>
          </a:prstGeom>
        </p:spPr>
      </p:pic>
      <p:pic>
        <p:nvPicPr>
          <p:cNvPr id="14" name="Picture 13">
            <a:extLst>
              <a:ext uri="{FF2B5EF4-FFF2-40B4-BE49-F238E27FC236}">
                <a16:creationId xmlns:a16="http://schemas.microsoft.com/office/drawing/2014/main" id="{4E490E07-D4AE-C701-221D-3AC9DA613F5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447496"/>
            <a:ext cx="2258374" cy="186814"/>
          </a:xfrm>
          <a:prstGeom prst="rect">
            <a:avLst/>
          </a:prstGeom>
        </p:spPr>
      </p:pic>
      <p:pic>
        <p:nvPicPr>
          <p:cNvPr id="15" name="Picture 14">
            <a:extLst>
              <a:ext uri="{FF2B5EF4-FFF2-40B4-BE49-F238E27FC236}">
                <a16:creationId xmlns:a16="http://schemas.microsoft.com/office/drawing/2014/main" id="{ADCF90CD-C335-64D9-DA0D-B8F1934856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638985"/>
            <a:ext cx="2258374" cy="186814"/>
          </a:xfrm>
          <a:prstGeom prst="rect">
            <a:avLst/>
          </a:prstGeom>
        </p:spPr>
      </p:pic>
      <p:sp>
        <p:nvSpPr>
          <p:cNvPr id="16" name="Left Brace 15">
            <a:extLst>
              <a:ext uri="{FF2B5EF4-FFF2-40B4-BE49-F238E27FC236}">
                <a16:creationId xmlns:a16="http://schemas.microsoft.com/office/drawing/2014/main" id="{A3E29BF2-5ACF-ED58-138F-FCC025A39AFC}"/>
              </a:ext>
            </a:extLst>
          </p:cNvPr>
          <p:cNvSpPr/>
          <p:nvPr/>
        </p:nvSpPr>
        <p:spPr>
          <a:xfrm>
            <a:off x="8179269" y="1162050"/>
            <a:ext cx="180198" cy="976313"/>
          </a:xfrm>
          <a:prstGeom prst="leftBrace">
            <a:avLst>
              <a:gd name="adj1" fmla="val 7969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7" name="Left Brace 16">
            <a:extLst>
              <a:ext uri="{FF2B5EF4-FFF2-40B4-BE49-F238E27FC236}">
                <a16:creationId xmlns:a16="http://schemas.microsoft.com/office/drawing/2014/main" id="{0F8D1B62-EB98-B828-3347-BB27A0973265}"/>
              </a:ext>
            </a:extLst>
          </p:cNvPr>
          <p:cNvSpPr/>
          <p:nvPr/>
        </p:nvSpPr>
        <p:spPr>
          <a:xfrm>
            <a:off x="8181005" y="2245511"/>
            <a:ext cx="180198" cy="491339"/>
          </a:xfrm>
          <a:prstGeom prst="leftBrace">
            <a:avLst>
              <a:gd name="adj1" fmla="val 79692"/>
              <a:gd name="adj2" fmla="val 5000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9" name="Left Brace 18">
            <a:extLst>
              <a:ext uri="{FF2B5EF4-FFF2-40B4-BE49-F238E27FC236}">
                <a16:creationId xmlns:a16="http://schemas.microsoft.com/office/drawing/2014/main" id="{1E60ED06-10CD-28B2-1E8A-86DC36641DAE}"/>
              </a:ext>
            </a:extLst>
          </p:cNvPr>
          <p:cNvSpPr/>
          <p:nvPr/>
        </p:nvSpPr>
        <p:spPr>
          <a:xfrm>
            <a:off x="8179269" y="3294678"/>
            <a:ext cx="180198" cy="493097"/>
          </a:xfrm>
          <a:prstGeom prst="leftBrace">
            <a:avLst>
              <a:gd name="adj1" fmla="val 7969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0" name="Left Brace 19">
            <a:extLst>
              <a:ext uri="{FF2B5EF4-FFF2-40B4-BE49-F238E27FC236}">
                <a16:creationId xmlns:a16="http://schemas.microsoft.com/office/drawing/2014/main" id="{84460AFD-6B9F-DEA5-FA82-405AF15E53D4}"/>
              </a:ext>
            </a:extLst>
          </p:cNvPr>
          <p:cNvSpPr/>
          <p:nvPr/>
        </p:nvSpPr>
        <p:spPr>
          <a:xfrm>
            <a:off x="8179269" y="3896446"/>
            <a:ext cx="180198" cy="297101"/>
          </a:xfrm>
          <a:prstGeom prst="leftBrace">
            <a:avLst>
              <a:gd name="adj1" fmla="val 79692"/>
              <a:gd name="adj2" fmla="val 50000"/>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3" name="TextBox 22">
            <a:extLst>
              <a:ext uri="{FF2B5EF4-FFF2-40B4-BE49-F238E27FC236}">
                <a16:creationId xmlns:a16="http://schemas.microsoft.com/office/drawing/2014/main" id="{8BA792BE-9EE3-8589-3D4F-9889E3F38FBA}"/>
              </a:ext>
            </a:extLst>
          </p:cNvPr>
          <p:cNvSpPr txBox="1"/>
          <p:nvPr/>
        </p:nvSpPr>
        <p:spPr>
          <a:xfrm>
            <a:off x="7184143" y="151180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1</a:t>
            </a:r>
            <a:endParaRPr lang="LID4096" sz="1200" dirty="0"/>
          </a:p>
        </p:txBody>
      </p:sp>
      <p:sp>
        <p:nvSpPr>
          <p:cNvPr id="24" name="TextBox 23">
            <a:extLst>
              <a:ext uri="{FF2B5EF4-FFF2-40B4-BE49-F238E27FC236}">
                <a16:creationId xmlns:a16="http://schemas.microsoft.com/office/drawing/2014/main" id="{D12F4D52-77E8-316E-CE8A-BF0F5C934DF3}"/>
              </a:ext>
            </a:extLst>
          </p:cNvPr>
          <p:cNvSpPr txBox="1"/>
          <p:nvPr/>
        </p:nvSpPr>
        <p:spPr>
          <a:xfrm>
            <a:off x="7184143" y="2355989"/>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2</a:t>
            </a:r>
            <a:endParaRPr lang="LID4096" sz="1200" dirty="0"/>
          </a:p>
        </p:txBody>
      </p:sp>
      <p:sp>
        <p:nvSpPr>
          <p:cNvPr id="25" name="TextBox 24">
            <a:extLst>
              <a:ext uri="{FF2B5EF4-FFF2-40B4-BE49-F238E27FC236}">
                <a16:creationId xmlns:a16="http://schemas.microsoft.com/office/drawing/2014/main" id="{200A3A24-2DED-0D05-458F-30B610A0C350}"/>
              </a:ext>
            </a:extLst>
          </p:cNvPr>
          <p:cNvSpPr txBox="1"/>
          <p:nvPr/>
        </p:nvSpPr>
        <p:spPr>
          <a:xfrm>
            <a:off x="7181924" y="274869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3</a:t>
            </a:r>
            <a:endParaRPr lang="LID4096" sz="1200" dirty="0"/>
          </a:p>
        </p:txBody>
      </p:sp>
      <p:sp>
        <p:nvSpPr>
          <p:cNvPr id="26" name="TextBox 25">
            <a:extLst>
              <a:ext uri="{FF2B5EF4-FFF2-40B4-BE49-F238E27FC236}">
                <a16:creationId xmlns:a16="http://schemas.microsoft.com/office/drawing/2014/main" id="{A044C711-D0C6-BA68-C643-CAE9194F31DA}"/>
              </a:ext>
            </a:extLst>
          </p:cNvPr>
          <p:cNvSpPr txBox="1"/>
          <p:nvPr/>
        </p:nvSpPr>
        <p:spPr>
          <a:xfrm>
            <a:off x="7176120" y="2994758"/>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4</a:t>
            </a:r>
            <a:endParaRPr lang="LID4096" sz="1200" dirty="0"/>
          </a:p>
        </p:txBody>
      </p:sp>
      <p:sp>
        <p:nvSpPr>
          <p:cNvPr id="30" name="TextBox 29">
            <a:extLst>
              <a:ext uri="{FF2B5EF4-FFF2-40B4-BE49-F238E27FC236}">
                <a16:creationId xmlns:a16="http://schemas.microsoft.com/office/drawing/2014/main" id="{BCBF4430-635D-E1E1-760D-F55D13CBD7BF}"/>
              </a:ext>
            </a:extLst>
          </p:cNvPr>
          <p:cNvSpPr txBox="1"/>
          <p:nvPr/>
        </p:nvSpPr>
        <p:spPr>
          <a:xfrm>
            <a:off x="7176120" y="338231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5</a:t>
            </a:r>
            <a:endParaRPr lang="LID4096" sz="1200" dirty="0"/>
          </a:p>
        </p:txBody>
      </p:sp>
      <p:sp>
        <p:nvSpPr>
          <p:cNvPr id="32" name="TextBox 31">
            <a:extLst>
              <a:ext uri="{FF2B5EF4-FFF2-40B4-BE49-F238E27FC236}">
                <a16:creationId xmlns:a16="http://schemas.microsoft.com/office/drawing/2014/main" id="{5C19BE3D-EC10-F560-31E8-6A6A05DC823A}"/>
              </a:ext>
            </a:extLst>
          </p:cNvPr>
          <p:cNvSpPr txBox="1"/>
          <p:nvPr/>
        </p:nvSpPr>
        <p:spPr>
          <a:xfrm>
            <a:off x="7176120" y="3890276"/>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6</a:t>
            </a:r>
            <a:endParaRPr lang="LID4096" sz="1200" dirty="0"/>
          </a:p>
        </p:txBody>
      </p:sp>
      <p:sp>
        <p:nvSpPr>
          <p:cNvPr id="33" name="TextBox 32">
            <a:extLst>
              <a:ext uri="{FF2B5EF4-FFF2-40B4-BE49-F238E27FC236}">
                <a16:creationId xmlns:a16="http://schemas.microsoft.com/office/drawing/2014/main" id="{85CE5CFE-5E76-9037-5AA5-292814FDEA2C}"/>
              </a:ext>
            </a:extLst>
          </p:cNvPr>
          <p:cNvSpPr txBox="1"/>
          <p:nvPr/>
        </p:nvSpPr>
        <p:spPr>
          <a:xfrm>
            <a:off x="7176120" y="420252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7</a:t>
            </a:r>
            <a:endParaRPr lang="LID4096" sz="1200" dirty="0"/>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5626452" cy="738664"/>
          </a:xfrm>
          <a:prstGeom prst="rect">
            <a:avLst/>
          </a:prstGeom>
          <a:noFill/>
        </p:spPr>
        <p:txBody>
          <a:bodyPr wrap="square">
            <a:spAutoFit/>
          </a:bodyPr>
          <a:lstStyle/>
          <a:p>
            <a:pPr marL="285750" indent="-285750">
              <a:buFont typeface="Arial" panose="020B0604020202020204" pitchFamily="34" charset="0"/>
              <a:buChar char="•"/>
            </a:pPr>
            <a:r>
              <a:rPr lang="en-US" sz="1400" b="1" dirty="0">
                <a:solidFill>
                  <a:schemeClr val="bg1">
                    <a:lumMod val="50000"/>
                  </a:schemeClr>
                </a:solidFill>
                <a:latin typeface="Segoe UI" panose="020B0502040204020203" pitchFamily="34" charset="0"/>
                <a:cs typeface="Segoe UI" panose="020B0502040204020203" pitchFamily="34" charset="0"/>
              </a:rPr>
              <a:t>Amplicon sequencing data is compositional data</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i="0" dirty="0">
                <a:solidFill>
                  <a:schemeClr val="bg1">
                    <a:lumMod val="50000"/>
                  </a:schemeClr>
                </a:solidFill>
                <a:effectLst/>
                <a:latin typeface="Segoe UI" panose="020B0502040204020203" pitchFamily="34" charset="0"/>
                <a:cs typeface="Segoe UI" panose="020B0502040204020203" pitchFamily="34" charset="0"/>
              </a:rPr>
              <a:t>The</a:t>
            </a:r>
            <a:r>
              <a:rPr lang="en-US" sz="1400" b="0" i="0" dirty="0">
                <a:solidFill>
                  <a:schemeClr val="bg1">
                    <a:lumMod val="50000"/>
                  </a:schemeClr>
                </a:solidFill>
                <a:effectLst/>
                <a:latin typeface="Segoe UI" panose="020B0502040204020203" pitchFamily="34" charset="0"/>
                <a:cs typeface="Segoe UI" panose="020B0502040204020203" pitchFamily="34" charset="0"/>
              </a:rPr>
              <a:t> number of sequences belonging to a specific taxa are proportional to the </a:t>
            </a:r>
            <a:r>
              <a:rPr lang="en-US" sz="1400" b="1" i="0" dirty="0">
                <a:solidFill>
                  <a:schemeClr val="bg1">
                    <a:lumMod val="50000"/>
                  </a:schemeClr>
                </a:solidFill>
                <a:effectLst/>
                <a:latin typeface="Segoe UI" panose="020B0502040204020203" pitchFamily="34" charset="0"/>
                <a:cs typeface="Segoe UI" panose="020B0502040204020203" pitchFamily="34" charset="0"/>
              </a:rPr>
              <a:t>relative abundance </a:t>
            </a:r>
            <a:r>
              <a:rPr lang="en-US" sz="1400" b="0" i="0" dirty="0">
                <a:solidFill>
                  <a:schemeClr val="bg1">
                    <a:lumMod val="50000"/>
                  </a:schemeClr>
                </a:solidFill>
                <a:effectLst/>
                <a:latin typeface="Segoe UI" panose="020B0502040204020203" pitchFamily="34" charset="0"/>
                <a:cs typeface="Segoe UI" panose="020B0502040204020203" pitchFamily="34" charset="0"/>
              </a:rPr>
              <a:t>of tha</a:t>
            </a:r>
            <a:r>
              <a:rPr lang="en-US" sz="1400" dirty="0">
                <a:solidFill>
                  <a:schemeClr val="bg1">
                    <a:lumMod val="50000"/>
                  </a:schemeClr>
                </a:solidFill>
                <a:latin typeface="Segoe UI" panose="020B0502040204020203" pitchFamily="34" charset="0"/>
                <a:cs typeface="Segoe UI" panose="020B0502040204020203" pitchFamily="34" charset="0"/>
              </a:rPr>
              <a:t>t taxa</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3B03CEC7-ABD1-F9BA-006E-6BB818BDB5A9}"/>
              </a:ext>
            </a:extLst>
          </p:cNvPr>
          <p:cNvCxnSpPr>
            <a:stCxn id="25" idx="3"/>
          </p:cNvCxnSpPr>
          <p:nvPr/>
        </p:nvCxnSpPr>
        <p:spPr>
          <a:xfrm flipH="1" flipV="1">
            <a:off x="8150977" y="2886075"/>
            <a:ext cx="206271" cy="11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239FE0F-C510-762E-301C-2603388615D9}"/>
              </a:ext>
            </a:extLst>
          </p:cNvPr>
          <p:cNvCxnSpPr/>
          <p:nvPr/>
        </p:nvCxnSpPr>
        <p:spPr>
          <a:xfrm flipH="1" flipV="1">
            <a:off x="8145173" y="3140229"/>
            <a:ext cx="206271" cy="1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640A8A2-E8BD-3EEF-BF43-0D1D8F3782F3}"/>
              </a:ext>
            </a:extLst>
          </p:cNvPr>
          <p:cNvCxnSpPr/>
          <p:nvPr/>
        </p:nvCxnSpPr>
        <p:spPr>
          <a:xfrm flipH="1" flipV="1">
            <a:off x="8134556" y="4340244"/>
            <a:ext cx="206271" cy="11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241F096-F589-9DA5-A0A6-76527619592E}"/>
              </a:ext>
            </a:extLst>
          </p:cNvPr>
          <p:cNvSpPr txBox="1"/>
          <p:nvPr/>
        </p:nvSpPr>
        <p:spPr>
          <a:xfrm rot="19539142">
            <a:off x="10495317" y="746255"/>
            <a:ext cx="768162"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Seq. no.</a:t>
            </a:r>
            <a:endParaRPr lang="LID4096" sz="1050" dirty="0"/>
          </a:p>
        </p:txBody>
      </p:sp>
      <p:sp>
        <p:nvSpPr>
          <p:cNvPr id="66" name="TextBox 65">
            <a:extLst>
              <a:ext uri="{FF2B5EF4-FFF2-40B4-BE49-F238E27FC236}">
                <a16:creationId xmlns:a16="http://schemas.microsoft.com/office/drawing/2014/main" id="{9E80945A-458C-5E55-E9C4-8857D56A8958}"/>
              </a:ext>
            </a:extLst>
          </p:cNvPr>
          <p:cNvSpPr txBox="1"/>
          <p:nvPr/>
        </p:nvSpPr>
        <p:spPr>
          <a:xfrm>
            <a:off x="10560495" y="1519401"/>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20</a:t>
            </a:r>
            <a:endParaRPr lang="LID4096" sz="1050" dirty="0"/>
          </a:p>
        </p:txBody>
      </p:sp>
      <p:sp>
        <p:nvSpPr>
          <p:cNvPr id="67" name="TextBox 66">
            <a:extLst>
              <a:ext uri="{FF2B5EF4-FFF2-40B4-BE49-F238E27FC236}">
                <a16:creationId xmlns:a16="http://schemas.microsoft.com/office/drawing/2014/main" id="{8C0C0887-8645-D75C-E8DF-EE17162B25D3}"/>
              </a:ext>
            </a:extLst>
          </p:cNvPr>
          <p:cNvSpPr txBox="1"/>
          <p:nvPr/>
        </p:nvSpPr>
        <p:spPr>
          <a:xfrm>
            <a:off x="10560495" y="2351376"/>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12</a:t>
            </a:r>
            <a:endParaRPr lang="LID4096" sz="1050" dirty="0"/>
          </a:p>
        </p:txBody>
      </p:sp>
      <p:sp>
        <p:nvSpPr>
          <p:cNvPr id="68" name="TextBox 67">
            <a:extLst>
              <a:ext uri="{FF2B5EF4-FFF2-40B4-BE49-F238E27FC236}">
                <a16:creationId xmlns:a16="http://schemas.microsoft.com/office/drawing/2014/main" id="{73BED9DB-073B-F9AC-9E64-761E57F85B81}"/>
              </a:ext>
            </a:extLst>
          </p:cNvPr>
          <p:cNvSpPr txBox="1"/>
          <p:nvPr/>
        </p:nvSpPr>
        <p:spPr>
          <a:xfrm>
            <a:off x="10560494" y="2780928"/>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4</a:t>
            </a:r>
            <a:endParaRPr lang="LID4096" sz="1050" dirty="0"/>
          </a:p>
        </p:txBody>
      </p:sp>
      <p:sp>
        <p:nvSpPr>
          <p:cNvPr id="69" name="TextBox 68">
            <a:extLst>
              <a:ext uri="{FF2B5EF4-FFF2-40B4-BE49-F238E27FC236}">
                <a16:creationId xmlns:a16="http://schemas.microsoft.com/office/drawing/2014/main" id="{D8BC9CD6-48CC-AFEB-74D5-45C877BA9902}"/>
              </a:ext>
            </a:extLst>
          </p:cNvPr>
          <p:cNvSpPr txBox="1"/>
          <p:nvPr/>
        </p:nvSpPr>
        <p:spPr>
          <a:xfrm>
            <a:off x="10552471" y="3002808"/>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4</a:t>
            </a:r>
            <a:endParaRPr lang="LID4096" sz="1050" dirty="0"/>
          </a:p>
        </p:txBody>
      </p:sp>
      <p:sp>
        <p:nvSpPr>
          <p:cNvPr id="70" name="TextBox 69">
            <a:extLst>
              <a:ext uri="{FF2B5EF4-FFF2-40B4-BE49-F238E27FC236}">
                <a16:creationId xmlns:a16="http://schemas.microsoft.com/office/drawing/2014/main" id="{BF4391FC-F091-7EB5-B68C-9B82558AC50B}"/>
              </a:ext>
            </a:extLst>
          </p:cNvPr>
          <p:cNvSpPr txBox="1"/>
          <p:nvPr/>
        </p:nvSpPr>
        <p:spPr>
          <a:xfrm>
            <a:off x="10552471" y="3383862"/>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12</a:t>
            </a:r>
            <a:endParaRPr lang="LID4096" sz="1050" dirty="0"/>
          </a:p>
        </p:txBody>
      </p:sp>
      <p:sp>
        <p:nvSpPr>
          <p:cNvPr id="71" name="TextBox 70">
            <a:extLst>
              <a:ext uri="{FF2B5EF4-FFF2-40B4-BE49-F238E27FC236}">
                <a16:creationId xmlns:a16="http://schemas.microsoft.com/office/drawing/2014/main" id="{4F555EF2-B82A-98B8-28C2-9033DCA462E6}"/>
              </a:ext>
            </a:extLst>
          </p:cNvPr>
          <p:cNvSpPr txBox="1"/>
          <p:nvPr/>
        </p:nvSpPr>
        <p:spPr>
          <a:xfrm>
            <a:off x="10552471" y="3887470"/>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8</a:t>
            </a:r>
            <a:endParaRPr lang="LID4096" sz="1050" dirty="0"/>
          </a:p>
        </p:txBody>
      </p:sp>
      <p:sp>
        <p:nvSpPr>
          <p:cNvPr id="72" name="TextBox 71">
            <a:extLst>
              <a:ext uri="{FF2B5EF4-FFF2-40B4-BE49-F238E27FC236}">
                <a16:creationId xmlns:a16="http://schemas.microsoft.com/office/drawing/2014/main" id="{85BBEF20-E953-F7EE-3D59-4E423C33C3D9}"/>
              </a:ext>
            </a:extLst>
          </p:cNvPr>
          <p:cNvSpPr txBox="1"/>
          <p:nvPr/>
        </p:nvSpPr>
        <p:spPr>
          <a:xfrm>
            <a:off x="10552471" y="4217914"/>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4</a:t>
            </a:r>
            <a:endParaRPr lang="LID4096" sz="1050" dirty="0"/>
          </a:p>
        </p:txBody>
      </p:sp>
      <p:sp>
        <p:nvSpPr>
          <p:cNvPr id="73" name="TextBox 72">
            <a:extLst>
              <a:ext uri="{FF2B5EF4-FFF2-40B4-BE49-F238E27FC236}">
                <a16:creationId xmlns:a16="http://schemas.microsoft.com/office/drawing/2014/main" id="{88844D4F-09E6-55E7-51C3-2B4651EA847B}"/>
              </a:ext>
            </a:extLst>
          </p:cNvPr>
          <p:cNvSpPr txBox="1"/>
          <p:nvPr/>
        </p:nvSpPr>
        <p:spPr>
          <a:xfrm rot="19539142">
            <a:off x="10894985" y="662149"/>
            <a:ext cx="966989" cy="415498"/>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Relative abundance</a:t>
            </a:r>
            <a:endParaRPr lang="LID4096" sz="1050" dirty="0"/>
          </a:p>
        </p:txBody>
      </p:sp>
      <p:sp>
        <p:nvSpPr>
          <p:cNvPr id="74" name="TextBox 73">
            <a:extLst>
              <a:ext uri="{FF2B5EF4-FFF2-40B4-BE49-F238E27FC236}">
                <a16:creationId xmlns:a16="http://schemas.microsoft.com/office/drawing/2014/main" id="{F93649C2-62DF-274F-89AA-2F33833558C9}"/>
              </a:ext>
            </a:extLst>
          </p:cNvPr>
          <p:cNvSpPr txBox="1"/>
          <p:nvPr/>
        </p:nvSpPr>
        <p:spPr>
          <a:xfrm>
            <a:off x="10920535" y="1519401"/>
            <a:ext cx="696155" cy="253916"/>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31.25%</a:t>
            </a:r>
            <a:endParaRPr lang="LID4096" sz="1050" dirty="0"/>
          </a:p>
        </p:txBody>
      </p:sp>
      <p:sp>
        <p:nvSpPr>
          <p:cNvPr id="75" name="TextBox 74">
            <a:extLst>
              <a:ext uri="{FF2B5EF4-FFF2-40B4-BE49-F238E27FC236}">
                <a16:creationId xmlns:a16="http://schemas.microsoft.com/office/drawing/2014/main" id="{45BA9030-7F13-4DBC-60D4-BC22556A2EAA}"/>
              </a:ext>
            </a:extLst>
          </p:cNvPr>
          <p:cNvSpPr txBox="1"/>
          <p:nvPr/>
        </p:nvSpPr>
        <p:spPr>
          <a:xfrm>
            <a:off x="10920535" y="2351376"/>
            <a:ext cx="696155"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18.75%</a:t>
            </a:r>
            <a:endParaRPr lang="LID4096" sz="1050" dirty="0"/>
          </a:p>
        </p:txBody>
      </p:sp>
      <p:sp>
        <p:nvSpPr>
          <p:cNvPr id="76" name="TextBox 75">
            <a:extLst>
              <a:ext uri="{FF2B5EF4-FFF2-40B4-BE49-F238E27FC236}">
                <a16:creationId xmlns:a16="http://schemas.microsoft.com/office/drawing/2014/main" id="{0A611C77-3E61-8756-A51F-81E1A1745D80}"/>
              </a:ext>
            </a:extLst>
          </p:cNvPr>
          <p:cNvSpPr txBox="1"/>
          <p:nvPr/>
        </p:nvSpPr>
        <p:spPr>
          <a:xfrm>
            <a:off x="10920534" y="2780928"/>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84" name="TextBox 83">
            <a:extLst>
              <a:ext uri="{FF2B5EF4-FFF2-40B4-BE49-F238E27FC236}">
                <a16:creationId xmlns:a16="http://schemas.microsoft.com/office/drawing/2014/main" id="{9629AE1E-CE94-3E96-310F-750B9C51A640}"/>
              </a:ext>
            </a:extLst>
          </p:cNvPr>
          <p:cNvSpPr txBox="1"/>
          <p:nvPr/>
        </p:nvSpPr>
        <p:spPr>
          <a:xfrm>
            <a:off x="10912511" y="3002808"/>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85" name="TextBox 84">
            <a:extLst>
              <a:ext uri="{FF2B5EF4-FFF2-40B4-BE49-F238E27FC236}">
                <a16:creationId xmlns:a16="http://schemas.microsoft.com/office/drawing/2014/main" id="{9C026513-E6B4-3DC4-DD1E-5A31A9B7E553}"/>
              </a:ext>
            </a:extLst>
          </p:cNvPr>
          <p:cNvSpPr txBox="1"/>
          <p:nvPr/>
        </p:nvSpPr>
        <p:spPr>
          <a:xfrm>
            <a:off x="10912511" y="3383862"/>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18.75%</a:t>
            </a:r>
            <a:endParaRPr lang="LID4096" sz="1050" dirty="0"/>
          </a:p>
        </p:txBody>
      </p:sp>
      <p:sp>
        <p:nvSpPr>
          <p:cNvPr id="86" name="TextBox 85">
            <a:extLst>
              <a:ext uri="{FF2B5EF4-FFF2-40B4-BE49-F238E27FC236}">
                <a16:creationId xmlns:a16="http://schemas.microsoft.com/office/drawing/2014/main" id="{A5506CE0-E615-4F0C-FB6D-7A52DE182C3B}"/>
              </a:ext>
            </a:extLst>
          </p:cNvPr>
          <p:cNvSpPr txBox="1"/>
          <p:nvPr/>
        </p:nvSpPr>
        <p:spPr>
          <a:xfrm>
            <a:off x="10912511" y="3887470"/>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12.5%</a:t>
            </a:r>
            <a:endParaRPr lang="LID4096" sz="1050" dirty="0"/>
          </a:p>
        </p:txBody>
      </p:sp>
      <p:sp>
        <p:nvSpPr>
          <p:cNvPr id="87" name="TextBox 86">
            <a:extLst>
              <a:ext uri="{FF2B5EF4-FFF2-40B4-BE49-F238E27FC236}">
                <a16:creationId xmlns:a16="http://schemas.microsoft.com/office/drawing/2014/main" id="{92C82928-86BE-778B-B00F-94A5B2DE5D12}"/>
              </a:ext>
            </a:extLst>
          </p:cNvPr>
          <p:cNvSpPr txBox="1"/>
          <p:nvPr/>
        </p:nvSpPr>
        <p:spPr>
          <a:xfrm>
            <a:off x="10912511" y="4217914"/>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88" name="TextBox 87">
            <a:extLst>
              <a:ext uri="{FF2B5EF4-FFF2-40B4-BE49-F238E27FC236}">
                <a16:creationId xmlns:a16="http://schemas.microsoft.com/office/drawing/2014/main" id="{8D772835-23C6-E979-74A2-38E0A60AA6C5}"/>
              </a:ext>
            </a:extLst>
          </p:cNvPr>
          <p:cNvSpPr txBox="1"/>
          <p:nvPr/>
        </p:nvSpPr>
        <p:spPr>
          <a:xfrm>
            <a:off x="10552471" y="4477280"/>
            <a:ext cx="360041" cy="261610"/>
          </a:xfrm>
          <a:prstGeom prst="rect">
            <a:avLst/>
          </a:prstGeom>
          <a:noFill/>
        </p:spPr>
        <p:txBody>
          <a:bodyPr wrap="square">
            <a:spAutoFit/>
          </a:bodyPr>
          <a:lstStyle/>
          <a:p>
            <a:pPr algn="ctr"/>
            <a:r>
              <a:rPr lang="en-US" sz="1050" b="1" dirty="0">
                <a:latin typeface="Segoe UI" panose="020B0502040204020203" pitchFamily="34" charset="0"/>
                <a:cs typeface="Segoe UI" panose="020B0502040204020203" pitchFamily="34" charset="0"/>
              </a:rPr>
              <a:t>64</a:t>
            </a:r>
            <a:endParaRPr lang="LID4096" sz="1050" b="1" dirty="0"/>
          </a:p>
        </p:txBody>
      </p:sp>
      <p:sp>
        <p:nvSpPr>
          <p:cNvPr id="89" name="TextBox 88">
            <a:extLst>
              <a:ext uri="{FF2B5EF4-FFF2-40B4-BE49-F238E27FC236}">
                <a16:creationId xmlns:a16="http://schemas.microsoft.com/office/drawing/2014/main" id="{127C298A-5699-0CB9-276D-7D404577A860}"/>
              </a:ext>
            </a:extLst>
          </p:cNvPr>
          <p:cNvSpPr txBox="1"/>
          <p:nvPr/>
        </p:nvSpPr>
        <p:spPr>
          <a:xfrm>
            <a:off x="10912511" y="4477280"/>
            <a:ext cx="696155" cy="261610"/>
          </a:xfrm>
          <a:prstGeom prst="rect">
            <a:avLst/>
          </a:prstGeom>
          <a:noFill/>
        </p:spPr>
        <p:txBody>
          <a:bodyPr wrap="square">
            <a:spAutoFit/>
          </a:bodyPr>
          <a:lstStyle/>
          <a:p>
            <a:pPr algn="ctr"/>
            <a:r>
              <a:rPr lang="en-US" sz="1050" b="1" dirty="0">
                <a:latin typeface="Segoe UI" panose="020B0502040204020203" pitchFamily="34" charset="0"/>
                <a:cs typeface="Segoe UI" panose="020B0502040204020203" pitchFamily="34" charset="0"/>
              </a:rPr>
              <a:t>100%</a:t>
            </a:r>
            <a:endParaRPr lang="LID4096" sz="1050" b="1" dirty="0"/>
          </a:p>
        </p:txBody>
      </p:sp>
      <p:sp>
        <p:nvSpPr>
          <p:cNvPr id="90" name="TextBox 89">
            <a:extLst>
              <a:ext uri="{FF2B5EF4-FFF2-40B4-BE49-F238E27FC236}">
                <a16:creationId xmlns:a16="http://schemas.microsoft.com/office/drawing/2014/main" id="{81F19F84-B223-8411-9661-0B07860B75DF}"/>
              </a:ext>
            </a:extLst>
          </p:cNvPr>
          <p:cNvSpPr txBox="1"/>
          <p:nvPr/>
        </p:nvSpPr>
        <p:spPr>
          <a:xfrm>
            <a:off x="10056441" y="4462575"/>
            <a:ext cx="504053" cy="261610"/>
          </a:xfrm>
          <a:prstGeom prst="rect">
            <a:avLst/>
          </a:prstGeom>
          <a:noFill/>
        </p:spPr>
        <p:txBody>
          <a:bodyPr wrap="square">
            <a:spAutoFit/>
          </a:bodyPr>
          <a:lstStyle/>
          <a:p>
            <a:pPr algn="r"/>
            <a:r>
              <a:rPr lang="en-US" sz="1050" b="1" dirty="0">
                <a:latin typeface="Segoe UI" panose="020B0502040204020203" pitchFamily="34" charset="0"/>
                <a:cs typeface="Segoe UI" panose="020B0502040204020203" pitchFamily="34" charset="0"/>
              </a:rPr>
              <a:t>Total</a:t>
            </a:r>
            <a:endParaRPr lang="LID4096" sz="1050" b="1" dirty="0"/>
          </a:p>
        </p:txBody>
      </p:sp>
      <p:sp>
        <p:nvSpPr>
          <p:cNvPr id="91" name="TextBox 90">
            <a:extLst>
              <a:ext uri="{FF2B5EF4-FFF2-40B4-BE49-F238E27FC236}">
                <a16:creationId xmlns:a16="http://schemas.microsoft.com/office/drawing/2014/main" id="{2D15BC71-A413-0CCE-09B2-39C24DBD7269}"/>
              </a:ext>
            </a:extLst>
          </p:cNvPr>
          <p:cNvSpPr txBox="1"/>
          <p:nvPr/>
        </p:nvSpPr>
        <p:spPr>
          <a:xfrm>
            <a:off x="3944195" y="3832854"/>
            <a:ext cx="1433462" cy="415498"/>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Total community:</a:t>
            </a:r>
          </a:p>
          <a:p>
            <a:pPr algn="ctr"/>
            <a:r>
              <a:rPr lang="en-US" sz="1050" dirty="0">
                <a:solidFill>
                  <a:schemeClr val="bg1">
                    <a:lumMod val="50000"/>
                  </a:schemeClr>
                </a:solidFill>
                <a:latin typeface="Segoe UI" panose="020B0502040204020203" pitchFamily="34" charset="0"/>
                <a:cs typeface="Segoe UI" panose="020B0502040204020203" pitchFamily="34" charset="0"/>
              </a:rPr>
              <a:t>64 individuals</a:t>
            </a:r>
            <a:endParaRPr lang="LID4096" sz="1050" dirty="0">
              <a:solidFill>
                <a:schemeClr val="bg1">
                  <a:lumMod val="50000"/>
                </a:schemeClr>
              </a:solidFill>
            </a:endParaRPr>
          </a:p>
        </p:txBody>
      </p:sp>
      <p:sp>
        <p:nvSpPr>
          <p:cNvPr id="92" name="TextBox 91">
            <a:extLst>
              <a:ext uri="{FF2B5EF4-FFF2-40B4-BE49-F238E27FC236}">
                <a16:creationId xmlns:a16="http://schemas.microsoft.com/office/drawing/2014/main" id="{6F08333B-3BAB-E87B-B7F6-CE4E8D1E0169}"/>
              </a:ext>
            </a:extLst>
          </p:cNvPr>
          <p:cNvSpPr txBox="1"/>
          <p:nvPr/>
        </p:nvSpPr>
        <p:spPr>
          <a:xfrm>
            <a:off x="8472266" y="691379"/>
            <a:ext cx="2016221" cy="430887"/>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16S rRNA amplicon sequences after processing</a:t>
            </a:r>
          </a:p>
        </p:txBody>
      </p:sp>
      <p:pic>
        <p:nvPicPr>
          <p:cNvPr id="94" name="Picture 93">
            <a:extLst>
              <a:ext uri="{FF2B5EF4-FFF2-40B4-BE49-F238E27FC236}">
                <a16:creationId xmlns:a16="http://schemas.microsoft.com/office/drawing/2014/main" id="{11B2AB4F-7355-B598-1B78-F974426CC3DD}"/>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361585" y="1124744"/>
            <a:ext cx="2258374" cy="222731"/>
          </a:xfrm>
          <a:prstGeom prst="rect">
            <a:avLst/>
          </a:prstGeom>
        </p:spPr>
      </p:pic>
    </p:spTree>
    <p:extLst>
      <p:ext uri="{BB962C8B-B14F-4D97-AF65-F5344CB8AC3E}">
        <p14:creationId xmlns:p14="http://schemas.microsoft.com/office/powerpoint/2010/main" val="238851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29</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pic>
        <p:nvPicPr>
          <p:cNvPr id="77" name="Picture 76">
            <a:extLst>
              <a:ext uri="{FF2B5EF4-FFF2-40B4-BE49-F238E27FC236}">
                <a16:creationId xmlns:a16="http://schemas.microsoft.com/office/drawing/2014/main" id="{46FE3759-DD97-8A40-9A9E-27B23E4C086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59467" y="1127360"/>
            <a:ext cx="2258374" cy="215484"/>
          </a:xfrm>
          <a:prstGeom prst="rect">
            <a:avLst/>
          </a:prstGeom>
        </p:spPr>
      </p:pic>
      <p:pic>
        <p:nvPicPr>
          <p:cNvPr id="78" name="Picture 77">
            <a:extLst>
              <a:ext uri="{FF2B5EF4-FFF2-40B4-BE49-F238E27FC236}">
                <a16:creationId xmlns:a16="http://schemas.microsoft.com/office/drawing/2014/main" id="{D92F80B9-C242-14F7-73E4-6F81360C792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372405"/>
            <a:ext cx="2258374" cy="195943"/>
          </a:xfrm>
          <a:prstGeom prst="rect">
            <a:avLst/>
          </a:prstGeom>
        </p:spPr>
      </p:pic>
      <p:pic>
        <p:nvPicPr>
          <p:cNvPr id="79" name="Picture 78">
            <a:extLst>
              <a:ext uri="{FF2B5EF4-FFF2-40B4-BE49-F238E27FC236}">
                <a16:creationId xmlns:a16="http://schemas.microsoft.com/office/drawing/2014/main" id="{FEBFD057-0CAC-0F82-1ABF-4110ED6978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359467" y="2780928"/>
            <a:ext cx="2258374" cy="218661"/>
          </a:xfrm>
          <a:prstGeom prst="rect">
            <a:avLst/>
          </a:prstGeom>
        </p:spPr>
      </p:pic>
      <p:pic>
        <p:nvPicPr>
          <p:cNvPr id="80" name="Picture 79">
            <a:extLst>
              <a:ext uri="{FF2B5EF4-FFF2-40B4-BE49-F238E27FC236}">
                <a16:creationId xmlns:a16="http://schemas.microsoft.com/office/drawing/2014/main" id="{ED2D3E37-9485-535A-3A9F-9427E2EA10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59467" y="3010380"/>
            <a:ext cx="2258374" cy="218662"/>
          </a:xfrm>
          <a:prstGeom prst="rect">
            <a:avLst/>
          </a:prstGeom>
        </p:spPr>
      </p:pic>
      <p:pic>
        <p:nvPicPr>
          <p:cNvPr id="81" name="Picture 80">
            <a:extLst>
              <a:ext uri="{FF2B5EF4-FFF2-40B4-BE49-F238E27FC236}">
                <a16:creationId xmlns:a16="http://schemas.microsoft.com/office/drawing/2014/main" id="{7A729483-7ACA-D27E-1DC8-5A91C93A7CB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248837"/>
            <a:ext cx="2258374" cy="186814"/>
          </a:xfrm>
          <a:prstGeom prst="rect">
            <a:avLst/>
          </a:prstGeom>
        </p:spPr>
      </p:pic>
      <p:pic>
        <p:nvPicPr>
          <p:cNvPr id="82" name="Picture 81">
            <a:extLst>
              <a:ext uri="{FF2B5EF4-FFF2-40B4-BE49-F238E27FC236}">
                <a16:creationId xmlns:a16="http://schemas.microsoft.com/office/drawing/2014/main" id="{701B6006-1A81-A9FA-1CCD-99E9149EED8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59467" y="4041758"/>
            <a:ext cx="2258374" cy="202475"/>
          </a:xfrm>
          <a:prstGeom prst="rect">
            <a:avLst/>
          </a:prstGeom>
        </p:spPr>
      </p:pic>
      <p:pic>
        <p:nvPicPr>
          <p:cNvPr id="83" name="Picture 82">
            <a:extLst>
              <a:ext uri="{FF2B5EF4-FFF2-40B4-BE49-F238E27FC236}">
                <a16:creationId xmlns:a16="http://schemas.microsoft.com/office/drawing/2014/main" id="{EA057DB1-D4CC-B31A-31B9-523F23AAE16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359467" y="4235742"/>
            <a:ext cx="2258374" cy="209005"/>
          </a:xfrm>
          <a:prstGeom prst="rect">
            <a:avLst/>
          </a:prstGeom>
        </p:spPr>
      </p:pic>
      <p:pic>
        <p:nvPicPr>
          <p:cNvPr id="6" name="Picture 5">
            <a:extLst>
              <a:ext uri="{FF2B5EF4-FFF2-40B4-BE49-F238E27FC236}">
                <a16:creationId xmlns:a16="http://schemas.microsoft.com/office/drawing/2014/main" id="{07EB284E-FABF-4830-98D7-8FED5A0CE67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59467" y="1342844"/>
            <a:ext cx="2258374" cy="213406"/>
          </a:xfrm>
          <a:prstGeom prst="rect">
            <a:avLst/>
          </a:prstGeom>
        </p:spPr>
      </p:pic>
      <p:pic>
        <p:nvPicPr>
          <p:cNvPr id="7" name="Picture 6">
            <a:extLst>
              <a:ext uri="{FF2B5EF4-FFF2-40B4-BE49-F238E27FC236}">
                <a16:creationId xmlns:a16="http://schemas.microsoft.com/office/drawing/2014/main" id="{8E5E9D06-257A-8F05-E1C8-A7EBE2A886F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59467" y="1544795"/>
            <a:ext cx="2258374" cy="213406"/>
          </a:xfrm>
          <a:prstGeom prst="rect">
            <a:avLst/>
          </a:prstGeom>
        </p:spPr>
      </p:pic>
      <p:pic>
        <p:nvPicPr>
          <p:cNvPr id="8" name="Picture 7">
            <a:extLst>
              <a:ext uri="{FF2B5EF4-FFF2-40B4-BE49-F238E27FC236}">
                <a16:creationId xmlns:a16="http://schemas.microsoft.com/office/drawing/2014/main" id="{B5284EBE-637E-E954-0901-CE53621773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59467" y="1757162"/>
            <a:ext cx="2258374" cy="213406"/>
          </a:xfrm>
          <a:prstGeom prst="rect">
            <a:avLst/>
          </a:prstGeom>
        </p:spPr>
      </p:pic>
      <p:pic>
        <p:nvPicPr>
          <p:cNvPr id="10" name="Picture 9">
            <a:extLst>
              <a:ext uri="{FF2B5EF4-FFF2-40B4-BE49-F238E27FC236}">
                <a16:creationId xmlns:a16="http://schemas.microsoft.com/office/drawing/2014/main" id="{A5E5E51D-6D42-0317-324F-AE36D6F6591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59467" y="1968121"/>
            <a:ext cx="2258374" cy="213406"/>
          </a:xfrm>
          <a:prstGeom prst="rect">
            <a:avLst/>
          </a:prstGeom>
        </p:spPr>
      </p:pic>
      <p:pic>
        <p:nvPicPr>
          <p:cNvPr id="11" name="Picture 10">
            <a:extLst>
              <a:ext uri="{FF2B5EF4-FFF2-40B4-BE49-F238E27FC236}">
                <a16:creationId xmlns:a16="http://schemas.microsoft.com/office/drawing/2014/main" id="{1C0D0E51-E912-BFC8-AF23-3F7A7B50DF0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181609"/>
            <a:ext cx="2258374" cy="195943"/>
          </a:xfrm>
          <a:prstGeom prst="rect">
            <a:avLst/>
          </a:prstGeom>
        </p:spPr>
      </p:pic>
      <p:pic>
        <p:nvPicPr>
          <p:cNvPr id="12" name="Picture 11">
            <a:extLst>
              <a:ext uri="{FF2B5EF4-FFF2-40B4-BE49-F238E27FC236}">
                <a16:creationId xmlns:a16="http://schemas.microsoft.com/office/drawing/2014/main" id="{81FC6AD7-282D-391D-526A-EB6AD414C2A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59467" y="2575597"/>
            <a:ext cx="2258374" cy="195943"/>
          </a:xfrm>
          <a:prstGeom prst="rect">
            <a:avLst/>
          </a:prstGeom>
        </p:spPr>
      </p:pic>
      <p:pic>
        <p:nvPicPr>
          <p:cNvPr id="13" name="Picture 12">
            <a:extLst>
              <a:ext uri="{FF2B5EF4-FFF2-40B4-BE49-F238E27FC236}">
                <a16:creationId xmlns:a16="http://schemas.microsoft.com/office/drawing/2014/main" id="{069B3546-8FB0-B51A-C0D3-F12FFE5F265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59467" y="3845594"/>
            <a:ext cx="2258374" cy="202475"/>
          </a:xfrm>
          <a:prstGeom prst="rect">
            <a:avLst/>
          </a:prstGeom>
        </p:spPr>
      </p:pic>
      <p:pic>
        <p:nvPicPr>
          <p:cNvPr id="14" name="Picture 13">
            <a:extLst>
              <a:ext uri="{FF2B5EF4-FFF2-40B4-BE49-F238E27FC236}">
                <a16:creationId xmlns:a16="http://schemas.microsoft.com/office/drawing/2014/main" id="{4E490E07-D4AE-C701-221D-3AC9DA613F5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447496"/>
            <a:ext cx="2258374" cy="186814"/>
          </a:xfrm>
          <a:prstGeom prst="rect">
            <a:avLst/>
          </a:prstGeom>
        </p:spPr>
      </p:pic>
      <p:pic>
        <p:nvPicPr>
          <p:cNvPr id="15" name="Picture 14">
            <a:extLst>
              <a:ext uri="{FF2B5EF4-FFF2-40B4-BE49-F238E27FC236}">
                <a16:creationId xmlns:a16="http://schemas.microsoft.com/office/drawing/2014/main" id="{ADCF90CD-C335-64D9-DA0D-B8F1934856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359467" y="3638985"/>
            <a:ext cx="2258374" cy="186814"/>
          </a:xfrm>
          <a:prstGeom prst="rect">
            <a:avLst/>
          </a:prstGeom>
        </p:spPr>
      </p:pic>
      <p:sp>
        <p:nvSpPr>
          <p:cNvPr id="16" name="Left Brace 15">
            <a:extLst>
              <a:ext uri="{FF2B5EF4-FFF2-40B4-BE49-F238E27FC236}">
                <a16:creationId xmlns:a16="http://schemas.microsoft.com/office/drawing/2014/main" id="{A3E29BF2-5ACF-ED58-138F-FCC025A39AFC}"/>
              </a:ext>
            </a:extLst>
          </p:cNvPr>
          <p:cNvSpPr/>
          <p:nvPr/>
        </p:nvSpPr>
        <p:spPr>
          <a:xfrm>
            <a:off x="8179269" y="1162050"/>
            <a:ext cx="180198" cy="976313"/>
          </a:xfrm>
          <a:prstGeom prst="leftBrace">
            <a:avLst>
              <a:gd name="adj1" fmla="val 7969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7" name="Left Brace 16">
            <a:extLst>
              <a:ext uri="{FF2B5EF4-FFF2-40B4-BE49-F238E27FC236}">
                <a16:creationId xmlns:a16="http://schemas.microsoft.com/office/drawing/2014/main" id="{0F8D1B62-EB98-B828-3347-BB27A0973265}"/>
              </a:ext>
            </a:extLst>
          </p:cNvPr>
          <p:cNvSpPr/>
          <p:nvPr/>
        </p:nvSpPr>
        <p:spPr>
          <a:xfrm>
            <a:off x="8181005" y="2245511"/>
            <a:ext cx="180198" cy="491339"/>
          </a:xfrm>
          <a:prstGeom prst="leftBrace">
            <a:avLst>
              <a:gd name="adj1" fmla="val 79692"/>
              <a:gd name="adj2" fmla="val 5000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9" name="Left Brace 18">
            <a:extLst>
              <a:ext uri="{FF2B5EF4-FFF2-40B4-BE49-F238E27FC236}">
                <a16:creationId xmlns:a16="http://schemas.microsoft.com/office/drawing/2014/main" id="{1E60ED06-10CD-28B2-1E8A-86DC36641DAE}"/>
              </a:ext>
            </a:extLst>
          </p:cNvPr>
          <p:cNvSpPr/>
          <p:nvPr/>
        </p:nvSpPr>
        <p:spPr>
          <a:xfrm>
            <a:off x="8179269" y="3294678"/>
            <a:ext cx="180198" cy="493097"/>
          </a:xfrm>
          <a:prstGeom prst="leftBrace">
            <a:avLst>
              <a:gd name="adj1" fmla="val 7969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0" name="Left Brace 19">
            <a:extLst>
              <a:ext uri="{FF2B5EF4-FFF2-40B4-BE49-F238E27FC236}">
                <a16:creationId xmlns:a16="http://schemas.microsoft.com/office/drawing/2014/main" id="{84460AFD-6B9F-DEA5-FA82-405AF15E53D4}"/>
              </a:ext>
            </a:extLst>
          </p:cNvPr>
          <p:cNvSpPr/>
          <p:nvPr/>
        </p:nvSpPr>
        <p:spPr>
          <a:xfrm>
            <a:off x="8179269" y="3896446"/>
            <a:ext cx="180198" cy="297101"/>
          </a:xfrm>
          <a:prstGeom prst="leftBrace">
            <a:avLst>
              <a:gd name="adj1" fmla="val 79692"/>
              <a:gd name="adj2" fmla="val 50000"/>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3" name="TextBox 22">
            <a:extLst>
              <a:ext uri="{FF2B5EF4-FFF2-40B4-BE49-F238E27FC236}">
                <a16:creationId xmlns:a16="http://schemas.microsoft.com/office/drawing/2014/main" id="{8BA792BE-9EE3-8589-3D4F-9889E3F38FBA}"/>
              </a:ext>
            </a:extLst>
          </p:cNvPr>
          <p:cNvSpPr txBox="1"/>
          <p:nvPr/>
        </p:nvSpPr>
        <p:spPr>
          <a:xfrm>
            <a:off x="7184143" y="151180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1</a:t>
            </a:r>
            <a:endParaRPr lang="LID4096" sz="1200" dirty="0"/>
          </a:p>
        </p:txBody>
      </p:sp>
      <p:sp>
        <p:nvSpPr>
          <p:cNvPr id="24" name="TextBox 23">
            <a:extLst>
              <a:ext uri="{FF2B5EF4-FFF2-40B4-BE49-F238E27FC236}">
                <a16:creationId xmlns:a16="http://schemas.microsoft.com/office/drawing/2014/main" id="{D12F4D52-77E8-316E-CE8A-BF0F5C934DF3}"/>
              </a:ext>
            </a:extLst>
          </p:cNvPr>
          <p:cNvSpPr txBox="1"/>
          <p:nvPr/>
        </p:nvSpPr>
        <p:spPr>
          <a:xfrm>
            <a:off x="7184143" y="2355989"/>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2</a:t>
            </a:r>
            <a:endParaRPr lang="LID4096" sz="1200" dirty="0"/>
          </a:p>
        </p:txBody>
      </p:sp>
      <p:sp>
        <p:nvSpPr>
          <p:cNvPr id="25" name="TextBox 24">
            <a:extLst>
              <a:ext uri="{FF2B5EF4-FFF2-40B4-BE49-F238E27FC236}">
                <a16:creationId xmlns:a16="http://schemas.microsoft.com/office/drawing/2014/main" id="{200A3A24-2DED-0D05-458F-30B610A0C350}"/>
              </a:ext>
            </a:extLst>
          </p:cNvPr>
          <p:cNvSpPr txBox="1"/>
          <p:nvPr/>
        </p:nvSpPr>
        <p:spPr>
          <a:xfrm>
            <a:off x="7181924" y="274869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3</a:t>
            </a:r>
            <a:endParaRPr lang="LID4096" sz="1200" dirty="0"/>
          </a:p>
        </p:txBody>
      </p:sp>
      <p:sp>
        <p:nvSpPr>
          <p:cNvPr id="26" name="TextBox 25">
            <a:extLst>
              <a:ext uri="{FF2B5EF4-FFF2-40B4-BE49-F238E27FC236}">
                <a16:creationId xmlns:a16="http://schemas.microsoft.com/office/drawing/2014/main" id="{A044C711-D0C6-BA68-C643-CAE9194F31DA}"/>
              </a:ext>
            </a:extLst>
          </p:cNvPr>
          <p:cNvSpPr txBox="1"/>
          <p:nvPr/>
        </p:nvSpPr>
        <p:spPr>
          <a:xfrm>
            <a:off x="7176120" y="2994758"/>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4</a:t>
            </a:r>
            <a:endParaRPr lang="LID4096" sz="1200" dirty="0"/>
          </a:p>
        </p:txBody>
      </p:sp>
      <p:sp>
        <p:nvSpPr>
          <p:cNvPr id="30" name="TextBox 29">
            <a:extLst>
              <a:ext uri="{FF2B5EF4-FFF2-40B4-BE49-F238E27FC236}">
                <a16:creationId xmlns:a16="http://schemas.microsoft.com/office/drawing/2014/main" id="{BCBF4430-635D-E1E1-760D-F55D13CBD7BF}"/>
              </a:ext>
            </a:extLst>
          </p:cNvPr>
          <p:cNvSpPr txBox="1"/>
          <p:nvPr/>
        </p:nvSpPr>
        <p:spPr>
          <a:xfrm>
            <a:off x="7176120" y="338231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5</a:t>
            </a:r>
            <a:endParaRPr lang="LID4096" sz="1200" dirty="0"/>
          </a:p>
        </p:txBody>
      </p:sp>
      <p:sp>
        <p:nvSpPr>
          <p:cNvPr id="32" name="TextBox 31">
            <a:extLst>
              <a:ext uri="{FF2B5EF4-FFF2-40B4-BE49-F238E27FC236}">
                <a16:creationId xmlns:a16="http://schemas.microsoft.com/office/drawing/2014/main" id="{5C19BE3D-EC10-F560-31E8-6A6A05DC823A}"/>
              </a:ext>
            </a:extLst>
          </p:cNvPr>
          <p:cNvSpPr txBox="1"/>
          <p:nvPr/>
        </p:nvSpPr>
        <p:spPr>
          <a:xfrm>
            <a:off x="7176120" y="3890276"/>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6</a:t>
            </a:r>
            <a:endParaRPr lang="LID4096" sz="1200" dirty="0"/>
          </a:p>
        </p:txBody>
      </p:sp>
      <p:sp>
        <p:nvSpPr>
          <p:cNvPr id="33" name="TextBox 32">
            <a:extLst>
              <a:ext uri="{FF2B5EF4-FFF2-40B4-BE49-F238E27FC236}">
                <a16:creationId xmlns:a16="http://schemas.microsoft.com/office/drawing/2014/main" id="{85CE5CFE-5E76-9037-5AA5-292814FDEA2C}"/>
              </a:ext>
            </a:extLst>
          </p:cNvPr>
          <p:cNvSpPr txBox="1"/>
          <p:nvPr/>
        </p:nvSpPr>
        <p:spPr>
          <a:xfrm>
            <a:off x="7176120" y="420252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7</a:t>
            </a:r>
            <a:endParaRPr lang="LID4096" sz="1200" dirty="0"/>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5626452" cy="738664"/>
          </a:xfrm>
          <a:prstGeom prst="rect">
            <a:avLst/>
          </a:prstGeom>
          <a:noFill/>
        </p:spPr>
        <p:txBody>
          <a:bodyPr wrap="square">
            <a:spAutoFit/>
          </a:bodyPr>
          <a:lstStyle/>
          <a:p>
            <a:pPr marL="285750" indent="-285750">
              <a:buFont typeface="Arial" panose="020B0604020202020204" pitchFamily="34" charset="0"/>
              <a:buChar char="•"/>
            </a:pPr>
            <a:r>
              <a:rPr lang="en-US" sz="1400" b="1" dirty="0">
                <a:solidFill>
                  <a:schemeClr val="bg1">
                    <a:lumMod val="50000"/>
                  </a:schemeClr>
                </a:solidFill>
                <a:latin typeface="Segoe UI" panose="020B0502040204020203" pitchFamily="34" charset="0"/>
                <a:cs typeface="Segoe UI" panose="020B0502040204020203" pitchFamily="34" charset="0"/>
              </a:rPr>
              <a:t>Amplicon sequencing data is compositional data</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i="0" dirty="0">
                <a:solidFill>
                  <a:schemeClr val="bg1">
                    <a:lumMod val="50000"/>
                  </a:schemeClr>
                </a:solidFill>
                <a:effectLst/>
                <a:latin typeface="Segoe UI" panose="020B0502040204020203" pitchFamily="34" charset="0"/>
                <a:cs typeface="Segoe UI" panose="020B0502040204020203" pitchFamily="34" charset="0"/>
              </a:rPr>
              <a:t>The</a:t>
            </a:r>
            <a:r>
              <a:rPr lang="en-US" sz="1400" b="0" i="0" dirty="0">
                <a:solidFill>
                  <a:schemeClr val="bg1">
                    <a:lumMod val="50000"/>
                  </a:schemeClr>
                </a:solidFill>
                <a:effectLst/>
                <a:latin typeface="Segoe UI" panose="020B0502040204020203" pitchFamily="34" charset="0"/>
                <a:cs typeface="Segoe UI" panose="020B0502040204020203" pitchFamily="34" charset="0"/>
              </a:rPr>
              <a:t> number of sequences belonging to a specific taxa are proportional to the </a:t>
            </a:r>
            <a:r>
              <a:rPr lang="en-US" sz="1400" b="1" i="0" dirty="0">
                <a:solidFill>
                  <a:schemeClr val="bg1">
                    <a:lumMod val="50000"/>
                  </a:schemeClr>
                </a:solidFill>
                <a:effectLst/>
                <a:latin typeface="Segoe UI" panose="020B0502040204020203" pitchFamily="34" charset="0"/>
                <a:cs typeface="Segoe UI" panose="020B0502040204020203" pitchFamily="34" charset="0"/>
              </a:rPr>
              <a:t>relative abundance </a:t>
            </a:r>
            <a:r>
              <a:rPr lang="en-US" sz="1400" b="0" i="0" dirty="0">
                <a:solidFill>
                  <a:schemeClr val="bg1">
                    <a:lumMod val="50000"/>
                  </a:schemeClr>
                </a:solidFill>
                <a:effectLst/>
                <a:latin typeface="Segoe UI" panose="020B0502040204020203" pitchFamily="34" charset="0"/>
                <a:cs typeface="Segoe UI" panose="020B0502040204020203" pitchFamily="34" charset="0"/>
              </a:rPr>
              <a:t>of tha</a:t>
            </a:r>
            <a:r>
              <a:rPr lang="en-US" sz="1400" dirty="0">
                <a:solidFill>
                  <a:schemeClr val="bg1">
                    <a:lumMod val="50000"/>
                  </a:schemeClr>
                </a:solidFill>
                <a:latin typeface="Segoe UI" panose="020B0502040204020203" pitchFamily="34" charset="0"/>
                <a:cs typeface="Segoe UI" panose="020B0502040204020203" pitchFamily="34" charset="0"/>
              </a:rPr>
              <a:t>t taxa</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3B03CEC7-ABD1-F9BA-006E-6BB818BDB5A9}"/>
              </a:ext>
            </a:extLst>
          </p:cNvPr>
          <p:cNvCxnSpPr>
            <a:stCxn id="25" idx="3"/>
          </p:cNvCxnSpPr>
          <p:nvPr/>
        </p:nvCxnSpPr>
        <p:spPr>
          <a:xfrm flipH="1" flipV="1">
            <a:off x="8150977" y="2886075"/>
            <a:ext cx="206271" cy="11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239FE0F-C510-762E-301C-2603388615D9}"/>
              </a:ext>
            </a:extLst>
          </p:cNvPr>
          <p:cNvCxnSpPr/>
          <p:nvPr/>
        </p:nvCxnSpPr>
        <p:spPr>
          <a:xfrm flipH="1" flipV="1">
            <a:off x="8145173" y="3140229"/>
            <a:ext cx="206271" cy="1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640A8A2-E8BD-3EEF-BF43-0D1D8F3782F3}"/>
              </a:ext>
            </a:extLst>
          </p:cNvPr>
          <p:cNvCxnSpPr/>
          <p:nvPr/>
        </p:nvCxnSpPr>
        <p:spPr>
          <a:xfrm flipH="1" flipV="1">
            <a:off x="8134556" y="4340244"/>
            <a:ext cx="206271" cy="11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241F096-F589-9DA5-A0A6-76527619592E}"/>
              </a:ext>
            </a:extLst>
          </p:cNvPr>
          <p:cNvSpPr txBox="1"/>
          <p:nvPr/>
        </p:nvSpPr>
        <p:spPr>
          <a:xfrm rot="19539142">
            <a:off x="10495317" y="746255"/>
            <a:ext cx="768162"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Seq. no.</a:t>
            </a:r>
            <a:endParaRPr lang="LID4096" sz="1050" dirty="0"/>
          </a:p>
        </p:txBody>
      </p:sp>
      <p:sp>
        <p:nvSpPr>
          <p:cNvPr id="66" name="TextBox 65">
            <a:extLst>
              <a:ext uri="{FF2B5EF4-FFF2-40B4-BE49-F238E27FC236}">
                <a16:creationId xmlns:a16="http://schemas.microsoft.com/office/drawing/2014/main" id="{9E80945A-458C-5E55-E9C4-8857D56A8958}"/>
              </a:ext>
            </a:extLst>
          </p:cNvPr>
          <p:cNvSpPr txBox="1"/>
          <p:nvPr/>
        </p:nvSpPr>
        <p:spPr>
          <a:xfrm>
            <a:off x="10560495" y="1519401"/>
            <a:ext cx="360041"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5</a:t>
            </a:r>
            <a:endParaRPr lang="LID4096" sz="1050" dirty="0"/>
          </a:p>
        </p:txBody>
      </p:sp>
      <p:sp>
        <p:nvSpPr>
          <p:cNvPr id="67" name="TextBox 66">
            <a:extLst>
              <a:ext uri="{FF2B5EF4-FFF2-40B4-BE49-F238E27FC236}">
                <a16:creationId xmlns:a16="http://schemas.microsoft.com/office/drawing/2014/main" id="{8C0C0887-8645-D75C-E8DF-EE17162B25D3}"/>
              </a:ext>
            </a:extLst>
          </p:cNvPr>
          <p:cNvSpPr txBox="1"/>
          <p:nvPr/>
        </p:nvSpPr>
        <p:spPr>
          <a:xfrm>
            <a:off x="10560495" y="2351376"/>
            <a:ext cx="360041"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3</a:t>
            </a:r>
            <a:endParaRPr lang="LID4096" sz="1050" dirty="0"/>
          </a:p>
        </p:txBody>
      </p:sp>
      <p:sp>
        <p:nvSpPr>
          <p:cNvPr id="68" name="TextBox 67">
            <a:extLst>
              <a:ext uri="{FF2B5EF4-FFF2-40B4-BE49-F238E27FC236}">
                <a16:creationId xmlns:a16="http://schemas.microsoft.com/office/drawing/2014/main" id="{73BED9DB-073B-F9AC-9E64-761E57F85B81}"/>
              </a:ext>
            </a:extLst>
          </p:cNvPr>
          <p:cNvSpPr txBox="1"/>
          <p:nvPr/>
        </p:nvSpPr>
        <p:spPr>
          <a:xfrm>
            <a:off x="10560494" y="2780928"/>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a:t>
            </a:r>
            <a:endParaRPr lang="LID4096" sz="1050" dirty="0"/>
          </a:p>
        </p:txBody>
      </p:sp>
      <p:sp>
        <p:nvSpPr>
          <p:cNvPr id="69" name="TextBox 68">
            <a:extLst>
              <a:ext uri="{FF2B5EF4-FFF2-40B4-BE49-F238E27FC236}">
                <a16:creationId xmlns:a16="http://schemas.microsoft.com/office/drawing/2014/main" id="{D8BC9CD6-48CC-AFEB-74D5-45C877BA9902}"/>
              </a:ext>
            </a:extLst>
          </p:cNvPr>
          <p:cNvSpPr txBox="1"/>
          <p:nvPr/>
        </p:nvSpPr>
        <p:spPr>
          <a:xfrm>
            <a:off x="10552471" y="3002808"/>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a:t>
            </a:r>
            <a:endParaRPr lang="LID4096" sz="1050" dirty="0"/>
          </a:p>
        </p:txBody>
      </p:sp>
      <p:sp>
        <p:nvSpPr>
          <p:cNvPr id="70" name="TextBox 69">
            <a:extLst>
              <a:ext uri="{FF2B5EF4-FFF2-40B4-BE49-F238E27FC236}">
                <a16:creationId xmlns:a16="http://schemas.microsoft.com/office/drawing/2014/main" id="{BF4391FC-F091-7EB5-B68C-9B82558AC50B}"/>
              </a:ext>
            </a:extLst>
          </p:cNvPr>
          <p:cNvSpPr txBox="1"/>
          <p:nvPr/>
        </p:nvSpPr>
        <p:spPr>
          <a:xfrm>
            <a:off x="10552471" y="3383862"/>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3</a:t>
            </a:r>
            <a:endParaRPr lang="LID4096" sz="1050" dirty="0"/>
          </a:p>
        </p:txBody>
      </p:sp>
      <p:sp>
        <p:nvSpPr>
          <p:cNvPr id="71" name="TextBox 70">
            <a:extLst>
              <a:ext uri="{FF2B5EF4-FFF2-40B4-BE49-F238E27FC236}">
                <a16:creationId xmlns:a16="http://schemas.microsoft.com/office/drawing/2014/main" id="{4F555EF2-B82A-98B8-28C2-9033DCA462E6}"/>
              </a:ext>
            </a:extLst>
          </p:cNvPr>
          <p:cNvSpPr txBox="1"/>
          <p:nvPr/>
        </p:nvSpPr>
        <p:spPr>
          <a:xfrm>
            <a:off x="10552471" y="3887470"/>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2</a:t>
            </a:r>
            <a:endParaRPr lang="LID4096" sz="1050" dirty="0"/>
          </a:p>
        </p:txBody>
      </p:sp>
      <p:sp>
        <p:nvSpPr>
          <p:cNvPr id="72" name="TextBox 71">
            <a:extLst>
              <a:ext uri="{FF2B5EF4-FFF2-40B4-BE49-F238E27FC236}">
                <a16:creationId xmlns:a16="http://schemas.microsoft.com/office/drawing/2014/main" id="{85BBEF20-E953-F7EE-3D59-4E423C33C3D9}"/>
              </a:ext>
            </a:extLst>
          </p:cNvPr>
          <p:cNvSpPr txBox="1"/>
          <p:nvPr/>
        </p:nvSpPr>
        <p:spPr>
          <a:xfrm>
            <a:off x="10552471" y="4217914"/>
            <a:ext cx="360041"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a:t>
            </a:r>
            <a:endParaRPr lang="LID4096" sz="1050" dirty="0"/>
          </a:p>
        </p:txBody>
      </p:sp>
      <p:sp>
        <p:nvSpPr>
          <p:cNvPr id="73" name="TextBox 72">
            <a:extLst>
              <a:ext uri="{FF2B5EF4-FFF2-40B4-BE49-F238E27FC236}">
                <a16:creationId xmlns:a16="http://schemas.microsoft.com/office/drawing/2014/main" id="{88844D4F-09E6-55E7-51C3-2B4651EA847B}"/>
              </a:ext>
            </a:extLst>
          </p:cNvPr>
          <p:cNvSpPr txBox="1"/>
          <p:nvPr/>
        </p:nvSpPr>
        <p:spPr>
          <a:xfrm rot="19539142">
            <a:off x="10894985" y="662149"/>
            <a:ext cx="966989" cy="415498"/>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Relative abundance</a:t>
            </a:r>
            <a:endParaRPr lang="LID4096" sz="1050" dirty="0"/>
          </a:p>
        </p:txBody>
      </p:sp>
      <p:sp>
        <p:nvSpPr>
          <p:cNvPr id="74" name="TextBox 73">
            <a:extLst>
              <a:ext uri="{FF2B5EF4-FFF2-40B4-BE49-F238E27FC236}">
                <a16:creationId xmlns:a16="http://schemas.microsoft.com/office/drawing/2014/main" id="{F93649C2-62DF-274F-89AA-2F33833558C9}"/>
              </a:ext>
            </a:extLst>
          </p:cNvPr>
          <p:cNvSpPr txBox="1"/>
          <p:nvPr/>
        </p:nvSpPr>
        <p:spPr>
          <a:xfrm>
            <a:off x="10920535" y="1519401"/>
            <a:ext cx="696155" cy="253916"/>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31.25%</a:t>
            </a:r>
            <a:endParaRPr lang="LID4096" sz="1050" dirty="0"/>
          </a:p>
        </p:txBody>
      </p:sp>
      <p:sp>
        <p:nvSpPr>
          <p:cNvPr id="75" name="TextBox 74">
            <a:extLst>
              <a:ext uri="{FF2B5EF4-FFF2-40B4-BE49-F238E27FC236}">
                <a16:creationId xmlns:a16="http://schemas.microsoft.com/office/drawing/2014/main" id="{45BA9030-7F13-4DBC-60D4-BC22556A2EAA}"/>
              </a:ext>
            </a:extLst>
          </p:cNvPr>
          <p:cNvSpPr txBox="1"/>
          <p:nvPr/>
        </p:nvSpPr>
        <p:spPr>
          <a:xfrm>
            <a:off x="10920535" y="2351376"/>
            <a:ext cx="696155" cy="261610"/>
          </a:xfrm>
          <a:prstGeom prst="rect">
            <a:avLst/>
          </a:prstGeom>
          <a:noFill/>
        </p:spPr>
        <p:txBody>
          <a:bodyPr wrap="square">
            <a:spAutoFit/>
          </a:bodyPr>
          <a:lstStyle/>
          <a:p>
            <a:pPr algn="ctr"/>
            <a:r>
              <a:rPr lang="en-US" sz="1050" b="0" i="0" dirty="0">
                <a:effectLst/>
                <a:latin typeface="Segoe UI" panose="020B0502040204020203" pitchFamily="34" charset="0"/>
                <a:cs typeface="Segoe UI" panose="020B0502040204020203" pitchFamily="34" charset="0"/>
              </a:rPr>
              <a:t>18.75%</a:t>
            </a:r>
            <a:endParaRPr lang="LID4096" sz="1050" dirty="0"/>
          </a:p>
        </p:txBody>
      </p:sp>
      <p:sp>
        <p:nvSpPr>
          <p:cNvPr id="76" name="TextBox 75">
            <a:extLst>
              <a:ext uri="{FF2B5EF4-FFF2-40B4-BE49-F238E27FC236}">
                <a16:creationId xmlns:a16="http://schemas.microsoft.com/office/drawing/2014/main" id="{0A611C77-3E61-8756-A51F-81E1A1745D80}"/>
              </a:ext>
            </a:extLst>
          </p:cNvPr>
          <p:cNvSpPr txBox="1"/>
          <p:nvPr/>
        </p:nvSpPr>
        <p:spPr>
          <a:xfrm>
            <a:off x="10920534" y="2780928"/>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84" name="TextBox 83">
            <a:extLst>
              <a:ext uri="{FF2B5EF4-FFF2-40B4-BE49-F238E27FC236}">
                <a16:creationId xmlns:a16="http://schemas.microsoft.com/office/drawing/2014/main" id="{9629AE1E-CE94-3E96-310F-750B9C51A640}"/>
              </a:ext>
            </a:extLst>
          </p:cNvPr>
          <p:cNvSpPr txBox="1"/>
          <p:nvPr/>
        </p:nvSpPr>
        <p:spPr>
          <a:xfrm>
            <a:off x="10912511" y="3002808"/>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85" name="TextBox 84">
            <a:extLst>
              <a:ext uri="{FF2B5EF4-FFF2-40B4-BE49-F238E27FC236}">
                <a16:creationId xmlns:a16="http://schemas.microsoft.com/office/drawing/2014/main" id="{9C026513-E6B4-3DC4-DD1E-5A31A9B7E553}"/>
              </a:ext>
            </a:extLst>
          </p:cNvPr>
          <p:cNvSpPr txBox="1"/>
          <p:nvPr/>
        </p:nvSpPr>
        <p:spPr>
          <a:xfrm>
            <a:off x="10912511" y="3383862"/>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18.75%</a:t>
            </a:r>
            <a:endParaRPr lang="LID4096" sz="1050" dirty="0"/>
          </a:p>
        </p:txBody>
      </p:sp>
      <p:sp>
        <p:nvSpPr>
          <p:cNvPr id="86" name="TextBox 85">
            <a:extLst>
              <a:ext uri="{FF2B5EF4-FFF2-40B4-BE49-F238E27FC236}">
                <a16:creationId xmlns:a16="http://schemas.microsoft.com/office/drawing/2014/main" id="{A5506CE0-E615-4F0C-FB6D-7A52DE182C3B}"/>
              </a:ext>
            </a:extLst>
          </p:cNvPr>
          <p:cNvSpPr txBox="1"/>
          <p:nvPr/>
        </p:nvSpPr>
        <p:spPr>
          <a:xfrm>
            <a:off x="10912511" y="3887470"/>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12.5%</a:t>
            </a:r>
            <a:endParaRPr lang="LID4096" sz="1050" dirty="0"/>
          </a:p>
        </p:txBody>
      </p:sp>
      <p:sp>
        <p:nvSpPr>
          <p:cNvPr id="87" name="TextBox 86">
            <a:extLst>
              <a:ext uri="{FF2B5EF4-FFF2-40B4-BE49-F238E27FC236}">
                <a16:creationId xmlns:a16="http://schemas.microsoft.com/office/drawing/2014/main" id="{92C82928-86BE-778B-B00F-94A5B2DE5D12}"/>
              </a:ext>
            </a:extLst>
          </p:cNvPr>
          <p:cNvSpPr txBox="1"/>
          <p:nvPr/>
        </p:nvSpPr>
        <p:spPr>
          <a:xfrm>
            <a:off x="10912511" y="4217914"/>
            <a:ext cx="696155" cy="261610"/>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6.25%</a:t>
            </a:r>
            <a:endParaRPr lang="LID4096" sz="1050" dirty="0"/>
          </a:p>
        </p:txBody>
      </p:sp>
      <p:sp>
        <p:nvSpPr>
          <p:cNvPr id="22" name="TextBox 21">
            <a:extLst>
              <a:ext uri="{FF2B5EF4-FFF2-40B4-BE49-F238E27FC236}">
                <a16:creationId xmlns:a16="http://schemas.microsoft.com/office/drawing/2014/main" id="{00C6FA4C-93B3-3082-78C4-CE589D1429FB}"/>
              </a:ext>
            </a:extLst>
          </p:cNvPr>
          <p:cNvSpPr txBox="1"/>
          <p:nvPr/>
        </p:nvSpPr>
        <p:spPr>
          <a:xfrm>
            <a:off x="10552471" y="4477280"/>
            <a:ext cx="360041" cy="261610"/>
          </a:xfrm>
          <a:prstGeom prst="rect">
            <a:avLst/>
          </a:prstGeom>
          <a:noFill/>
        </p:spPr>
        <p:txBody>
          <a:bodyPr wrap="square">
            <a:spAutoFit/>
          </a:bodyPr>
          <a:lstStyle/>
          <a:p>
            <a:pPr algn="ctr"/>
            <a:r>
              <a:rPr lang="en-US" sz="1050" b="1" dirty="0">
                <a:latin typeface="Segoe UI" panose="020B0502040204020203" pitchFamily="34" charset="0"/>
                <a:cs typeface="Segoe UI" panose="020B0502040204020203" pitchFamily="34" charset="0"/>
              </a:rPr>
              <a:t>16</a:t>
            </a:r>
            <a:endParaRPr lang="LID4096" sz="1050" b="1" dirty="0"/>
          </a:p>
        </p:txBody>
      </p:sp>
      <p:sp>
        <p:nvSpPr>
          <p:cNvPr id="35" name="TextBox 34">
            <a:extLst>
              <a:ext uri="{FF2B5EF4-FFF2-40B4-BE49-F238E27FC236}">
                <a16:creationId xmlns:a16="http://schemas.microsoft.com/office/drawing/2014/main" id="{2041B41D-43D6-F20A-4793-48ED5FA5D238}"/>
              </a:ext>
            </a:extLst>
          </p:cNvPr>
          <p:cNvSpPr txBox="1"/>
          <p:nvPr/>
        </p:nvSpPr>
        <p:spPr>
          <a:xfrm>
            <a:off x="10912511" y="4477280"/>
            <a:ext cx="696155" cy="261610"/>
          </a:xfrm>
          <a:prstGeom prst="rect">
            <a:avLst/>
          </a:prstGeom>
          <a:noFill/>
        </p:spPr>
        <p:txBody>
          <a:bodyPr wrap="square">
            <a:spAutoFit/>
          </a:bodyPr>
          <a:lstStyle/>
          <a:p>
            <a:pPr algn="ctr"/>
            <a:r>
              <a:rPr lang="en-US" sz="1050" b="1" dirty="0">
                <a:latin typeface="Segoe UI" panose="020B0502040204020203" pitchFamily="34" charset="0"/>
                <a:cs typeface="Segoe UI" panose="020B0502040204020203" pitchFamily="34" charset="0"/>
              </a:rPr>
              <a:t>100%</a:t>
            </a:r>
            <a:endParaRPr lang="LID4096" sz="1050" b="1" dirty="0"/>
          </a:p>
        </p:txBody>
      </p:sp>
      <p:sp>
        <p:nvSpPr>
          <p:cNvPr id="88" name="TextBox 87">
            <a:extLst>
              <a:ext uri="{FF2B5EF4-FFF2-40B4-BE49-F238E27FC236}">
                <a16:creationId xmlns:a16="http://schemas.microsoft.com/office/drawing/2014/main" id="{7FCEB3F0-6598-7E71-9C21-93CA64C86740}"/>
              </a:ext>
            </a:extLst>
          </p:cNvPr>
          <p:cNvSpPr txBox="1"/>
          <p:nvPr/>
        </p:nvSpPr>
        <p:spPr>
          <a:xfrm>
            <a:off x="10056441" y="4462575"/>
            <a:ext cx="504053" cy="261610"/>
          </a:xfrm>
          <a:prstGeom prst="rect">
            <a:avLst/>
          </a:prstGeom>
          <a:noFill/>
        </p:spPr>
        <p:txBody>
          <a:bodyPr wrap="square">
            <a:spAutoFit/>
          </a:bodyPr>
          <a:lstStyle/>
          <a:p>
            <a:pPr algn="r"/>
            <a:r>
              <a:rPr lang="en-US" sz="1050" b="1" dirty="0">
                <a:latin typeface="Segoe UI" panose="020B0502040204020203" pitchFamily="34" charset="0"/>
                <a:cs typeface="Segoe UI" panose="020B0502040204020203" pitchFamily="34" charset="0"/>
              </a:rPr>
              <a:t>Total</a:t>
            </a:r>
            <a:endParaRPr lang="LID4096" sz="1050" b="1" dirty="0"/>
          </a:p>
        </p:txBody>
      </p:sp>
      <p:sp>
        <p:nvSpPr>
          <p:cNvPr id="89" name="TextBox 88">
            <a:extLst>
              <a:ext uri="{FF2B5EF4-FFF2-40B4-BE49-F238E27FC236}">
                <a16:creationId xmlns:a16="http://schemas.microsoft.com/office/drawing/2014/main" id="{5BE85174-6579-62B3-CDB6-9B4DC7ED8F8C}"/>
              </a:ext>
            </a:extLst>
          </p:cNvPr>
          <p:cNvSpPr txBox="1"/>
          <p:nvPr/>
        </p:nvSpPr>
        <p:spPr>
          <a:xfrm>
            <a:off x="6508125" y="5199583"/>
            <a:ext cx="4776127" cy="461665"/>
          </a:xfrm>
          <a:prstGeom prst="rect">
            <a:avLst/>
          </a:prstGeom>
          <a:solidFill>
            <a:schemeClr val="bg1"/>
          </a:solidFill>
          <a:ln w="19050">
            <a:solidFill>
              <a:srgbClr val="FF0000"/>
            </a:solidFill>
          </a:ln>
        </p:spPr>
        <p:txBody>
          <a:bodyPr wrap="square">
            <a:spAutoFit/>
          </a:bodyPr>
          <a:lstStyle/>
          <a:p>
            <a:pPr algn="ctr"/>
            <a:r>
              <a:rPr lang="en-US" sz="1200" dirty="0">
                <a:latin typeface="Segoe UI" panose="020B0502040204020203" pitchFamily="34" charset="0"/>
                <a:cs typeface="Segoe UI" panose="020B0502040204020203" pitchFamily="34" charset="0"/>
              </a:rPr>
              <a:t>Amplicon sequencing </a:t>
            </a:r>
            <a:r>
              <a:rPr lang="en-US" sz="1200" u="sng" dirty="0">
                <a:latin typeface="Segoe UI" panose="020B0502040204020203" pitchFamily="34" charset="0"/>
                <a:cs typeface="Segoe UI" panose="020B0502040204020203" pitchFamily="34" charset="0"/>
              </a:rPr>
              <a:t>does not </a:t>
            </a:r>
            <a:r>
              <a:rPr lang="en-US" sz="1200" dirty="0">
                <a:latin typeface="Segoe UI" panose="020B0502040204020203" pitchFamily="34" charset="0"/>
                <a:cs typeface="Segoe UI" panose="020B0502040204020203" pitchFamily="34" charset="0"/>
              </a:rPr>
              <a:t>inform about the real amount of bacteria present in a sample</a:t>
            </a:r>
            <a:endParaRPr lang="en-CH" sz="1200" dirty="0"/>
          </a:p>
        </p:txBody>
      </p:sp>
      <p:grpSp>
        <p:nvGrpSpPr>
          <p:cNvPr id="90" name="Group 89">
            <a:extLst>
              <a:ext uri="{FF2B5EF4-FFF2-40B4-BE49-F238E27FC236}">
                <a16:creationId xmlns:a16="http://schemas.microsoft.com/office/drawing/2014/main" id="{FD90A0E6-3836-B33B-3397-2343CB86232B}"/>
              </a:ext>
            </a:extLst>
          </p:cNvPr>
          <p:cNvGrpSpPr/>
          <p:nvPr/>
        </p:nvGrpSpPr>
        <p:grpSpPr>
          <a:xfrm>
            <a:off x="616840" y="2118620"/>
            <a:ext cx="6245475" cy="2866524"/>
            <a:chOff x="245855" y="3056849"/>
            <a:chExt cx="7557025" cy="3468494"/>
          </a:xfrm>
        </p:grpSpPr>
        <p:pic>
          <p:nvPicPr>
            <p:cNvPr id="91" name="Picture 90">
              <a:extLst>
                <a:ext uri="{FF2B5EF4-FFF2-40B4-BE49-F238E27FC236}">
                  <a16:creationId xmlns:a16="http://schemas.microsoft.com/office/drawing/2014/main" id="{B641B2E3-9D82-7215-3E2C-FFA5E35CC0F9}"/>
                </a:ext>
              </a:extLst>
            </p:cNvPr>
            <p:cNvPicPr>
              <a:picLocks noChangeAspect="1"/>
            </p:cNvPicPr>
            <p:nvPr/>
          </p:nvPicPr>
          <p:blipFill>
            <a:blip r:embed="rId10"/>
            <a:stretch>
              <a:fillRect/>
            </a:stretch>
          </p:blipFill>
          <p:spPr>
            <a:xfrm>
              <a:off x="245855" y="3419766"/>
              <a:ext cx="7557025" cy="3105577"/>
            </a:xfrm>
            <a:prstGeom prst="rect">
              <a:avLst/>
            </a:prstGeom>
          </p:spPr>
        </p:pic>
        <p:sp>
          <p:nvSpPr>
            <p:cNvPr id="92" name="TextBox 91">
              <a:extLst>
                <a:ext uri="{FF2B5EF4-FFF2-40B4-BE49-F238E27FC236}">
                  <a16:creationId xmlns:a16="http://schemas.microsoft.com/office/drawing/2014/main" id="{94425372-56D9-C2FB-0DF8-2A5C0FAA67AA}"/>
                </a:ext>
              </a:extLst>
            </p:cNvPr>
            <p:cNvSpPr txBox="1"/>
            <p:nvPr/>
          </p:nvSpPr>
          <p:spPr>
            <a:xfrm>
              <a:off x="575310" y="3056849"/>
              <a:ext cx="3432458" cy="276999"/>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Relative abundance</a:t>
              </a:r>
            </a:p>
          </p:txBody>
        </p:sp>
        <p:sp>
          <p:nvSpPr>
            <p:cNvPr id="93" name="TextBox 92">
              <a:extLst>
                <a:ext uri="{FF2B5EF4-FFF2-40B4-BE49-F238E27FC236}">
                  <a16:creationId xmlns:a16="http://schemas.microsoft.com/office/drawing/2014/main" id="{3764CA86-4C0D-8EA8-26DE-0B96E938C3EC}"/>
                </a:ext>
              </a:extLst>
            </p:cNvPr>
            <p:cNvSpPr txBox="1"/>
            <p:nvPr/>
          </p:nvSpPr>
          <p:spPr>
            <a:xfrm>
              <a:off x="4370422" y="3057464"/>
              <a:ext cx="3432458" cy="276999"/>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Absolute abundance</a:t>
              </a:r>
            </a:p>
          </p:txBody>
        </p:sp>
      </p:grpSp>
      <p:sp>
        <p:nvSpPr>
          <p:cNvPr id="94" name="TextBox 93">
            <a:extLst>
              <a:ext uri="{FF2B5EF4-FFF2-40B4-BE49-F238E27FC236}">
                <a16:creationId xmlns:a16="http://schemas.microsoft.com/office/drawing/2014/main" id="{E2814343-94C1-8802-557B-1C64509E78F8}"/>
              </a:ext>
            </a:extLst>
          </p:cNvPr>
          <p:cNvSpPr txBox="1"/>
          <p:nvPr/>
        </p:nvSpPr>
        <p:spPr>
          <a:xfrm>
            <a:off x="1931523" y="5404265"/>
            <a:ext cx="1433462" cy="415498"/>
          </a:xfrm>
          <a:prstGeom prst="rect">
            <a:avLst/>
          </a:prstGeom>
          <a:noFill/>
        </p:spPr>
        <p:txBody>
          <a:bodyPr wrap="square">
            <a:spAutoFit/>
          </a:bodyPr>
          <a:lstStyle/>
          <a:p>
            <a:pPr algn="ctr"/>
            <a:r>
              <a:rPr lang="en-US" sz="1050" dirty="0">
                <a:solidFill>
                  <a:schemeClr val="bg1">
                    <a:lumMod val="50000"/>
                  </a:schemeClr>
                </a:solidFill>
                <a:latin typeface="Segoe UI" panose="020B0502040204020203" pitchFamily="34" charset="0"/>
                <a:cs typeface="Segoe UI" panose="020B0502040204020203" pitchFamily="34" charset="0"/>
              </a:rPr>
              <a:t>Total community:</a:t>
            </a:r>
          </a:p>
          <a:p>
            <a:pPr algn="ctr"/>
            <a:r>
              <a:rPr lang="en-US" sz="1050" dirty="0">
                <a:solidFill>
                  <a:schemeClr val="bg1">
                    <a:lumMod val="50000"/>
                  </a:schemeClr>
                </a:solidFill>
                <a:latin typeface="Segoe UI" panose="020B0502040204020203" pitchFamily="34" charset="0"/>
                <a:cs typeface="Segoe UI" panose="020B0502040204020203" pitchFamily="34" charset="0"/>
              </a:rPr>
              <a:t>16 individuals</a:t>
            </a:r>
            <a:endParaRPr lang="LID4096" sz="1050" dirty="0">
              <a:solidFill>
                <a:schemeClr val="bg1">
                  <a:lumMod val="50000"/>
                </a:schemeClr>
              </a:solidFill>
            </a:endParaRPr>
          </a:p>
        </p:txBody>
      </p:sp>
      <p:sp>
        <p:nvSpPr>
          <p:cNvPr id="95" name="TextBox 94">
            <a:extLst>
              <a:ext uri="{FF2B5EF4-FFF2-40B4-BE49-F238E27FC236}">
                <a16:creationId xmlns:a16="http://schemas.microsoft.com/office/drawing/2014/main" id="{9BD74F3C-7CE6-56AB-D30C-AC1A9D480206}"/>
              </a:ext>
            </a:extLst>
          </p:cNvPr>
          <p:cNvSpPr txBox="1"/>
          <p:nvPr/>
        </p:nvSpPr>
        <p:spPr>
          <a:xfrm>
            <a:off x="8472266" y="691379"/>
            <a:ext cx="2016221" cy="430887"/>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16S rRNA amplicon sequences after processing</a:t>
            </a:r>
          </a:p>
        </p:txBody>
      </p:sp>
      <p:grpSp>
        <p:nvGrpSpPr>
          <p:cNvPr id="96" name="Group 95">
            <a:extLst>
              <a:ext uri="{FF2B5EF4-FFF2-40B4-BE49-F238E27FC236}">
                <a16:creationId xmlns:a16="http://schemas.microsoft.com/office/drawing/2014/main" id="{F964C2E4-0FCA-3E6D-CF0E-4A5F78A349A8}"/>
              </a:ext>
            </a:extLst>
          </p:cNvPr>
          <p:cNvGrpSpPr/>
          <p:nvPr/>
        </p:nvGrpSpPr>
        <p:grpSpPr>
          <a:xfrm>
            <a:off x="687894" y="5158836"/>
            <a:ext cx="1243629" cy="1192815"/>
            <a:chOff x="3184602" y="2703558"/>
            <a:chExt cx="3225653" cy="3093855"/>
          </a:xfrm>
        </p:grpSpPr>
        <p:sp>
          <p:nvSpPr>
            <p:cNvPr id="104" name="Oval 103">
              <a:extLst>
                <a:ext uri="{FF2B5EF4-FFF2-40B4-BE49-F238E27FC236}">
                  <a16:creationId xmlns:a16="http://schemas.microsoft.com/office/drawing/2014/main" id="{5704CF0C-B879-EB08-98A3-D5A54971768B}"/>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0" name="Oval 109">
              <a:extLst>
                <a:ext uri="{FF2B5EF4-FFF2-40B4-BE49-F238E27FC236}">
                  <a16:creationId xmlns:a16="http://schemas.microsoft.com/office/drawing/2014/main" id="{3DA89685-217F-5E2F-B785-F3EF4AC4E910}"/>
                </a:ext>
              </a:extLst>
            </p:cNvPr>
            <p:cNvSpPr/>
            <p:nvPr/>
          </p:nvSpPr>
          <p:spPr>
            <a:xfrm>
              <a:off x="5822014" y="3318347"/>
              <a:ext cx="252385" cy="2523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Oval 111">
              <a:extLst>
                <a:ext uri="{FF2B5EF4-FFF2-40B4-BE49-F238E27FC236}">
                  <a16:creationId xmlns:a16="http://schemas.microsoft.com/office/drawing/2014/main" id="{6C9B03E7-70A4-B915-116C-9672213B21D5}"/>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Oval 113">
              <a:extLst>
                <a:ext uri="{FF2B5EF4-FFF2-40B4-BE49-F238E27FC236}">
                  <a16:creationId xmlns:a16="http://schemas.microsoft.com/office/drawing/2014/main" id="{99200DC6-ACBD-3880-16A5-8F348202C745}"/>
                </a:ext>
              </a:extLst>
            </p:cNvPr>
            <p:cNvSpPr/>
            <p:nvPr/>
          </p:nvSpPr>
          <p:spPr>
            <a:xfrm>
              <a:off x="4259439" y="4969450"/>
              <a:ext cx="252385" cy="2523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6" name="Oval 115">
              <a:extLst>
                <a:ext uri="{FF2B5EF4-FFF2-40B4-BE49-F238E27FC236}">
                  <a16:creationId xmlns:a16="http://schemas.microsoft.com/office/drawing/2014/main" id="{8BAF3A8E-610A-D791-7830-C5FDB18DB685}"/>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1" name="Oval 120">
              <a:extLst>
                <a:ext uri="{FF2B5EF4-FFF2-40B4-BE49-F238E27FC236}">
                  <a16:creationId xmlns:a16="http://schemas.microsoft.com/office/drawing/2014/main" id="{57D64D19-E433-261F-06E6-0A913E3E29E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7" name="Oval 126">
              <a:extLst>
                <a:ext uri="{FF2B5EF4-FFF2-40B4-BE49-F238E27FC236}">
                  <a16:creationId xmlns:a16="http://schemas.microsoft.com/office/drawing/2014/main" id="{CFD47552-F369-5465-B0F1-D801777DC837}"/>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46640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9D8A08-9DE6-2B37-CA15-054971BAF16E}"/>
              </a:ext>
            </a:extLst>
          </p:cNvPr>
          <p:cNvPicPr>
            <a:picLocks noChangeAspect="1"/>
          </p:cNvPicPr>
          <p:nvPr/>
        </p:nvPicPr>
        <p:blipFill rotWithShape="1">
          <a:blip r:embed="rId3"/>
          <a:srcRect l="58167"/>
          <a:stretch/>
        </p:blipFill>
        <p:spPr>
          <a:xfrm>
            <a:off x="2730245" y="2496947"/>
            <a:ext cx="1853587" cy="2139521"/>
          </a:xfrm>
          <a:prstGeom prst="rect">
            <a:avLst/>
          </a:prstGeom>
        </p:spPr>
      </p:pic>
      <p:grpSp>
        <p:nvGrpSpPr>
          <p:cNvPr id="11" name="Group 10">
            <a:extLst>
              <a:ext uri="{FF2B5EF4-FFF2-40B4-BE49-F238E27FC236}">
                <a16:creationId xmlns:a16="http://schemas.microsoft.com/office/drawing/2014/main" id="{3847A584-0969-C817-1211-07363C84B76E}"/>
              </a:ext>
            </a:extLst>
          </p:cNvPr>
          <p:cNvGrpSpPr/>
          <p:nvPr/>
        </p:nvGrpSpPr>
        <p:grpSpPr>
          <a:xfrm>
            <a:off x="2063552" y="2394574"/>
            <a:ext cx="833262" cy="2139521"/>
            <a:chOff x="7320136" y="2679087"/>
            <a:chExt cx="833262" cy="2139521"/>
          </a:xfrm>
        </p:grpSpPr>
        <p:pic>
          <p:nvPicPr>
            <p:cNvPr id="6" name="Picture 5">
              <a:extLst>
                <a:ext uri="{FF2B5EF4-FFF2-40B4-BE49-F238E27FC236}">
                  <a16:creationId xmlns:a16="http://schemas.microsoft.com/office/drawing/2014/main" id="{A534C6FD-517A-5066-23FD-6540CC73DC5C}"/>
                </a:ext>
              </a:extLst>
            </p:cNvPr>
            <p:cNvPicPr>
              <a:picLocks noChangeAspect="1"/>
            </p:cNvPicPr>
            <p:nvPr/>
          </p:nvPicPr>
          <p:blipFill rotWithShape="1">
            <a:blip r:embed="rId3"/>
            <a:srcRect l="41312" r="40495"/>
            <a:stretch/>
          </p:blipFill>
          <p:spPr>
            <a:xfrm>
              <a:off x="7347282" y="2679087"/>
              <a:ext cx="806116" cy="2139521"/>
            </a:xfrm>
            <a:prstGeom prst="rect">
              <a:avLst/>
            </a:prstGeom>
          </p:spPr>
        </p:pic>
        <p:sp>
          <p:nvSpPr>
            <p:cNvPr id="7" name="Rectangle 6">
              <a:extLst>
                <a:ext uri="{FF2B5EF4-FFF2-40B4-BE49-F238E27FC236}">
                  <a16:creationId xmlns:a16="http://schemas.microsoft.com/office/drawing/2014/main" id="{64F66C74-35A4-AC56-900B-8368984617D2}"/>
                </a:ext>
              </a:extLst>
            </p:cNvPr>
            <p:cNvSpPr/>
            <p:nvPr/>
          </p:nvSpPr>
          <p:spPr>
            <a:xfrm>
              <a:off x="7320136" y="3501008"/>
              <a:ext cx="213428" cy="57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9" name="Group 18">
            <a:extLst>
              <a:ext uri="{FF2B5EF4-FFF2-40B4-BE49-F238E27FC236}">
                <a16:creationId xmlns:a16="http://schemas.microsoft.com/office/drawing/2014/main" id="{730F6BF4-AB5E-AA29-B1BB-F4BD1A662EB1}"/>
              </a:ext>
            </a:extLst>
          </p:cNvPr>
          <p:cNvGrpSpPr/>
          <p:nvPr/>
        </p:nvGrpSpPr>
        <p:grpSpPr>
          <a:xfrm>
            <a:off x="4221" y="2365912"/>
            <a:ext cx="2146684" cy="2139521"/>
            <a:chOff x="5957619" y="2328862"/>
            <a:chExt cx="2146684" cy="2139521"/>
          </a:xfrm>
        </p:grpSpPr>
        <p:pic>
          <p:nvPicPr>
            <p:cNvPr id="15" name="Picture 14">
              <a:extLst>
                <a:ext uri="{FF2B5EF4-FFF2-40B4-BE49-F238E27FC236}">
                  <a16:creationId xmlns:a16="http://schemas.microsoft.com/office/drawing/2014/main" id="{A4AFA957-0DCD-9481-374A-8B84BF99F5B8}"/>
                </a:ext>
              </a:extLst>
            </p:cNvPr>
            <p:cNvPicPr>
              <a:picLocks noChangeAspect="1"/>
            </p:cNvPicPr>
            <p:nvPr/>
          </p:nvPicPr>
          <p:blipFill rotWithShape="1">
            <a:blip r:embed="rId3"/>
            <a:srcRect r="53961"/>
            <a:stretch/>
          </p:blipFill>
          <p:spPr>
            <a:xfrm>
              <a:off x="5957619" y="2328862"/>
              <a:ext cx="2039970" cy="2139521"/>
            </a:xfrm>
            <a:prstGeom prst="rect">
              <a:avLst/>
            </a:prstGeom>
          </p:spPr>
        </p:pic>
        <p:sp>
          <p:nvSpPr>
            <p:cNvPr id="16" name="Rectangle 15">
              <a:extLst>
                <a:ext uri="{FF2B5EF4-FFF2-40B4-BE49-F238E27FC236}">
                  <a16:creationId xmlns:a16="http://schemas.microsoft.com/office/drawing/2014/main" id="{ECC05F72-F853-252B-AB35-9DCFBA4A58B6}"/>
                </a:ext>
              </a:extLst>
            </p:cNvPr>
            <p:cNvSpPr/>
            <p:nvPr/>
          </p:nvSpPr>
          <p:spPr>
            <a:xfrm>
              <a:off x="7829170" y="2560142"/>
              <a:ext cx="213428" cy="57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44EBADE2-1820-96D8-849D-AD0CEFBE97C3}"/>
                </a:ext>
              </a:extLst>
            </p:cNvPr>
            <p:cNvSpPr/>
            <p:nvPr/>
          </p:nvSpPr>
          <p:spPr>
            <a:xfrm>
              <a:off x="7890875" y="3729299"/>
              <a:ext cx="213428" cy="57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Background</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a:t>
            </a:fld>
            <a:endParaRPr lang="en-CH"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53F968B-14EC-2D46-954D-A25325532C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6" t="11306" r="67262" b="58161"/>
          <a:stretch/>
        </p:blipFill>
        <p:spPr bwMode="auto">
          <a:xfrm>
            <a:off x="4494438" y="1186182"/>
            <a:ext cx="2879024" cy="1558758"/>
          </a:xfrm>
          <a:prstGeom prst="rect">
            <a:avLst/>
          </a:prstGeom>
          <a:solidFill>
            <a:schemeClr val="bg1">
              <a:alpha val="5098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E982CB5-B9EA-05EB-88B5-BC465FE3D2F9}"/>
              </a:ext>
            </a:extLst>
          </p:cNvPr>
          <p:cNvSpPr txBox="1"/>
          <p:nvPr/>
        </p:nvSpPr>
        <p:spPr>
          <a:xfrm>
            <a:off x="4571518" y="2723871"/>
            <a:ext cx="3045106" cy="646331"/>
          </a:xfrm>
          <a:prstGeom prst="rect">
            <a:avLst/>
          </a:prstGeom>
          <a:noFill/>
        </p:spPr>
        <p:txBody>
          <a:bodyPr wrap="square">
            <a:spAutoFit/>
          </a:bodyPr>
          <a:lstStyle/>
          <a:p>
            <a:pPr algn="ctr"/>
            <a:r>
              <a:rPr lang="en-US" dirty="0">
                <a:solidFill>
                  <a:schemeClr val="bg1">
                    <a:lumMod val="50000"/>
                  </a:schemeClr>
                </a:solidFill>
                <a:latin typeface="Segoe UI" panose="020B0502040204020203" pitchFamily="34" charset="0"/>
                <a:cs typeface="Segoe UI" panose="020B0502040204020203" pitchFamily="34" charset="0"/>
              </a:rPr>
              <a:t>Who is there?</a:t>
            </a:r>
          </a:p>
          <a:p>
            <a:pPr algn="ctr"/>
            <a:r>
              <a:rPr lang="en-US" dirty="0">
                <a:solidFill>
                  <a:schemeClr val="bg1">
                    <a:lumMod val="50000"/>
                  </a:schemeClr>
                </a:solidFill>
                <a:latin typeface="Segoe UI" panose="020B0502040204020203" pitchFamily="34" charset="0"/>
                <a:cs typeface="Segoe UI" panose="020B0502040204020203" pitchFamily="34" charset="0"/>
              </a:rPr>
              <a:t>What are they doing?</a:t>
            </a:r>
            <a:endParaRPr lang="en-CH"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2D07970-EE62-E68B-49C4-810BCCF39D73}"/>
              </a:ext>
            </a:extLst>
          </p:cNvPr>
          <p:cNvSpPr txBox="1"/>
          <p:nvPr/>
        </p:nvSpPr>
        <p:spPr>
          <a:xfrm>
            <a:off x="7373462" y="1257078"/>
            <a:ext cx="352989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lumMod val="50000"/>
                  </a:schemeClr>
                </a:solidFill>
                <a:latin typeface="Segoe UI" panose="020B0502040204020203" pitchFamily="34" charset="0"/>
                <a:cs typeface="Segoe UI" panose="020B0502040204020203" pitchFamily="34" charset="0"/>
              </a:rPr>
              <a:t>Limited diversity</a:t>
            </a:r>
          </a:p>
          <a:p>
            <a:pPr marL="285750" indent="-285750">
              <a:buFont typeface="Arial" panose="020B0604020202020204" pitchFamily="34" charset="0"/>
              <a:buChar char="•"/>
            </a:pPr>
            <a:r>
              <a:rPr lang="en-US" dirty="0">
                <a:solidFill>
                  <a:schemeClr val="bg1">
                    <a:lumMod val="50000"/>
                  </a:schemeClr>
                </a:solidFill>
                <a:latin typeface="Segoe UI" panose="020B0502040204020203" pitchFamily="34" charset="0"/>
                <a:cs typeface="Segoe UI" panose="020B0502040204020203" pitchFamily="34" charset="0"/>
              </a:rPr>
              <a:t>Environment reproducible</a:t>
            </a:r>
          </a:p>
          <a:p>
            <a:pPr marL="285750" indent="-285750">
              <a:buFont typeface="Arial" panose="020B0604020202020204" pitchFamily="34" charset="0"/>
              <a:buChar char="•"/>
            </a:pPr>
            <a:r>
              <a:rPr lang="en-US" dirty="0">
                <a:solidFill>
                  <a:schemeClr val="bg1">
                    <a:lumMod val="50000"/>
                  </a:schemeClr>
                </a:solidFill>
                <a:latin typeface="Segoe UI" panose="020B0502040204020203" pitchFamily="34" charset="0"/>
                <a:cs typeface="Segoe UI" panose="020B0502040204020203" pitchFamily="34" charset="0"/>
              </a:rPr>
              <a:t>Often culturable</a:t>
            </a:r>
          </a:p>
          <a:p>
            <a:pPr marL="285750" indent="-285750">
              <a:buFont typeface="Arial" panose="020B0604020202020204" pitchFamily="34" charset="0"/>
              <a:buChar char="•"/>
            </a:pPr>
            <a:r>
              <a:rPr lang="en-US" dirty="0">
                <a:solidFill>
                  <a:schemeClr val="bg1">
                    <a:lumMod val="50000"/>
                  </a:schemeClr>
                </a:solidFill>
                <a:latin typeface="Segoe UI" panose="020B0502040204020203" pitchFamily="34" charset="0"/>
                <a:cs typeface="Segoe UI" panose="020B0502040204020203" pitchFamily="34" charset="0"/>
              </a:rPr>
              <a:t>Ancient</a:t>
            </a:r>
            <a:endParaRPr lang="en-CH"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E70D1AA6-6BC1-C15F-DFE8-C4703DFECE8E}"/>
              </a:ext>
            </a:extLst>
          </p:cNvPr>
          <p:cNvSpPr txBox="1"/>
          <p:nvPr/>
        </p:nvSpPr>
        <p:spPr>
          <a:xfrm>
            <a:off x="6122207" y="815710"/>
            <a:ext cx="1412111"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Water kefir</a:t>
            </a:r>
            <a:endParaRPr lang="en-CH" sz="1400" b="1" dirty="0"/>
          </a:p>
        </p:txBody>
      </p:sp>
      <p:sp>
        <p:nvSpPr>
          <p:cNvPr id="18" name="TextBox 17">
            <a:extLst>
              <a:ext uri="{FF2B5EF4-FFF2-40B4-BE49-F238E27FC236}">
                <a16:creationId xmlns:a16="http://schemas.microsoft.com/office/drawing/2014/main" id="{603B3987-2260-B51F-CC63-78151524E593}"/>
              </a:ext>
            </a:extLst>
          </p:cNvPr>
          <p:cNvSpPr txBox="1"/>
          <p:nvPr/>
        </p:nvSpPr>
        <p:spPr>
          <a:xfrm>
            <a:off x="1085499" y="932377"/>
            <a:ext cx="2535256" cy="923330"/>
          </a:xfrm>
          <a:prstGeom prst="rect">
            <a:avLst/>
          </a:prstGeom>
          <a:noFill/>
        </p:spPr>
        <p:txBody>
          <a:bodyPr wrap="square">
            <a:spAutoFit/>
          </a:bodyPr>
          <a:lstStyle/>
          <a:p>
            <a:pPr algn="ctr"/>
            <a:r>
              <a:rPr lang="en-US" b="1" dirty="0">
                <a:latin typeface="Segoe UI" panose="020B0502040204020203" pitchFamily="34" charset="0"/>
                <a:cs typeface="Segoe UI" panose="020B0502040204020203" pitchFamily="34" charset="0"/>
              </a:rPr>
              <a:t>Culture-dependent approach</a:t>
            </a:r>
          </a:p>
          <a:p>
            <a:pPr algn="ctr"/>
            <a:r>
              <a:rPr lang="en-US" b="1" dirty="0">
                <a:latin typeface="Segoe UI" panose="020B0502040204020203" pitchFamily="34" charset="0"/>
                <a:cs typeface="Segoe UI" panose="020B0502040204020203" pitchFamily="34" charset="0"/>
              </a:rPr>
              <a:t>(SAGE I)</a:t>
            </a:r>
            <a:endParaRPr lang="en-CH" b="1" dirty="0"/>
          </a:p>
        </p:txBody>
      </p:sp>
      <p:sp>
        <p:nvSpPr>
          <p:cNvPr id="23" name="TextBox 22">
            <a:extLst>
              <a:ext uri="{FF2B5EF4-FFF2-40B4-BE49-F238E27FC236}">
                <a16:creationId xmlns:a16="http://schemas.microsoft.com/office/drawing/2014/main" id="{48A9F86E-4B22-C59D-FC99-CC0BFAC0FF98}"/>
              </a:ext>
            </a:extLst>
          </p:cNvPr>
          <p:cNvSpPr txBox="1"/>
          <p:nvPr/>
        </p:nvSpPr>
        <p:spPr>
          <a:xfrm>
            <a:off x="361236" y="2026949"/>
            <a:ext cx="1095521"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Isolation</a:t>
            </a:r>
            <a:endParaRPr lang="en-CH" sz="1400" dirty="0"/>
          </a:p>
        </p:txBody>
      </p:sp>
      <p:sp>
        <p:nvSpPr>
          <p:cNvPr id="24" name="TextBox 23">
            <a:extLst>
              <a:ext uri="{FF2B5EF4-FFF2-40B4-BE49-F238E27FC236}">
                <a16:creationId xmlns:a16="http://schemas.microsoft.com/office/drawing/2014/main" id="{41016350-6565-8310-B0AF-A656F41F569F}"/>
              </a:ext>
            </a:extLst>
          </p:cNvPr>
          <p:cNvSpPr txBox="1"/>
          <p:nvPr/>
        </p:nvSpPr>
        <p:spPr>
          <a:xfrm>
            <a:off x="1766707" y="2026949"/>
            <a:ext cx="1448973"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DNA extraction</a:t>
            </a:r>
            <a:endParaRPr lang="en-CH" sz="1400" dirty="0"/>
          </a:p>
        </p:txBody>
      </p:sp>
      <p:sp>
        <p:nvSpPr>
          <p:cNvPr id="25" name="TextBox 24">
            <a:extLst>
              <a:ext uri="{FF2B5EF4-FFF2-40B4-BE49-F238E27FC236}">
                <a16:creationId xmlns:a16="http://schemas.microsoft.com/office/drawing/2014/main" id="{E39A31BD-8BB8-AC9D-D9FF-6B50637B9BB0}"/>
              </a:ext>
            </a:extLst>
          </p:cNvPr>
          <p:cNvSpPr txBox="1"/>
          <p:nvPr/>
        </p:nvSpPr>
        <p:spPr>
          <a:xfrm>
            <a:off x="3077614" y="2026949"/>
            <a:ext cx="1237906" cy="30777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Sequencing</a:t>
            </a:r>
            <a:endParaRPr lang="en-CH" sz="1400" dirty="0"/>
          </a:p>
        </p:txBody>
      </p:sp>
      <p:sp>
        <p:nvSpPr>
          <p:cNvPr id="30" name="Arc 29">
            <a:extLst>
              <a:ext uri="{FF2B5EF4-FFF2-40B4-BE49-F238E27FC236}">
                <a16:creationId xmlns:a16="http://schemas.microsoft.com/office/drawing/2014/main" id="{8F77A860-E2C5-9C42-73B9-6632D84124BC}"/>
              </a:ext>
            </a:extLst>
          </p:cNvPr>
          <p:cNvSpPr/>
          <p:nvPr/>
        </p:nvSpPr>
        <p:spPr>
          <a:xfrm rot="18761456">
            <a:off x="3233597" y="1349348"/>
            <a:ext cx="2018904" cy="2018904"/>
          </a:xfrm>
          <a:prstGeom prst="arc">
            <a:avLst/>
          </a:prstGeom>
          <a:ln w="12700">
            <a:solidFill>
              <a:schemeClr val="tx1">
                <a:lumMod val="75000"/>
                <a:lumOff val="25000"/>
              </a:schemeClr>
            </a:solidFill>
            <a:head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grpSp>
        <p:nvGrpSpPr>
          <p:cNvPr id="52" name="Group 51">
            <a:extLst>
              <a:ext uri="{FF2B5EF4-FFF2-40B4-BE49-F238E27FC236}">
                <a16:creationId xmlns:a16="http://schemas.microsoft.com/office/drawing/2014/main" id="{A8AE6B71-39D4-8861-7B45-77D2F9E10F1D}"/>
              </a:ext>
            </a:extLst>
          </p:cNvPr>
          <p:cNvGrpSpPr/>
          <p:nvPr/>
        </p:nvGrpSpPr>
        <p:grpSpPr>
          <a:xfrm>
            <a:off x="77194" y="4405617"/>
            <a:ext cx="3909852" cy="2218698"/>
            <a:chOff x="77194" y="4405617"/>
            <a:chExt cx="3909852" cy="2218698"/>
          </a:xfrm>
        </p:grpSpPr>
        <p:grpSp>
          <p:nvGrpSpPr>
            <p:cNvPr id="47" name="Group 46">
              <a:extLst>
                <a:ext uri="{FF2B5EF4-FFF2-40B4-BE49-F238E27FC236}">
                  <a16:creationId xmlns:a16="http://schemas.microsoft.com/office/drawing/2014/main" id="{9F201293-82B5-A1DE-3EA3-BA771477C126}"/>
                </a:ext>
              </a:extLst>
            </p:cNvPr>
            <p:cNvGrpSpPr/>
            <p:nvPr/>
          </p:nvGrpSpPr>
          <p:grpSpPr>
            <a:xfrm>
              <a:off x="77194" y="4405617"/>
              <a:ext cx="3815323" cy="1924579"/>
              <a:chOff x="77194" y="4405617"/>
              <a:chExt cx="3815323" cy="1924579"/>
            </a:xfrm>
          </p:grpSpPr>
          <p:grpSp>
            <p:nvGrpSpPr>
              <p:cNvPr id="38" name="Group 37">
                <a:extLst>
                  <a:ext uri="{FF2B5EF4-FFF2-40B4-BE49-F238E27FC236}">
                    <a16:creationId xmlns:a16="http://schemas.microsoft.com/office/drawing/2014/main" id="{E9678B3C-E175-B36F-10FF-461B7302735E}"/>
                  </a:ext>
                </a:extLst>
              </p:cNvPr>
              <p:cNvGrpSpPr/>
              <p:nvPr/>
            </p:nvGrpSpPr>
            <p:grpSpPr>
              <a:xfrm>
                <a:off x="77194" y="5242858"/>
                <a:ext cx="3815323" cy="1087338"/>
                <a:chOff x="77194" y="5242858"/>
                <a:chExt cx="3815323" cy="1087338"/>
              </a:xfrm>
            </p:grpSpPr>
            <p:pic>
              <p:nvPicPr>
                <p:cNvPr id="1028" name="Picture 4" descr="Genomics">
                  <a:extLst>
                    <a:ext uri="{FF2B5EF4-FFF2-40B4-BE49-F238E27FC236}">
                      <a16:creationId xmlns:a16="http://schemas.microsoft.com/office/drawing/2014/main" id="{D3AAD6CB-7331-1C48-1949-7F2AEAAD341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60153" y="5242858"/>
                  <a:ext cx="1249404" cy="10873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Genomics">
                  <a:extLst>
                    <a:ext uri="{FF2B5EF4-FFF2-40B4-BE49-F238E27FC236}">
                      <a16:creationId xmlns:a16="http://schemas.microsoft.com/office/drawing/2014/main" id="{CC94F783-6D0C-5138-6B4E-92D1B85181B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94" y="5242858"/>
                  <a:ext cx="1249404" cy="10873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Genomics">
                  <a:extLst>
                    <a:ext uri="{FF2B5EF4-FFF2-40B4-BE49-F238E27FC236}">
                      <a16:creationId xmlns:a16="http://schemas.microsoft.com/office/drawing/2014/main" id="{DEE3349E-A496-C254-4194-D41AEB86EEB0}"/>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43113" y="5242858"/>
                  <a:ext cx="1249404" cy="10873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0" name="Straight Arrow Connector 39">
                <a:extLst>
                  <a:ext uri="{FF2B5EF4-FFF2-40B4-BE49-F238E27FC236}">
                    <a16:creationId xmlns:a16="http://schemas.microsoft.com/office/drawing/2014/main" id="{9052147F-2267-5F6F-CA4A-8F7148066968}"/>
                  </a:ext>
                </a:extLst>
              </p:cNvPr>
              <p:cNvCxnSpPr/>
              <p:nvPr/>
            </p:nvCxnSpPr>
            <p:spPr>
              <a:xfrm flipH="1">
                <a:off x="787791" y="4405617"/>
                <a:ext cx="2447778" cy="640188"/>
              </a:xfrm>
              <a:prstGeom prst="straightConnector1">
                <a:avLst/>
              </a:prstGeom>
              <a:ln>
                <a:solidFill>
                  <a:schemeClr val="bg1">
                    <a:lumMod val="50000"/>
                  </a:schemeClr>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1956DD5-6F41-A3DD-E0F6-6AEBF4EFB544}"/>
                  </a:ext>
                </a:extLst>
              </p:cNvPr>
              <p:cNvCxnSpPr>
                <a:cxnSpLocks/>
              </p:cNvCxnSpPr>
              <p:nvPr/>
            </p:nvCxnSpPr>
            <p:spPr>
              <a:xfrm flipH="1">
                <a:off x="2046849" y="4405617"/>
                <a:ext cx="1188720" cy="640188"/>
              </a:xfrm>
              <a:prstGeom prst="straightConnector1">
                <a:avLst/>
              </a:prstGeom>
              <a:ln>
                <a:solidFill>
                  <a:schemeClr val="bg1">
                    <a:lumMod val="50000"/>
                  </a:schemeClr>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58C50A8-8355-A75F-D076-3E5477A1B389}"/>
                  </a:ext>
                </a:extLst>
              </p:cNvPr>
              <p:cNvCxnSpPr>
                <a:cxnSpLocks/>
              </p:cNvCxnSpPr>
              <p:nvPr/>
            </p:nvCxnSpPr>
            <p:spPr>
              <a:xfrm>
                <a:off x="3235569" y="4405617"/>
                <a:ext cx="0" cy="640188"/>
              </a:xfrm>
              <a:prstGeom prst="straightConnector1">
                <a:avLst/>
              </a:prstGeom>
              <a:ln>
                <a:solidFill>
                  <a:schemeClr val="bg1">
                    <a:lumMod val="50000"/>
                  </a:schemeClr>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3307C862-DABA-EE99-F325-408F102232EB}"/>
                </a:ext>
              </a:extLst>
            </p:cNvPr>
            <p:cNvSpPr txBox="1"/>
            <p:nvPr/>
          </p:nvSpPr>
          <p:spPr>
            <a:xfrm>
              <a:off x="95205" y="6362705"/>
              <a:ext cx="1213382" cy="261610"/>
            </a:xfrm>
            <a:prstGeom prst="rect">
              <a:avLst/>
            </a:prstGeom>
            <a:noFill/>
          </p:spPr>
          <p:txBody>
            <a:bodyPr wrap="square">
              <a:spAutoFit/>
            </a:bodyPr>
            <a:lstStyle/>
            <a:p>
              <a:pPr algn="ctr"/>
              <a:r>
                <a:rPr lang="en-US" sz="1050" i="1" dirty="0" err="1">
                  <a:solidFill>
                    <a:schemeClr val="accent2">
                      <a:lumMod val="75000"/>
                    </a:schemeClr>
                  </a:solidFill>
                  <a:latin typeface="Segoe UI" panose="020B0502040204020203" pitchFamily="34" charset="0"/>
                  <a:cs typeface="Segoe UI" panose="020B0502040204020203" pitchFamily="34" charset="0"/>
                </a:rPr>
                <a:t>Lentilactobacillus</a:t>
              </a:r>
              <a:endParaRPr lang="en-CH" sz="1050" i="1" dirty="0">
                <a:solidFill>
                  <a:schemeClr val="accent2">
                    <a:lumMod val="75000"/>
                  </a:schemeClr>
                </a:solidFill>
              </a:endParaRPr>
            </a:p>
          </p:txBody>
        </p:sp>
        <p:sp>
          <p:nvSpPr>
            <p:cNvPr id="50" name="TextBox 49">
              <a:extLst>
                <a:ext uri="{FF2B5EF4-FFF2-40B4-BE49-F238E27FC236}">
                  <a16:creationId xmlns:a16="http://schemas.microsoft.com/office/drawing/2014/main" id="{344FE0D7-8241-4803-F643-D270D03FA288}"/>
                </a:ext>
              </a:extLst>
            </p:cNvPr>
            <p:cNvSpPr txBox="1"/>
            <p:nvPr/>
          </p:nvSpPr>
          <p:spPr>
            <a:xfrm>
              <a:off x="1265623" y="6366552"/>
              <a:ext cx="1438463" cy="253916"/>
            </a:xfrm>
            <a:prstGeom prst="rect">
              <a:avLst/>
            </a:prstGeom>
            <a:noFill/>
          </p:spPr>
          <p:txBody>
            <a:bodyPr wrap="square">
              <a:spAutoFit/>
            </a:bodyPr>
            <a:lstStyle/>
            <a:p>
              <a:pPr algn="ctr"/>
              <a:r>
                <a:rPr lang="en-US" sz="1050" i="1" dirty="0" err="1">
                  <a:solidFill>
                    <a:schemeClr val="accent1">
                      <a:lumMod val="75000"/>
                    </a:schemeClr>
                  </a:solidFill>
                  <a:latin typeface="Segoe UI" panose="020B0502040204020203" pitchFamily="34" charset="0"/>
                  <a:cs typeface="Segoe UI" panose="020B0502040204020203" pitchFamily="34" charset="0"/>
                </a:rPr>
                <a:t>Liquiorilactobacillus</a:t>
              </a:r>
              <a:endParaRPr lang="en-CH" sz="1050" i="1" dirty="0">
                <a:solidFill>
                  <a:schemeClr val="accent1">
                    <a:lumMod val="75000"/>
                  </a:schemeClr>
                </a:solidFill>
              </a:endParaRPr>
            </a:p>
          </p:txBody>
        </p:sp>
        <p:sp>
          <p:nvSpPr>
            <p:cNvPr id="51" name="TextBox 50">
              <a:extLst>
                <a:ext uri="{FF2B5EF4-FFF2-40B4-BE49-F238E27FC236}">
                  <a16:creationId xmlns:a16="http://schemas.microsoft.com/office/drawing/2014/main" id="{134C9DCB-D76E-607E-0BB2-EA8BDEED1A00}"/>
                </a:ext>
              </a:extLst>
            </p:cNvPr>
            <p:cNvSpPr txBox="1"/>
            <p:nvPr/>
          </p:nvSpPr>
          <p:spPr>
            <a:xfrm>
              <a:off x="2548583" y="6366552"/>
              <a:ext cx="1438463" cy="253916"/>
            </a:xfrm>
            <a:prstGeom prst="rect">
              <a:avLst/>
            </a:prstGeom>
            <a:noFill/>
          </p:spPr>
          <p:txBody>
            <a:bodyPr wrap="square">
              <a:spAutoFit/>
            </a:bodyPr>
            <a:lstStyle/>
            <a:p>
              <a:pPr algn="ctr"/>
              <a:r>
                <a:rPr lang="en-US" sz="1050" i="1" dirty="0" err="1">
                  <a:solidFill>
                    <a:schemeClr val="bg1">
                      <a:lumMod val="50000"/>
                    </a:schemeClr>
                  </a:solidFill>
                  <a:latin typeface="Segoe UI" panose="020B0502040204020203" pitchFamily="34" charset="0"/>
                  <a:cs typeface="Segoe UI" panose="020B0502040204020203" pitchFamily="34" charset="0"/>
                </a:rPr>
                <a:t>Lacticaseibacillus</a:t>
              </a:r>
              <a:endParaRPr lang="en-CH" sz="1050" i="1" dirty="0"/>
            </a:p>
          </p:txBody>
        </p:sp>
      </p:grpSp>
      <p:sp>
        <p:nvSpPr>
          <p:cNvPr id="13" name="TextBox 12">
            <a:extLst>
              <a:ext uri="{FF2B5EF4-FFF2-40B4-BE49-F238E27FC236}">
                <a16:creationId xmlns:a16="http://schemas.microsoft.com/office/drawing/2014/main" id="{724A333A-C68E-1471-DEF4-B41DCE432D8C}"/>
              </a:ext>
            </a:extLst>
          </p:cNvPr>
          <p:cNvSpPr txBox="1"/>
          <p:nvPr/>
        </p:nvSpPr>
        <p:spPr>
          <a:xfrm>
            <a:off x="5332722" y="4608690"/>
            <a:ext cx="5206324" cy="646331"/>
          </a:xfrm>
          <a:prstGeom prst="rect">
            <a:avLst/>
          </a:prstGeom>
          <a:noFill/>
          <a:ln w="12700">
            <a:solidFill>
              <a:srgbClr val="FF0000"/>
            </a:solidFill>
          </a:ln>
        </p:spPr>
        <p:txBody>
          <a:bodyPr wrap="square">
            <a:spAutoFit/>
          </a:bodyPr>
          <a:lstStyle/>
          <a:p>
            <a:pPr algn="ctr"/>
            <a:r>
              <a:rPr lang="en-US" dirty="0">
                <a:latin typeface="Segoe UI" panose="020B0502040204020203" pitchFamily="34" charset="0"/>
                <a:cs typeface="Segoe UI" panose="020B0502040204020203" pitchFamily="34" charset="0"/>
              </a:rPr>
              <a:t>Did we isolate/culture every genotype/species present in the water kefir? </a:t>
            </a:r>
            <a:endParaRPr lang="en-CH" dirty="0">
              <a:latin typeface="Segoe UI" panose="020B0502040204020203" pitchFamily="34" charset="0"/>
              <a:cs typeface="Segoe UI" panose="020B0502040204020203" pitchFamily="34" charset="0"/>
            </a:endParaRPr>
          </a:p>
        </p:txBody>
      </p:sp>
      <p:sp>
        <p:nvSpPr>
          <p:cNvPr id="2" name="Footer Placeholder 6">
            <a:extLst>
              <a:ext uri="{FF2B5EF4-FFF2-40B4-BE49-F238E27FC236}">
                <a16:creationId xmlns:a16="http://schemas.microsoft.com/office/drawing/2014/main" id="{C493C423-AB0C-F33A-0EBD-690923DBCBF6}"/>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334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3" grpId="0"/>
      <p:bldP spid="24" grpId="0"/>
      <p:bldP spid="25" grpId="0"/>
      <p:bldP spid="30"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07A2612-7405-0D71-99F9-4069C6FFD2A5}"/>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8D3876AC-8638-6B8F-D27E-25FC13A9A3A2}"/>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9C9FF04D-1E6C-1D8E-BD62-04C78648BC51}"/>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7" name="Oval 36">
            <a:extLst>
              <a:ext uri="{FF2B5EF4-FFF2-40B4-BE49-F238E27FC236}">
                <a16:creationId xmlns:a16="http://schemas.microsoft.com/office/drawing/2014/main" id="{AF87716C-E344-DD4B-5DF2-2B87EF8B621D}"/>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30</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42FF301-BFCD-60EE-D246-BFAB422E9FBB}"/>
              </a:ext>
            </a:extLst>
          </p:cNvPr>
          <p:cNvGrpSpPr/>
          <p:nvPr/>
        </p:nvGrpSpPr>
        <p:grpSpPr>
          <a:xfrm>
            <a:off x="1143940" y="3093002"/>
            <a:ext cx="2002877" cy="1921042"/>
            <a:chOff x="3184602" y="2703558"/>
            <a:chExt cx="3225653" cy="3093855"/>
          </a:xfrm>
        </p:grpSpPr>
        <p:sp>
          <p:nvSpPr>
            <p:cNvPr id="51" name="Oval 50">
              <a:extLst>
                <a:ext uri="{FF2B5EF4-FFF2-40B4-BE49-F238E27FC236}">
                  <a16:creationId xmlns:a16="http://schemas.microsoft.com/office/drawing/2014/main" id="{C42C5968-18F4-F6F8-B5FD-FD138A93EF0F}"/>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Oval 55">
              <a:extLst>
                <a:ext uri="{FF2B5EF4-FFF2-40B4-BE49-F238E27FC236}">
                  <a16:creationId xmlns:a16="http://schemas.microsoft.com/office/drawing/2014/main" id="{8FEB390C-6C85-1DBD-25EA-E549A2B0BF9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Oval 48">
              <a:extLst>
                <a:ext uri="{FF2B5EF4-FFF2-40B4-BE49-F238E27FC236}">
                  <a16:creationId xmlns:a16="http://schemas.microsoft.com/office/drawing/2014/main" id="{1ED37510-0D02-CB97-250A-94454A9108E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2" name="Oval 61">
              <a:extLst>
                <a:ext uri="{FF2B5EF4-FFF2-40B4-BE49-F238E27FC236}">
                  <a16:creationId xmlns:a16="http://schemas.microsoft.com/office/drawing/2014/main" id="{D1F77129-3C26-457A-F7AB-12EFF19581D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Oval 44">
              <a:extLst>
                <a:ext uri="{FF2B5EF4-FFF2-40B4-BE49-F238E27FC236}">
                  <a16:creationId xmlns:a16="http://schemas.microsoft.com/office/drawing/2014/main" id="{48A82582-47BB-1A8E-EDDC-70A335BE6FFB}"/>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7" name="Oval 46">
              <a:extLst>
                <a:ext uri="{FF2B5EF4-FFF2-40B4-BE49-F238E27FC236}">
                  <a16:creationId xmlns:a16="http://schemas.microsoft.com/office/drawing/2014/main" id="{5EBC9478-E496-AA59-4DCA-55F184C0F8E2}"/>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9" name="Oval 38">
              <a:extLst>
                <a:ext uri="{FF2B5EF4-FFF2-40B4-BE49-F238E27FC236}">
                  <a16:creationId xmlns:a16="http://schemas.microsoft.com/office/drawing/2014/main" id="{E147E93F-7272-78BC-4C82-FAA1C00C81C8}"/>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77" name="Picture 76">
            <a:extLst>
              <a:ext uri="{FF2B5EF4-FFF2-40B4-BE49-F238E27FC236}">
                <a16:creationId xmlns:a16="http://schemas.microsoft.com/office/drawing/2014/main" id="{46FE3759-DD97-8A40-9A9E-27B23E4C086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54250" y="1111202"/>
            <a:ext cx="2258374" cy="231641"/>
          </a:xfrm>
          <a:prstGeom prst="rect">
            <a:avLst/>
          </a:prstGeom>
        </p:spPr>
      </p:pic>
      <p:pic>
        <p:nvPicPr>
          <p:cNvPr id="78" name="Picture 77">
            <a:extLst>
              <a:ext uri="{FF2B5EF4-FFF2-40B4-BE49-F238E27FC236}">
                <a16:creationId xmlns:a16="http://schemas.microsoft.com/office/drawing/2014/main" id="{D92F80B9-C242-14F7-73E4-6F81360C792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2372405"/>
            <a:ext cx="2258374" cy="195943"/>
          </a:xfrm>
          <a:prstGeom prst="rect">
            <a:avLst/>
          </a:prstGeom>
        </p:spPr>
      </p:pic>
      <p:pic>
        <p:nvPicPr>
          <p:cNvPr id="79" name="Picture 78">
            <a:extLst>
              <a:ext uri="{FF2B5EF4-FFF2-40B4-BE49-F238E27FC236}">
                <a16:creationId xmlns:a16="http://schemas.microsoft.com/office/drawing/2014/main" id="{FEBFD057-0CAC-0F82-1ABF-4110ED6978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454250" y="2780928"/>
            <a:ext cx="2258374" cy="218661"/>
          </a:xfrm>
          <a:prstGeom prst="rect">
            <a:avLst/>
          </a:prstGeom>
        </p:spPr>
      </p:pic>
      <p:pic>
        <p:nvPicPr>
          <p:cNvPr id="80" name="Picture 79">
            <a:extLst>
              <a:ext uri="{FF2B5EF4-FFF2-40B4-BE49-F238E27FC236}">
                <a16:creationId xmlns:a16="http://schemas.microsoft.com/office/drawing/2014/main" id="{ED2D3E37-9485-535A-3A9F-9427E2EA10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454250" y="3010380"/>
            <a:ext cx="2258374" cy="218662"/>
          </a:xfrm>
          <a:prstGeom prst="rect">
            <a:avLst/>
          </a:prstGeom>
        </p:spPr>
      </p:pic>
      <p:pic>
        <p:nvPicPr>
          <p:cNvPr id="81" name="Picture 80">
            <a:extLst>
              <a:ext uri="{FF2B5EF4-FFF2-40B4-BE49-F238E27FC236}">
                <a16:creationId xmlns:a16="http://schemas.microsoft.com/office/drawing/2014/main" id="{7A729483-7ACA-D27E-1DC8-5A91C93A7CB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3248837"/>
            <a:ext cx="2258374" cy="186814"/>
          </a:xfrm>
          <a:prstGeom prst="rect">
            <a:avLst/>
          </a:prstGeom>
        </p:spPr>
      </p:pic>
      <p:pic>
        <p:nvPicPr>
          <p:cNvPr id="82" name="Picture 81">
            <a:extLst>
              <a:ext uri="{FF2B5EF4-FFF2-40B4-BE49-F238E27FC236}">
                <a16:creationId xmlns:a16="http://schemas.microsoft.com/office/drawing/2014/main" id="{701B6006-1A81-A9FA-1CCD-99E9149EED8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454250" y="4041758"/>
            <a:ext cx="2258374" cy="202475"/>
          </a:xfrm>
          <a:prstGeom prst="rect">
            <a:avLst/>
          </a:prstGeom>
        </p:spPr>
      </p:pic>
      <p:pic>
        <p:nvPicPr>
          <p:cNvPr id="83" name="Picture 82">
            <a:extLst>
              <a:ext uri="{FF2B5EF4-FFF2-40B4-BE49-F238E27FC236}">
                <a16:creationId xmlns:a16="http://schemas.microsoft.com/office/drawing/2014/main" id="{EA057DB1-D4CC-B31A-31B9-523F23AAE16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454250" y="4235742"/>
            <a:ext cx="2258374" cy="209005"/>
          </a:xfrm>
          <a:prstGeom prst="rect">
            <a:avLst/>
          </a:prstGeom>
        </p:spPr>
      </p:pic>
      <p:pic>
        <p:nvPicPr>
          <p:cNvPr id="6" name="Picture 5">
            <a:extLst>
              <a:ext uri="{FF2B5EF4-FFF2-40B4-BE49-F238E27FC236}">
                <a16:creationId xmlns:a16="http://schemas.microsoft.com/office/drawing/2014/main" id="{07EB284E-FABF-4830-98D7-8FED5A0CE67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342844"/>
            <a:ext cx="2258374" cy="213406"/>
          </a:xfrm>
          <a:prstGeom prst="rect">
            <a:avLst/>
          </a:prstGeom>
        </p:spPr>
      </p:pic>
      <p:pic>
        <p:nvPicPr>
          <p:cNvPr id="7" name="Picture 6">
            <a:extLst>
              <a:ext uri="{FF2B5EF4-FFF2-40B4-BE49-F238E27FC236}">
                <a16:creationId xmlns:a16="http://schemas.microsoft.com/office/drawing/2014/main" id="{8E5E9D06-257A-8F05-E1C8-A7EBE2A886F6}"/>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544795"/>
            <a:ext cx="2258374" cy="213406"/>
          </a:xfrm>
          <a:prstGeom prst="rect">
            <a:avLst/>
          </a:prstGeom>
        </p:spPr>
      </p:pic>
      <p:pic>
        <p:nvPicPr>
          <p:cNvPr id="8" name="Picture 7">
            <a:extLst>
              <a:ext uri="{FF2B5EF4-FFF2-40B4-BE49-F238E27FC236}">
                <a16:creationId xmlns:a16="http://schemas.microsoft.com/office/drawing/2014/main" id="{B5284EBE-637E-E954-0901-CE536217739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757162"/>
            <a:ext cx="2258374" cy="213406"/>
          </a:xfrm>
          <a:prstGeom prst="rect">
            <a:avLst/>
          </a:prstGeom>
        </p:spPr>
      </p:pic>
      <p:pic>
        <p:nvPicPr>
          <p:cNvPr id="10" name="Picture 9">
            <a:extLst>
              <a:ext uri="{FF2B5EF4-FFF2-40B4-BE49-F238E27FC236}">
                <a16:creationId xmlns:a16="http://schemas.microsoft.com/office/drawing/2014/main" id="{A5E5E51D-6D42-0317-324F-AE36D6F6591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968121"/>
            <a:ext cx="2258374" cy="213406"/>
          </a:xfrm>
          <a:prstGeom prst="rect">
            <a:avLst/>
          </a:prstGeom>
        </p:spPr>
      </p:pic>
      <p:pic>
        <p:nvPicPr>
          <p:cNvPr id="11" name="Picture 10">
            <a:extLst>
              <a:ext uri="{FF2B5EF4-FFF2-40B4-BE49-F238E27FC236}">
                <a16:creationId xmlns:a16="http://schemas.microsoft.com/office/drawing/2014/main" id="{1C0D0E51-E912-BFC8-AF23-3F7A7B50DF0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2181609"/>
            <a:ext cx="2258374" cy="195943"/>
          </a:xfrm>
          <a:prstGeom prst="rect">
            <a:avLst/>
          </a:prstGeom>
        </p:spPr>
      </p:pic>
      <p:pic>
        <p:nvPicPr>
          <p:cNvPr id="12" name="Picture 11">
            <a:extLst>
              <a:ext uri="{FF2B5EF4-FFF2-40B4-BE49-F238E27FC236}">
                <a16:creationId xmlns:a16="http://schemas.microsoft.com/office/drawing/2014/main" id="{81FC6AD7-282D-391D-526A-EB6AD414C2A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2575597"/>
            <a:ext cx="2258374" cy="195943"/>
          </a:xfrm>
          <a:prstGeom prst="rect">
            <a:avLst/>
          </a:prstGeom>
        </p:spPr>
      </p:pic>
      <p:pic>
        <p:nvPicPr>
          <p:cNvPr id="13" name="Picture 12">
            <a:extLst>
              <a:ext uri="{FF2B5EF4-FFF2-40B4-BE49-F238E27FC236}">
                <a16:creationId xmlns:a16="http://schemas.microsoft.com/office/drawing/2014/main" id="{069B3546-8FB0-B51A-C0D3-F12FFE5F265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454250" y="3845594"/>
            <a:ext cx="2258374" cy="202475"/>
          </a:xfrm>
          <a:prstGeom prst="rect">
            <a:avLst/>
          </a:prstGeom>
        </p:spPr>
      </p:pic>
      <p:pic>
        <p:nvPicPr>
          <p:cNvPr id="14" name="Picture 13">
            <a:extLst>
              <a:ext uri="{FF2B5EF4-FFF2-40B4-BE49-F238E27FC236}">
                <a16:creationId xmlns:a16="http://schemas.microsoft.com/office/drawing/2014/main" id="{4E490E07-D4AE-C701-221D-3AC9DA613F5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3447496"/>
            <a:ext cx="2258374" cy="186814"/>
          </a:xfrm>
          <a:prstGeom prst="rect">
            <a:avLst/>
          </a:prstGeom>
        </p:spPr>
      </p:pic>
      <p:pic>
        <p:nvPicPr>
          <p:cNvPr id="15" name="Picture 14">
            <a:extLst>
              <a:ext uri="{FF2B5EF4-FFF2-40B4-BE49-F238E27FC236}">
                <a16:creationId xmlns:a16="http://schemas.microsoft.com/office/drawing/2014/main" id="{ADCF90CD-C335-64D9-DA0D-B8F1934856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3638985"/>
            <a:ext cx="2258374" cy="186814"/>
          </a:xfrm>
          <a:prstGeom prst="rect">
            <a:avLst/>
          </a:prstGeom>
        </p:spPr>
      </p:pic>
      <p:sp>
        <p:nvSpPr>
          <p:cNvPr id="16" name="Left Brace 15">
            <a:extLst>
              <a:ext uri="{FF2B5EF4-FFF2-40B4-BE49-F238E27FC236}">
                <a16:creationId xmlns:a16="http://schemas.microsoft.com/office/drawing/2014/main" id="{A3E29BF2-5ACF-ED58-138F-FCC025A39AFC}"/>
              </a:ext>
            </a:extLst>
          </p:cNvPr>
          <p:cNvSpPr/>
          <p:nvPr/>
        </p:nvSpPr>
        <p:spPr>
          <a:xfrm>
            <a:off x="9274052" y="1162050"/>
            <a:ext cx="180198" cy="976313"/>
          </a:xfrm>
          <a:prstGeom prst="leftBrace">
            <a:avLst>
              <a:gd name="adj1" fmla="val 7969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7" name="Left Brace 16">
            <a:extLst>
              <a:ext uri="{FF2B5EF4-FFF2-40B4-BE49-F238E27FC236}">
                <a16:creationId xmlns:a16="http://schemas.microsoft.com/office/drawing/2014/main" id="{0F8D1B62-EB98-B828-3347-BB27A0973265}"/>
              </a:ext>
            </a:extLst>
          </p:cNvPr>
          <p:cNvSpPr/>
          <p:nvPr/>
        </p:nvSpPr>
        <p:spPr>
          <a:xfrm>
            <a:off x="9275788" y="2245511"/>
            <a:ext cx="180198" cy="491339"/>
          </a:xfrm>
          <a:prstGeom prst="leftBrace">
            <a:avLst>
              <a:gd name="adj1" fmla="val 79692"/>
              <a:gd name="adj2" fmla="val 5000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9" name="Left Brace 18">
            <a:extLst>
              <a:ext uri="{FF2B5EF4-FFF2-40B4-BE49-F238E27FC236}">
                <a16:creationId xmlns:a16="http://schemas.microsoft.com/office/drawing/2014/main" id="{1E60ED06-10CD-28B2-1E8A-86DC36641DAE}"/>
              </a:ext>
            </a:extLst>
          </p:cNvPr>
          <p:cNvSpPr/>
          <p:nvPr/>
        </p:nvSpPr>
        <p:spPr>
          <a:xfrm>
            <a:off x="9274052" y="3294678"/>
            <a:ext cx="180198" cy="493097"/>
          </a:xfrm>
          <a:prstGeom prst="leftBrace">
            <a:avLst>
              <a:gd name="adj1" fmla="val 7969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0" name="Left Brace 19">
            <a:extLst>
              <a:ext uri="{FF2B5EF4-FFF2-40B4-BE49-F238E27FC236}">
                <a16:creationId xmlns:a16="http://schemas.microsoft.com/office/drawing/2014/main" id="{84460AFD-6B9F-DEA5-FA82-405AF15E53D4}"/>
              </a:ext>
            </a:extLst>
          </p:cNvPr>
          <p:cNvSpPr/>
          <p:nvPr/>
        </p:nvSpPr>
        <p:spPr>
          <a:xfrm>
            <a:off x="9274052" y="3896446"/>
            <a:ext cx="180198" cy="297101"/>
          </a:xfrm>
          <a:prstGeom prst="leftBrace">
            <a:avLst>
              <a:gd name="adj1" fmla="val 79692"/>
              <a:gd name="adj2" fmla="val 50000"/>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3" name="TextBox 22">
            <a:extLst>
              <a:ext uri="{FF2B5EF4-FFF2-40B4-BE49-F238E27FC236}">
                <a16:creationId xmlns:a16="http://schemas.microsoft.com/office/drawing/2014/main" id="{8BA792BE-9EE3-8589-3D4F-9889E3F38FBA}"/>
              </a:ext>
            </a:extLst>
          </p:cNvPr>
          <p:cNvSpPr txBox="1"/>
          <p:nvPr/>
        </p:nvSpPr>
        <p:spPr>
          <a:xfrm>
            <a:off x="8278926" y="151180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1</a:t>
            </a:r>
            <a:endParaRPr lang="LID4096" sz="1200" dirty="0"/>
          </a:p>
        </p:txBody>
      </p:sp>
      <p:sp>
        <p:nvSpPr>
          <p:cNvPr id="24" name="TextBox 23">
            <a:extLst>
              <a:ext uri="{FF2B5EF4-FFF2-40B4-BE49-F238E27FC236}">
                <a16:creationId xmlns:a16="http://schemas.microsoft.com/office/drawing/2014/main" id="{D12F4D52-77E8-316E-CE8A-BF0F5C934DF3}"/>
              </a:ext>
            </a:extLst>
          </p:cNvPr>
          <p:cNvSpPr txBox="1"/>
          <p:nvPr/>
        </p:nvSpPr>
        <p:spPr>
          <a:xfrm>
            <a:off x="8278926" y="2355989"/>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2</a:t>
            </a:r>
            <a:endParaRPr lang="LID4096" sz="1200" dirty="0"/>
          </a:p>
        </p:txBody>
      </p:sp>
      <p:sp>
        <p:nvSpPr>
          <p:cNvPr id="25" name="TextBox 24">
            <a:extLst>
              <a:ext uri="{FF2B5EF4-FFF2-40B4-BE49-F238E27FC236}">
                <a16:creationId xmlns:a16="http://schemas.microsoft.com/office/drawing/2014/main" id="{200A3A24-2DED-0D05-458F-30B610A0C350}"/>
              </a:ext>
            </a:extLst>
          </p:cNvPr>
          <p:cNvSpPr txBox="1"/>
          <p:nvPr/>
        </p:nvSpPr>
        <p:spPr>
          <a:xfrm>
            <a:off x="8276707" y="274869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3</a:t>
            </a:r>
            <a:endParaRPr lang="LID4096" sz="1200" dirty="0"/>
          </a:p>
        </p:txBody>
      </p:sp>
      <p:sp>
        <p:nvSpPr>
          <p:cNvPr id="26" name="TextBox 25">
            <a:extLst>
              <a:ext uri="{FF2B5EF4-FFF2-40B4-BE49-F238E27FC236}">
                <a16:creationId xmlns:a16="http://schemas.microsoft.com/office/drawing/2014/main" id="{A044C711-D0C6-BA68-C643-CAE9194F31DA}"/>
              </a:ext>
            </a:extLst>
          </p:cNvPr>
          <p:cNvSpPr txBox="1"/>
          <p:nvPr/>
        </p:nvSpPr>
        <p:spPr>
          <a:xfrm>
            <a:off x="8270903" y="2994758"/>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4</a:t>
            </a:r>
            <a:endParaRPr lang="LID4096" sz="1200" dirty="0"/>
          </a:p>
        </p:txBody>
      </p:sp>
      <p:sp>
        <p:nvSpPr>
          <p:cNvPr id="30" name="TextBox 29">
            <a:extLst>
              <a:ext uri="{FF2B5EF4-FFF2-40B4-BE49-F238E27FC236}">
                <a16:creationId xmlns:a16="http://schemas.microsoft.com/office/drawing/2014/main" id="{BCBF4430-635D-E1E1-760D-F55D13CBD7BF}"/>
              </a:ext>
            </a:extLst>
          </p:cNvPr>
          <p:cNvSpPr txBox="1"/>
          <p:nvPr/>
        </p:nvSpPr>
        <p:spPr>
          <a:xfrm>
            <a:off x="8270903" y="338231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5</a:t>
            </a:r>
            <a:endParaRPr lang="LID4096" sz="1200" dirty="0"/>
          </a:p>
        </p:txBody>
      </p:sp>
      <p:sp>
        <p:nvSpPr>
          <p:cNvPr id="32" name="TextBox 31">
            <a:extLst>
              <a:ext uri="{FF2B5EF4-FFF2-40B4-BE49-F238E27FC236}">
                <a16:creationId xmlns:a16="http://schemas.microsoft.com/office/drawing/2014/main" id="{5C19BE3D-EC10-F560-31E8-6A6A05DC823A}"/>
              </a:ext>
            </a:extLst>
          </p:cNvPr>
          <p:cNvSpPr txBox="1"/>
          <p:nvPr/>
        </p:nvSpPr>
        <p:spPr>
          <a:xfrm>
            <a:off x="8270903" y="3890276"/>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6</a:t>
            </a:r>
            <a:endParaRPr lang="LID4096" sz="1200" dirty="0"/>
          </a:p>
        </p:txBody>
      </p:sp>
      <p:sp>
        <p:nvSpPr>
          <p:cNvPr id="33" name="TextBox 32">
            <a:extLst>
              <a:ext uri="{FF2B5EF4-FFF2-40B4-BE49-F238E27FC236}">
                <a16:creationId xmlns:a16="http://schemas.microsoft.com/office/drawing/2014/main" id="{85CE5CFE-5E76-9037-5AA5-292814FDEA2C}"/>
              </a:ext>
            </a:extLst>
          </p:cNvPr>
          <p:cNvSpPr txBox="1"/>
          <p:nvPr/>
        </p:nvSpPr>
        <p:spPr>
          <a:xfrm>
            <a:off x="8270903" y="4202525"/>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7</a:t>
            </a:r>
            <a:endParaRPr lang="LID4096" sz="1200" dirty="0"/>
          </a:p>
        </p:txBody>
      </p:sp>
      <p:cxnSp>
        <p:nvCxnSpPr>
          <p:cNvPr id="36" name="Straight Connector 35">
            <a:extLst>
              <a:ext uri="{FF2B5EF4-FFF2-40B4-BE49-F238E27FC236}">
                <a16:creationId xmlns:a16="http://schemas.microsoft.com/office/drawing/2014/main" id="{3B03CEC7-ABD1-F9BA-006E-6BB818BDB5A9}"/>
              </a:ext>
            </a:extLst>
          </p:cNvPr>
          <p:cNvCxnSpPr>
            <a:stCxn id="25" idx="3"/>
          </p:cNvCxnSpPr>
          <p:nvPr/>
        </p:nvCxnSpPr>
        <p:spPr>
          <a:xfrm flipH="1" flipV="1">
            <a:off x="9245760" y="2886075"/>
            <a:ext cx="206271" cy="11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239FE0F-C510-762E-301C-2603388615D9}"/>
              </a:ext>
            </a:extLst>
          </p:cNvPr>
          <p:cNvCxnSpPr/>
          <p:nvPr/>
        </p:nvCxnSpPr>
        <p:spPr>
          <a:xfrm flipH="1" flipV="1">
            <a:off x="9239956" y="3140229"/>
            <a:ext cx="206271" cy="1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640A8A2-E8BD-3EEF-BF43-0D1D8F3782F3}"/>
              </a:ext>
            </a:extLst>
          </p:cNvPr>
          <p:cNvCxnSpPr/>
          <p:nvPr/>
        </p:nvCxnSpPr>
        <p:spPr>
          <a:xfrm flipH="1" flipV="1">
            <a:off x="9229339" y="4340244"/>
            <a:ext cx="206271" cy="11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EA1D7F3-5C69-E697-52BA-B52B65DF2108}"/>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27" name="TextBox 26">
            <a:extLst>
              <a:ext uri="{FF2B5EF4-FFF2-40B4-BE49-F238E27FC236}">
                <a16:creationId xmlns:a16="http://schemas.microsoft.com/office/drawing/2014/main" id="{91C07B73-3BCE-6A7D-1CCA-F1543AA30ADC}"/>
              </a:ext>
            </a:extLst>
          </p:cNvPr>
          <p:cNvSpPr txBox="1"/>
          <p:nvPr/>
        </p:nvSpPr>
        <p:spPr>
          <a:xfrm>
            <a:off x="9567049" y="691379"/>
            <a:ext cx="2016221" cy="430887"/>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16S rRNA amplicon sequences after processing</a:t>
            </a:r>
          </a:p>
        </p:txBody>
      </p:sp>
      <p:sp>
        <p:nvSpPr>
          <p:cNvPr id="38" name="TextBox 37">
            <a:extLst>
              <a:ext uri="{FF2B5EF4-FFF2-40B4-BE49-F238E27FC236}">
                <a16:creationId xmlns:a16="http://schemas.microsoft.com/office/drawing/2014/main" id="{59427464-2D4E-A8A2-86C9-EF848A58DB32}"/>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40" name="TextBox 39">
            <a:extLst>
              <a:ext uri="{FF2B5EF4-FFF2-40B4-BE49-F238E27FC236}">
                <a16:creationId xmlns:a16="http://schemas.microsoft.com/office/drawing/2014/main" id="{8F365BF0-F376-C778-F394-804FDCC69739}"/>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41" name="TextBox 40">
            <a:extLst>
              <a:ext uri="{FF2B5EF4-FFF2-40B4-BE49-F238E27FC236}">
                <a16:creationId xmlns:a16="http://schemas.microsoft.com/office/drawing/2014/main" id="{D779554F-39C2-8A7F-9784-D53A66EB358F}"/>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42" name="TextBox 41">
            <a:extLst>
              <a:ext uri="{FF2B5EF4-FFF2-40B4-BE49-F238E27FC236}">
                <a16:creationId xmlns:a16="http://schemas.microsoft.com/office/drawing/2014/main" id="{D963F959-5401-ECEC-FD04-F30BE87E7AB2}"/>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Tree>
    <p:extLst>
      <p:ext uri="{BB962C8B-B14F-4D97-AF65-F5344CB8AC3E}">
        <p14:creationId xmlns:p14="http://schemas.microsoft.com/office/powerpoint/2010/main" val="38833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31</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pic>
        <p:nvPicPr>
          <p:cNvPr id="77" name="Picture 76">
            <a:extLst>
              <a:ext uri="{FF2B5EF4-FFF2-40B4-BE49-F238E27FC236}">
                <a16:creationId xmlns:a16="http://schemas.microsoft.com/office/drawing/2014/main" id="{46FE3759-DD97-8A40-9A9E-27B23E4C086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54250" y="1111202"/>
            <a:ext cx="2258374" cy="231641"/>
          </a:xfrm>
          <a:prstGeom prst="rect">
            <a:avLst/>
          </a:prstGeom>
        </p:spPr>
      </p:pic>
      <p:pic>
        <p:nvPicPr>
          <p:cNvPr id="78" name="Picture 77">
            <a:extLst>
              <a:ext uri="{FF2B5EF4-FFF2-40B4-BE49-F238E27FC236}">
                <a16:creationId xmlns:a16="http://schemas.microsoft.com/office/drawing/2014/main" id="{D92F80B9-C242-14F7-73E4-6F81360C792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3050073"/>
            <a:ext cx="2258374" cy="195943"/>
          </a:xfrm>
          <a:prstGeom prst="rect">
            <a:avLst/>
          </a:prstGeom>
        </p:spPr>
      </p:pic>
      <p:pic>
        <p:nvPicPr>
          <p:cNvPr id="79" name="Picture 78">
            <a:extLst>
              <a:ext uri="{FF2B5EF4-FFF2-40B4-BE49-F238E27FC236}">
                <a16:creationId xmlns:a16="http://schemas.microsoft.com/office/drawing/2014/main" id="{FEBFD057-0CAC-0F82-1ABF-4110ED6978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454250" y="3677257"/>
            <a:ext cx="2258374" cy="218661"/>
          </a:xfrm>
          <a:prstGeom prst="rect">
            <a:avLst/>
          </a:prstGeom>
        </p:spPr>
      </p:pic>
      <p:pic>
        <p:nvPicPr>
          <p:cNvPr id="80" name="Picture 79">
            <a:extLst>
              <a:ext uri="{FF2B5EF4-FFF2-40B4-BE49-F238E27FC236}">
                <a16:creationId xmlns:a16="http://schemas.microsoft.com/office/drawing/2014/main" id="{ED2D3E37-9485-535A-3A9F-9427E2EA10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454250" y="3906709"/>
            <a:ext cx="2258374" cy="218662"/>
          </a:xfrm>
          <a:prstGeom prst="rect">
            <a:avLst/>
          </a:prstGeom>
        </p:spPr>
      </p:pic>
      <p:pic>
        <p:nvPicPr>
          <p:cNvPr id="81" name="Picture 80">
            <a:extLst>
              <a:ext uri="{FF2B5EF4-FFF2-40B4-BE49-F238E27FC236}">
                <a16:creationId xmlns:a16="http://schemas.microsoft.com/office/drawing/2014/main" id="{7A729483-7ACA-D27E-1DC8-5A91C93A7CB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4358553"/>
            <a:ext cx="2258374" cy="186814"/>
          </a:xfrm>
          <a:prstGeom prst="rect">
            <a:avLst/>
          </a:prstGeom>
        </p:spPr>
      </p:pic>
      <p:pic>
        <p:nvPicPr>
          <p:cNvPr id="82" name="Picture 81">
            <a:extLst>
              <a:ext uri="{FF2B5EF4-FFF2-40B4-BE49-F238E27FC236}">
                <a16:creationId xmlns:a16="http://schemas.microsoft.com/office/drawing/2014/main" id="{701B6006-1A81-A9FA-1CCD-99E9149EED8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454250" y="5569380"/>
            <a:ext cx="2258374" cy="202475"/>
          </a:xfrm>
          <a:prstGeom prst="rect">
            <a:avLst/>
          </a:prstGeom>
        </p:spPr>
      </p:pic>
      <p:pic>
        <p:nvPicPr>
          <p:cNvPr id="83" name="Picture 82">
            <a:extLst>
              <a:ext uri="{FF2B5EF4-FFF2-40B4-BE49-F238E27FC236}">
                <a16:creationId xmlns:a16="http://schemas.microsoft.com/office/drawing/2014/main" id="{EA057DB1-D4CC-B31A-31B9-523F23AAE16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454250" y="5993530"/>
            <a:ext cx="2258374" cy="209005"/>
          </a:xfrm>
          <a:prstGeom prst="rect">
            <a:avLst/>
          </a:prstGeom>
        </p:spPr>
      </p:pic>
      <p:pic>
        <p:nvPicPr>
          <p:cNvPr id="6" name="Picture 5">
            <a:extLst>
              <a:ext uri="{FF2B5EF4-FFF2-40B4-BE49-F238E27FC236}">
                <a16:creationId xmlns:a16="http://schemas.microsoft.com/office/drawing/2014/main" id="{07EB284E-FABF-4830-98D7-8FED5A0CE67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342844"/>
            <a:ext cx="2258374" cy="213406"/>
          </a:xfrm>
          <a:prstGeom prst="rect">
            <a:avLst/>
          </a:prstGeom>
        </p:spPr>
      </p:pic>
      <p:pic>
        <p:nvPicPr>
          <p:cNvPr id="7" name="Picture 6">
            <a:extLst>
              <a:ext uri="{FF2B5EF4-FFF2-40B4-BE49-F238E27FC236}">
                <a16:creationId xmlns:a16="http://schemas.microsoft.com/office/drawing/2014/main" id="{8E5E9D06-257A-8F05-E1C8-A7EBE2A886F6}"/>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544795"/>
            <a:ext cx="2258374" cy="213406"/>
          </a:xfrm>
          <a:prstGeom prst="rect">
            <a:avLst/>
          </a:prstGeom>
        </p:spPr>
      </p:pic>
      <p:pic>
        <p:nvPicPr>
          <p:cNvPr id="8" name="Picture 7">
            <a:extLst>
              <a:ext uri="{FF2B5EF4-FFF2-40B4-BE49-F238E27FC236}">
                <a16:creationId xmlns:a16="http://schemas.microsoft.com/office/drawing/2014/main" id="{B5284EBE-637E-E954-0901-CE536217739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757162"/>
            <a:ext cx="2258374" cy="213406"/>
          </a:xfrm>
          <a:prstGeom prst="rect">
            <a:avLst/>
          </a:prstGeom>
        </p:spPr>
      </p:pic>
      <p:pic>
        <p:nvPicPr>
          <p:cNvPr id="10" name="Picture 9">
            <a:extLst>
              <a:ext uri="{FF2B5EF4-FFF2-40B4-BE49-F238E27FC236}">
                <a16:creationId xmlns:a16="http://schemas.microsoft.com/office/drawing/2014/main" id="{A5E5E51D-6D42-0317-324F-AE36D6F6591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454250" y="1968121"/>
            <a:ext cx="2258374" cy="213406"/>
          </a:xfrm>
          <a:prstGeom prst="rect">
            <a:avLst/>
          </a:prstGeom>
        </p:spPr>
      </p:pic>
      <p:pic>
        <p:nvPicPr>
          <p:cNvPr id="11" name="Picture 10">
            <a:extLst>
              <a:ext uri="{FF2B5EF4-FFF2-40B4-BE49-F238E27FC236}">
                <a16:creationId xmlns:a16="http://schemas.microsoft.com/office/drawing/2014/main" id="{1C0D0E51-E912-BFC8-AF23-3F7A7B50DF0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2859277"/>
            <a:ext cx="2258374" cy="195943"/>
          </a:xfrm>
          <a:prstGeom prst="rect">
            <a:avLst/>
          </a:prstGeom>
        </p:spPr>
      </p:pic>
      <p:pic>
        <p:nvPicPr>
          <p:cNvPr id="12" name="Picture 11">
            <a:extLst>
              <a:ext uri="{FF2B5EF4-FFF2-40B4-BE49-F238E27FC236}">
                <a16:creationId xmlns:a16="http://schemas.microsoft.com/office/drawing/2014/main" id="{81FC6AD7-282D-391D-526A-EB6AD414C2A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54250" y="3253265"/>
            <a:ext cx="2258374" cy="195943"/>
          </a:xfrm>
          <a:prstGeom prst="rect">
            <a:avLst/>
          </a:prstGeom>
        </p:spPr>
      </p:pic>
      <p:pic>
        <p:nvPicPr>
          <p:cNvPr id="13" name="Picture 12">
            <a:extLst>
              <a:ext uri="{FF2B5EF4-FFF2-40B4-BE49-F238E27FC236}">
                <a16:creationId xmlns:a16="http://schemas.microsoft.com/office/drawing/2014/main" id="{069B3546-8FB0-B51A-C0D3-F12FFE5F265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454250" y="5373216"/>
            <a:ext cx="2258374" cy="202475"/>
          </a:xfrm>
          <a:prstGeom prst="rect">
            <a:avLst/>
          </a:prstGeom>
        </p:spPr>
      </p:pic>
      <p:pic>
        <p:nvPicPr>
          <p:cNvPr id="14" name="Picture 13">
            <a:extLst>
              <a:ext uri="{FF2B5EF4-FFF2-40B4-BE49-F238E27FC236}">
                <a16:creationId xmlns:a16="http://schemas.microsoft.com/office/drawing/2014/main" id="{4E490E07-D4AE-C701-221D-3AC9DA613F5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4557212"/>
            <a:ext cx="2258374" cy="186814"/>
          </a:xfrm>
          <a:prstGeom prst="rect">
            <a:avLst/>
          </a:prstGeom>
        </p:spPr>
      </p:pic>
      <p:pic>
        <p:nvPicPr>
          <p:cNvPr id="15" name="Picture 14">
            <a:extLst>
              <a:ext uri="{FF2B5EF4-FFF2-40B4-BE49-F238E27FC236}">
                <a16:creationId xmlns:a16="http://schemas.microsoft.com/office/drawing/2014/main" id="{ADCF90CD-C335-64D9-DA0D-B8F1934856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454250" y="4748701"/>
            <a:ext cx="2258374" cy="186814"/>
          </a:xfrm>
          <a:prstGeom prst="rect">
            <a:avLst/>
          </a:prstGeom>
        </p:spPr>
      </p:pic>
      <p:sp>
        <p:nvSpPr>
          <p:cNvPr id="16" name="Left Brace 15">
            <a:extLst>
              <a:ext uri="{FF2B5EF4-FFF2-40B4-BE49-F238E27FC236}">
                <a16:creationId xmlns:a16="http://schemas.microsoft.com/office/drawing/2014/main" id="{A3E29BF2-5ACF-ED58-138F-FCC025A39AFC}"/>
              </a:ext>
            </a:extLst>
          </p:cNvPr>
          <p:cNvSpPr/>
          <p:nvPr/>
        </p:nvSpPr>
        <p:spPr>
          <a:xfrm>
            <a:off x="9274052" y="1162050"/>
            <a:ext cx="180198" cy="1581520"/>
          </a:xfrm>
          <a:prstGeom prst="leftBrace">
            <a:avLst>
              <a:gd name="adj1" fmla="val 7969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7" name="Left Brace 16">
            <a:extLst>
              <a:ext uri="{FF2B5EF4-FFF2-40B4-BE49-F238E27FC236}">
                <a16:creationId xmlns:a16="http://schemas.microsoft.com/office/drawing/2014/main" id="{0F8D1B62-EB98-B828-3347-BB27A0973265}"/>
              </a:ext>
            </a:extLst>
          </p:cNvPr>
          <p:cNvSpPr/>
          <p:nvPr/>
        </p:nvSpPr>
        <p:spPr>
          <a:xfrm>
            <a:off x="9275788" y="2923179"/>
            <a:ext cx="180198" cy="683621"/>
          </a:xfrm>
          <a:prstGeom prst="leftBrace">
            <a:avLst>
              <a:gd name="adj1" fmla="val 79692"/>
              <a:gd name="adj2" fmla="val 5000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9" name="Left Brace 18">
            <a:extLst>
              <a:ext uri="{FF2B5EF4-FFF2-40B4-BE49-F238E27FC236}">
                <a16:creationId xmlns:a16="http://schemas.microsoft.com/office/drawing/2014/main" id="{1E60ED06-10CD-28B2-1E8A-86DC36641DAE}"/>
              </a:ext>
            </a:extLst>
          </p:cNvPr>
          <p:cNvSpPr/>
          <p:nvPr/>
        </p:nvSpPr>
        <p:spPr>
          <a:xfrm>
            <a:off x="9274052" y="4404394"/>
            <a:ext cx="180198" cy="901038"/>
          </a:xfrm>
          <a:prstGeom prst="leftBrace">
            <a:avLst>
              <a:gd name="adj1" fmla="val 7969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0" name="Left Brace 19">
            <a:extLst>
              <a:ext uri="{FF2B5EF4-FFF2-40B4-BE49-F238E27FC236}">
                <a16:creationId xmlns:a16="http://schemas.microsoft.com/office/drawing/2014/main" id="{84460AFD-6B9F-DEA5-FA82-405AF15E53D4}"/>
              </a:ext>
            </a:extLst>
          </p:cNvPr>
          <p:cNvSpPr/>
          <p:nvPr/>
        </p:nvSpPr>
        <p:spPr>
          <a:xfrm>
            <a:off x="9274052" y="5424068"/>
            <a:ext cx="180198" cy="502234"/>
          </a:xfrm>
          <a:prstGeom prst="leftBrace">
            <a:avLst>
              <a:gd name="adj1" fmla="val 79692"/>
              <a:gd name="adj2" fmla="val 50000"/>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3" name="TextBox 22">
            <a:extLst>
              <a:ext uri="{FF2B5EF4-FFF2-40B4-BE49-F238E27FC236}">
                <a16:creationId xmlns:a16="http://schemas.microsoft.com/office/drawing/2014/main" id="{8BA792BE-9EE3-8589-3D4F-9889E3F38FBA}"/>
              </a:ext>
            </a:extLst>
          </p:cNvPr>
          <p:cNvSpPr txBox="1"/>
          <p:nvPr/>
        </p:nvSpPr>
        <p:spPr>
          <a:xfrm>
            <a:off x="8278926" y="1511801"/>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1</a:t>
            </a:r>
            <a:endParaRPr lang="LID4096" sz="1200" dirty="0"/>
          </a:p>
        </p:txBody>
      </p:sp>
      <p:sp>
        <p:nvSpPr>
          <p:cNvPr id="24" name="TextBox 23">
            <a:extLst>
              <a:ext uri="{FF2B5EF4-FFF2-40B4-BE49-F238E27FC236}">
                <a16:creationId xmlns:a16="http://schemas.microsoft.com/office/drawing/2014/main" id="{D12F4D52-77E8-316E-CE8A-BF0F5C934DF3}"/>
              </a:ext>
            </a:extLst>
          </p:cNvPr>
          <p:cNvSpPr txBox="1"/>
          <p:nvPr/>
        </p:nvSpPr>
        <p:spPr>
          <a:xfrm>
            <a:off x="8278926" y="3033657"/>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2</a:t>
            </a:r>
            <a:endParaRPr lang="LID4096" sz="1200" dirty="0"/>
          </a:p>
        </p:txBody>
      </p:sp>
      <p:sp>
        <p:nvSpPr>
          <p:cNvPr id="25" name="TextBox 24">
            <a:extLst>
              <a:ext uri="{FF2B5EF4-FFF2-40B4-BE49-F238E27FC236}">
                <a16:creationId xmlns:a16="http://schemas.microsoft.com/office/drawing/2014/main" id="{200A3A24-2DED-0D05-458F-30B610A0C350}"/>
              </a:ext>
            </a:extLst>
          </p:cNvPr>
          <p:cNvSpPr txBox="1"/>
          <p:nvPr/>
        </p:nvSpPr>
        <p:spPr>
          <a:xfrm>
            <a:off x="8276707" y="3645024"/>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3</a:t>
            </a:r>
            <a:endParaRPr lang="LID4096" sz="1200" dirty="0"/>
          </a:p>
        </p:txBody>
      </p:sp>
      <p:sp>
        <p:nvSpPr>
          <p:cNvPr id="26" name="TextBox 25">
            <a:extLst>
              <a:ext uri="{FF2B5EF4-FFF2-40B4-BE49-F238E27FC236}">
                <a16:creationId xmlns:a16="http://schemas.microsoft.com/office/drawing/2014/main" id="{A044C711-D0C6-BA68-C643-CAE9194F31DA}"/>
              </a:ext>
            </a:extLst>
          </p:cNvPr>
          <p:cNvSpPr txBox="1"/>
          <p:nvPr/>
        </p:nvSpPr>
        <p:spPr>
          <a:xfrm>
            <a:off x="8270903" y="3891087"/>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4</a:t>
            </a:r>
            <a:endParaRPr lang="LID4096" sz="1200" dirty="0"/>
          </a:p>
        </p:txBody>
      </p:sp>
      <p:sp>
        <p:nvSpPr>
          <p:cNvPr id="30" name="TextBox 29">
            <a:extLst>
              <a:ext uri="{FF2B5EF4-FFF2-40B4-BE49-F238E27FC236}">
                <a16:creationId xmlns:a16="http://schemas.microsoft.com/office/drawing/2014/main" id="{BCBF4430-635D-E1E1-760D-F55D13CBD7BF}"/>
              </a:ext>
            </a:extLst>
          </p:cNvPr>
          <p:cNvSpPr txBox="1"/>
          <p:nvPr/>
        </p:nvSpPr>
        <p:spPr>
          <a:xfrm>
            <a:off x="8270903" y="4492027"/>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5</a:t>
            </a:r>
            <a:endParaRPr lang="LID4096" sz="1200" dirty="0"/>
          </a:p>
        </p:txBody>
      </p:sp>
      <p:sp>
        <p:nvSpPr>
          <p:cNvPr id="32" name="TextBox 31">
            <a:extLst>
              <a:ext uri="{FF2B5EF4-FFF2-40B4-BE49-F238E27FC236}">
                <a16:creationId xmlns:a16="http://schemas.microsoft.com/office/drawing/2014/main" id="{5C19BE3D-EC10-F560-31E8-6A6A05DC823A}"/>
              </a:ext>
            </a:extLst>
          </p:cNvPr>
          <p:cNvSpPr txBox="1"/>
          <p:nvPr/>
        </p:nvSpPr>
        <p:spPr>
          <a:xfrm>
            <a:off x="8270903" y="5417898"/>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6</a:t>
            </a:r>
            <a:endParaRPr lang="LID4096" sz="1200" dirty="0"/>
          </a:p>
        </p:txBody>
      </p:sp>
      <p:sp>
        <p:nvSpPr>
          <p:cNvPr id="33" name="TextBox 32">
            <a:extLst>
              <a:ext uri="{FF2B5EF4-FFF2-40B4-BE49-F238E27FC236}">
                <a16:creationId xmlns:a16="http://schemas.microsoft.com/office/drawing/2014/main" id="{85CE5CFE-5E76-9037-5AA5-292814FDEA2C}"/>
              </a:ext>
            </a:extLst>
          </p:cNvPr>
          <p:cNvSpPr txBox="1"/>
          <p:nvPr/>
        </p:nvSpPr>
        <p:spPr>
          <a:xfrm>
            <a:off x="8270903" y="5960313"/>
            <a:ext cx="1175324"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Individual 7</a:t>
            </a:r>
            <a:endParaRPr lang="LID4096" sz="1200" dirty="0"/>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During 16S rRNA sequencing and processing, </a:t>
            </a:r>
            <a:r>
              <a:rPr lang="en-US" sz="1400" b="1" dirty="0">
                <a:solidFill>
                  <a:schemeClr val="bg1">
                    <a:lumMod val="50000"/>
                  </a:schemeClr>
                </a:solidFill>
                <a:latin typeface="Segoe UI" panose="020B0502040204020203" pitchFamily="34" charset="0"/>
                <a:cs typeface="Segoe UI" panose="020B0502040204020203" pitchFamily="34" charset="0"/>
              </a:rPr>
              <a:t>errors are introduced</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3B03CEC7-ABD1-F9BA-006E-6BB818BDB5A9}"/>
              </a:ext>
            </a:extLst>
          </p:cNvPr>
          <p:cNvCxnSpPr>
            <a:stCxn id="25" idx="3"/>
          </p:cNvCxnSpPr>
          <p:nvPr/>
        </p:nvCxnSpPr>
        <p:spPr>
          <a:xfrm flipH="1" flipV="1">
            <a:off x="9245760" y="3782404"/>
            <a:ext cx="206271" cy="11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239FE0F-C510-762E-301C-2603388615D9}"/>
              </a:ext>
            </a:extLst>
          </p:cNvPr>
          <p:cNvCxnSpPr/>
          <p:nvPr/>
        </p:nvCxnSpPr>
        <p:spPr>
          <a:xfrm flipH="1" flipV="1">
            <a:off x="9239956" y="4036558"/>
            <a:ext cx="206271" cy="1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640A8A2-E8BD-3EEF-BF43-0D1D8F3782F3}"/>
              </a:ext>
            </a:extLst>
          </p:cNvPr>
          <p:cNvCxnSpPr/>
          <p:nvPr/>
        </p:nvCxnSpPr>
        <p:spPr>
          <a:xfrm flipH="1" flipV="1">
            <a:off x="9229339" y="6098032"/>
            <a:ext cx="206271" cy="11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1C07B73-3BCE-6A7D-1CCA-F1543AA30ADC}"/>
              </a:ext>
            </a:extLst>
          </p:cNvPr>
          <p:cNvSpPr txBox="1"/>
          <p:nvPr/>
        </p:nvSpPr>
        <p:spPr>
          <a:xfrm>
            <a:off x="9567049" y="691379"/>
            <a:ext cx="2016221" cy="430887"/>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16S rRNA amplicon sequences after processing</a:t>
            </a:r>
          </a:p>
        </p:txBody>
      </p:sp>
      <p:cxnSp>
        <p:nvCxnSpPr>
          <p:cNvPr id="43" name="Straight Arrow Connector 42">
            <a:extLst>
              <a:ext uri="{FF2B5EF4-FFF2-40B4-BE49-F238E27FC236}">
                <a16:creationId xmlns:a16="http://schemas.microsoft.com/office/drawing/2014/main" id="{031863C5-C21A-8C65-E5D3-70E72D7F54A6}"/>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D8A65967-F643-F69F-E304-3566466DF8FB}"/>
              </a:ext>
            </a:extLst>
          </p:cNvPr>
          <p:cNvGrpSpPr/>
          <p:nvPr/>
        </p:nvGrpSpPr>
        <p:grpSpPr>
          <a:xfrm>
            <a:off x="4449200" y="3084589"/>
            <a:ext cx="2002877" cy="1921042"/>
            <a:chOff x="3184602" y="2703558"/>
            <a:chExt cx="3225653" cy="3093855"/>
          </a:xfrm>
        </p:grpSpPr>
        <p:sp>
          <p:nvSpPr>
            <p:cNvPr id="48" name="Oval 47">
              <a:extLst>
                <a:ext uri="{FF2B5EF4-FFF2-40B4-BE49-F238E27FC236}">
                  <a16:creationId xmlns:a16="http://schemas.microsoft.com/office/drawing/2014/main" id="{1D414005-B8C7-7D27-91AC-5C00A9A84F3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0" name="Oval 49">
              <a:extLst>
                <a:ext uri="{FF2B5EF4-FFF2-40B4-BE49-F238E27FC236}">
                  <a16:creationId xmlns:a16="http://schemas.microsoft.com/office/drawing/2014/main" id="{1C4F0127-2086-9100-02AE-D44ABA088B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2" name="Oval 51">
              <a:extLst>
                <a:ext uri="{FF2B5EF4-FFF2-40B4-BE49-F238E27FC236}">
                  <a16:creationId xmlns:a16="http://schemas.microsoft.com/office/drawing/2014/main" id="{6DAAB4AC-0820-B748-EE2E-0B8E74E8936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3" name="Oval 52">
              <a:extLst>
                <a:ext uri="{FF2B5EF4-FFF2-40B4-BE49-F238E27FC236}">
                  <a16:creationId xmlns:a16="http://schemas.microsoft.com/office/drawing/2014/main" id="{63B221C9-A701-B5DF-821C-0C9F22246F9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4" name="Oval 53">
              <a:extLst>
                <a:ext uri="{FF2B5EF4-FFF2-40B4-BE49-F238E27FC236}">
                  <a16:creationId xmlns:a16="http://schemas.microsoft.com/office/drawing/2014/main" id="{86E0DBD3-08F4-DB1B-71D2-408A43E80229}"/>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Oval 54">
              <a:extLst>
                <a:ext uri="{FF2B5EF4-FFF2-40B4-BE49-F238E27FC236}">
                  <a16:creationId xmlns:a16="http://schemas.microsoft.com/office/drawing/2014/main" id="{C7B1689D-9B28-44BF-5FDE-97116BE0DE4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7" name="Oval 56">
              <a:extLst>
                <a:ext uri="{FF2B5EF4-FFF2-40B4-BE49-F238E27FC236}">
                  <a16:creationId xmlns:a16="http://schemas.microsoft.com/office/drawing/2014/main" id="{DAE4113E-BB3C-A15B-F8F2-B9E2D0198559}"/>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58" name="TextBox 57">
            <a:extLst>
              <a:ext uri="{FF2B5EF4-FFF2-40B4-BE49-F238E27FC236}">
                <a16:creationId xmlns:a16="http://schemas.microsoft.com/office/drawing/2014/main" id="{936870FD-0A78-2553-D536-442D80374681}"/>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107" name="Group 106">
            <a:extLst>
              <a:ext uri="{FF2B5EF4-FFF2-40B4-BE49-F238E27FC236}">
                <a16:creationId xmlns:a16="http://schemas.microsoft.com/office/drawing/2014/main" id="{4914B48A-0206-4CB7-DFA8-DF617157BA3B}"/>
              </a:ext>
            </a:extLst>
          </p:cNvPr>
          <p:cNvGrpSpPr/>
          <p:nvPr/>
        </p:nvGrpSpPr>
        <p:grpSpPr>
          <a:xfrm>
            <a:off x="4223792" y="3243357"/>
            <a:ext cx="2177305" cy="1762823"/>
            <a:chOff x="5242882" y="3307647"/>
            <a:chExt cx="2395035" cy="1939105"/>
          </a:xfrm>
        </p:grpSpPr>
        <p:sp>
          <p:nvSpPr>
            <p:cNvPr id="60" name="Oval 59">
              <a:extLst>
                <a:ext uri="{FF2B5EF4-FFF2-40B4-BE49-F238E27FC236}">
                  <a16:creationId xmlns:a16="http://schemas.microsoft.com/office/drawing/2014/main" id="{5FB7B0DF-8DC7-5BB4-00A8-7FE334F0EA66}"/>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1" name="Oval 60">
              <a:extLst>
                <a:ext uri="{FF2B5EF4-FFF2-40B4-BE49-F238E27FC236}">
                  <a16:creationId xmlns:a16="http://schemas.microsoft.com/office/drawing/2014/main" id="{D4022792-9659-5EBF-9293-F821DE418499}"/>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5" name="Oval 94">
              <a:extLst>
                <a:ext uri="{FF2B5EF4-FFF2-40B4-BE49-F238E27FC236}">
                  <a16:creationId xmlns:a16="http://schemas.microsoft.com/office/drawing/2014/main" id="{2FED08F0-D46C-E437-710A-C897C549ACAD}"/>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6" name="Oval 95">
              <a:extLst>
                <a:ext uri="{FF2B5EF4-FFF2-40B4-BE49-F238E27FC236}">
                  <a16:creationId xmlns:a16="http://schemas.microsoft.com/office/drawing/2014/main" id="{AA7FE696-A0CD-8DAD-ED5E-84939F3BCECE}"/>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7" name="Oval 96">
              <a:extLst>
                <a:ext uri="{FF2B5EF4-FFF2-40B4-BE49-F238E27FC236}">
                  <a16:creationId xmlns:a16="http://schemas.microsoft.com/office/drawing/2014/main" id="{742D8886-688C-1AE7-4816-211CD23B33A7}"/>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8" name="Oval 97">
              <a:extLst>
                <a:ext uri="{FF2B5EF4-FFF2-40B4-BE49-F238E27FC236}">
                  <a16:creationId xmlns:a16="http://schemas.microsoft.com/office/drawing/2014/main" id="{71CEAED5-86EE-7C38-D958-F547A66CA1FC}"/>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9" name="Oval 98">
              <a:extLst>
                <a:ext uri="{FF2B5EF4-FFF2-40B4-BE49-F238E27FC236}">
                  <a16:creationId xmlns:a16="http://schemas.microsoft.com/office/drawing/2014/main" id="{0057139A-1931-C8BD-2D7D-1538C75D2DF2}"/>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0" name="Oval 99">
              <a:extLst>
                <a:ext uri="{FF2B5EF4-FFF2-40B4-BE49-F238E27FC236}">
                  <a16:creationId xmlns:a16="http://schemas.microsoft.com/office/drawing/2014/main" id="{5284B12B-F476-B2C8-4B3F-7EC91D4B3B73}"/>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1" name="Oval 100">
              <a:extLst>
                <a:ext uri="{FF2B5EF4-FFF2-40B4-BE49-F238E27FC236}">
                  <a16:creationId xmlns:a16="http://schemas.microsoft.com/office/drawing/2014/main" id="{2C9B1D15-FC9C-A164-142A-DFF10BEA2D91}"/>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2" name="Oval 101">
              <a:extLst>
                <a:ext uri="{FF2B5EF4-FFF2-40B4-BE49-F238E27FC236}">
                  <a16:creationId xmlns:a16="http://schemas.microsoft.com/office/drawing/2014/main" id="{698D1C54-7125-9AA0-14C2-758630F72E50}"/>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06" name="TextBox 105">
            <a:extLst>
              <a:ext uri="{FF2B5EF4-FFF2-40B4-BE49-F238E27FC236}">
                <a16:creationId xmlns:a16="http://schemas.microsoft.com/office/drawing/2014/main" id="{7AFE9758-E9C1-0CB4-B6F4-E3790BA3B8F4}"/>
              </a:ext>
            </a:extLst>
          </p:cNvPr>
          <p:cNvSpPr txBox="1"/>
          <p:nvPr/>
        </p:nvSpPr>
        <p:spPr>
          <a:xfrm>
            <a:off x="7720610" y="2100713"/>
            <a:ext cx="1334524" cy="276999"/>
          </a:xfrm>
          <a:prstGeom prst="rect">
            <a:avLst/>
          </a:prstGeom>
          <a:noFill/>
        </p:spPr>
        <p:txBody>
          <a:bodyPr wrap="square">
            <a:spAutoFit/>
          </a:bodyPr>
          <a:lstStyle/>
          <a:p>
            <a:pPr algn="r"/>
            <a:r>
              <a:rPr lang="en-US" sz="1200" dirty="0">
                <a:solidFill>
                  <a:srgbClr val="FF0000"/>
                </a:solidFill>
                <a:latin typeface="Segoe UI" panose="020B0502040204020203" pitchFamily="34" charset="0"/>
                <a:cs typeface="Segoe UI" panose="020B0502040204020203" pitchFamily="34" charset="0"/>
              </a:rPr>
              <a:t>Sequence errors</a:t>
            </a:r>
            <a:endParaRPr lang="LID4096" sz="1200" dirty="0">
              <a:solidFill>
                <a:srgbClr val="FF0000"/>
              </a:solidFill>
            </a:endParaRPr>
          </a:p>
        </p:txBody>
      </p:sp>
      <p:pic>
        <p:nvPicPr>
          <p:cNvPr id="22" name="Picture 21">
            <a:extLst>
              <a:ext uri="{FF2B5EF4-FFF2-40B4-BE49-F238E27FC236}">
                <a16:creationId xmlns:a16="http://schemas.microsoft.com/office/drawing/2014/main" id="{2A5D3807-00AE-267E-6789-0D03A58FE094}"/>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a:stretch/>
        </p:blipFill>
        <p:spPr>
          <a:xfrm>
            <a:off x="9475687" y="2194462"/>
            <a:ext cx="2180557" cy="209795"/>
          </a:xfrm>
          <a:prstGeom prst="rect">
            <a:avLst/>
          </a:prstGeom>
        </p:spPr>
      </p:pic>
      <p:pic>
        <p:nvPicPr>
          <p:cNvPr id="35" name="Picture 34">
            <a:extLst>
              <a:ext uri="{FF2B5EF4-FFF2-40B4-BE49-F238E27FC236}">
                <a16:creationId xmlns:a16="http://schemas.microsoft.com/office/drawing/2014/main" id="{7FEC8767-3D56-BB2D-C854-3EDE2206FF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a:stretch/>
        </p:blipFill>
        <p:spPr>
          <a:xfrm>
            <a:off x="9466609" y="2397623"/>
            <a:ext cx="2180557" cy="209795"/>
          </a:xfrm>
          <a:prstGeom prst="rect">
            <a:avLst/>
          </a:prstGeom>
        </p:spPr>
      </p:pic>
      <p:pic>
        <p:nvPicPr>
          <p:cNvPr id="44" name="Picture 43">
            <a:extLst>
              <a:ext uri="{FF2B5EF4-FFF2-40B4-BE49-F238E27FC236}">
                <a16:creationId xmlns:a16="http://schemas.microsoft.com/office/drawing/2014/main" id="{C1A1B514-CE51-86C4-6956-6F196ACEF58E}"/>
              </a:ext>
            </a:extLst>
          </p:cNvPr>
          <p:cNvPicPr>
            <a:picLocks noChangeAspect="1"/>
          </p:cNvPicPr>
          <p:nvPr/>
        </p:nvPicPr>
        <p:blipFill rotWithShape="1">
          <a:blip r:embed="rId13">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9454041" y="2600784"/>
            <a:ext cx="2180557" cy="209795"/>
          </a:xfrm>
          <a:prstGeom prst="rect">
            <a:avLst/>
          </a:prstGeom>
        </p:spPr>
      </p:pic>
      <p:pic>
        <p:nvPicPr>
          <p:cNvPr id="65" name="Picture 64">
            <a:extLst>
              <a:ext uri="{FF2B5EF4-FFF2-40B4-BE49-F238E27FC236}">
                <a16:creationId xmlns:a16="http://schemas.microsoft.com/office/drawing/2014/main" id="{3809F4D2-11F1-82F4-FAEC-3BA3FC02B1C4}"/>
              </a:ext>
            </a:extLst>
          </p:cNvPr>
          <p:cNvPicPr>
            <a:picLocks noChangeAspect="1"/>
          </p:cNvPicPr>
          <p:nvPr/>
        </p:nvPicPr>
        <p:blipFill>
          <a:blip r:embed="rId14"/>
          <a:stretch>
            <a:fillRect/>
          </a:stretch>
        </p:blipFill>
        <p:spPr>
          <a:xfrm>
            <a:off x="8255654" y="2416435"/>
            <a:ext cx="413936" cy="283723"/>
          </a:xfrm>
          <a:prstGeom prst="rect">
            <a:avLst/>
          </a:prstGeom>
        </p:spPr>
      </p:pic>
      <p:pic>
        <p:nvPicPr>
          <p:cNvPr id="66" name="Picture 65">
            <a:extLst>
              <a:ext uri="{FF2B5EF4-FFF2-40B4-BE49-F238E27FC236}">
                <a16:creationId xmlns:a16="http://schemas.microsoft.com/office/drawing/2014/main" id="{B3E887C2-768C-FFF4-0D6D-7122AC370D18}"/>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9454250" y="3449221"/>
            <a:ext cx="2258374" cy="195943"/>
          </a:xfrm>
          <a:prstGeom prst="rect">
            <a:avLst/>
          </a:prstGeom>
        </p:spPr>
      </p:pic>
      <p:pic>
        <p:nvPicPr>
          <p:cNvPr id="67" name="Picture 66">
            <a:extLst>
              <a:ext uri="{FF2B5EF4-FFF2-40B4-BE49-F238E27FC236}">
                <a16:creationId xmlns:a16="http://schemas.microsoft.com/office/drawing/2014/main" id="{950DC9CF-C95A-455F-F524-FBCA2548B6B5}"/>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9472180" y="4117230"/>
            <a:ext cx="2180557" cy="181720"/>
          </a:xfrm>
          <a:prstGeom prst="rect">
            <a:avLst/>
          </a:prstGeom>
        </p:spPr>
      </p:pic>
      <p:cxnSp>
        <p:nvCxnSpPr>
          <p:cNvPr id="68" name="Straight Connector 67">
            <a:extLst>
              <a:ext uri="{FF2B5EF4-FFF2-40B4-BE49-F238E27FC236}">
                <a16:creationId xmlns:a16="http://schemas.microsoft.com/office/drawing/2014/main" id="{14BCC556-9E2F-B3C2-9C8B-22E18F653A51}"/>
              </a:ext>
            </a:extLst>
          </p:cNvPr>
          <p:cNvCxnSpPr>
            <a:cxnSpLocks/>
          </p:cNvCxnSpPr>
          <p:nvPr/>
        </p:nvCxnSpPr>
        <p:spPr>
          <a:xfrm flipH="1" flipV="1">
            <a:off x="9252889" y="4039455"/>
            <a:ext cx="157811" cy="1467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9DF764C2-9C31-3547-B2C5-E3A87098CA9C}"/>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val="0"/>
              </a:ext>
            </a:extLst>
          </a:blip>
          <a:srcRect/>
          <a:stretch/>
        </p:blipFill>
        <p:spPr>
          <a:xfrm>
            <a:off x="9464347" y="4952886"/>
            <a:ext cx="2180557" cy="205741"/>
          </a:xfrm>
          <a:prstGeom prst="rect">
            <a:avLst/>
          </a:prstGeom>
        </p:spPr>
      </p:pic>
      <p:pic>
        <p:nvPicPr>
          <p:cNvPr id="72" name="Picture 71">
            <a:extLst>
              <a:ext uri="{FF2B5EF4-FFF2-40B4-BE49-F238E27FC236}">
                <a16:creationId xmlns:a16="http://schemas.microsoft.com/office/drawing/2014/main" id="{4820B8A5-CBF0-C881-F67B-69A1A595B634}"/>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val="0"/>
              </a:ext>
            </a:extLst>
          </a:blip>
          <a:srcRect/>
          <a:stretch/>
        </p:blipFill>
        <p:spPr>
          <a:xfrm>
            <a:off x="9456823" y="5157192"/>
            <a:ext cx="2180557" cy="205741"/>
          </a:xfrm>
          <a:prstGeom prst="rect">
            <a:avLst/>
          </a:prstGeom>
        </p:spPr>
      </p:pic>
      <p:pic>
        <p:nvPicPr>
          <p:cNvPr id="73" name="Picture 72">
            <a:extLst>
              <a:ext uri="{FF2B5EF4-FFF2-40B4-BE49-F238E27FC236}">
                <a16:creationId xmlns:a16="http://schemas.microsoft.com/office/drawing/2014/main" id="{5E76B176-4E84-59EC-A8DA-EC8B37FEE910}"/>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9469852" y="5785583"/>
            <a:ext cx="2180557" cy="158750"/>
          </a:xfrm>
          <a:prstGeom prst="rect">
            <a:avLst/>
          </a:prstGeom>
        </p:spPr>
      </p:pic>
      <p:pic>
        <p:nvPicPr>
          <p:cNvPr id="74" name="Picture 73">
            <a:extLst>
              <a:ext uri="{FF2B5EF4-FFF2-40B4-BE49-F238E27FC236}">
                <a16:creationId xmlns:a16="http://schemas.microsoft.com/office/drawing/2014/main" id="{FC07FE10-29C9-35BA-76D7-AD14E64D5774}"/>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9460600" y="6196730"/>
            <a:ext cx="2258374" cy="209005"/>
          </a:xfrm>
          <a:prstGeom prst="rect">
            <a:avLst/>
          </a:prstGeom>
        </p:spPr>
      </p:pic>
      <p:cxnSp>
        <p:nvCxnSpPr>
          <p:cNvPr id="75" name="Straight Connector 74">
            <a:extLst>
              <a:ext uri="{FF2B5EF4-FFF2-40B4-BE49-F238E27FC236}">
                <a16:creationId xmlns:a16="http://schemas.microsoft.com/office/drawing/2014/main" id="{DF21C1CA-478D-31FA-E033-44AE509AEF3B}"/>
              </a:ext>
            </a:extLst>
          </p:cNvPr>
          <p:cNvCxnSpPr>
            <a:cxnSpLocks/>
          </p:cNvCxnSpPr>
          <p:nvPr/>
        </p:nvCxnSpPr>
        <p:spPr>
          <a:xfrm flipH="1" flipV="1">
            <a:off x="9229339" y="6094570"/>
            <a:ext cx="200411" cy="20145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75279B0-D882-F4BE-924B-CA083416DD33}"/>
              </a:ext>
            </a:extLst>
          </p:cNvPr>
          <p:cNvSpPr/>
          <p:nvPr/>
        </p:nvSpPr>
        <p:spPr>
          <a:xfrm>
            <a:off x="9446227" y="2181527"/>
            <a:ext cx="2206510" cy="615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6" name="Rectangle 85">
            <a:extLst>
              <a:ext uri="{FF2B5EF4-FFF2-40B4-BE49-F238E27FC236}">
                <a16:creationId xmlns:a16="http://schemas.microsoft.com/office/drawing/2014/main" id="{FD5CEA5E-6CEF-CECE-19D9-9772F73372BC}"/>
              </a:ext>
            </a:extLst>
          </p:cNvPr>
          <p:cNvSpPr/>
          <p:nvPr/>
        </p:nvSpPr>
        <p:spPr>
          <a:xfrm>
            <a:off x="9459203" y="3457838"/>
            <a:ext cx="2206510" cy="224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7" name="Rectangle 86">
            <a:extLst>
              <a:ext uri="{FF2B5EF4-FFF2-40B4-BE49-F238E27FC236}">
                <a16:creationId xmlns:a16="http://schemas.microsoft.com/office/drawing/2014/main" id="{14F99CCA-D421-9AA4-73B5-CB300AFDD3EE}"/>
              </a:ext>
            </a:extLst>
          </p:cNvPr>
          <p:cNvSpPr/>
          <p:nvPr/>
        </p:nvSpPr>
        <p:spPr>
          <a:xfrm>
            <a:off x="9480182" y="4104614"/>
            <a:ext cx="2206510" cy="224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8" name="Rectangle 87">
            <a:extLst>
              <a:ext uri="{FF2B5EF4-FFF2-40B4-BE49-F238E27FC236}">
                <a16:creationId xmlns:a16="http://schemas.microsoft.com/office/drawing/2014/main" id="{4BB39B4E-FE1B-155F-BA1C-441B391D1C44}"/>
              </a:ext>
            </a:extLst>
          </p:cNvPr>
          <p:cNvSpPr/>
          <p:nvPr/>
        </p:nvSpPr>
        <p:spPr>
          <a:xfrm>
            <a:off x="9469852" y="4949790"/>
            <a:ext cx="2206510" cy="405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9" name="Rectangle 88">
            <a:extLst>
              <a:ext uri="{FF2B5EF4-FFF2-40B4-BE49-F238E27FC236}">
                <a16:creationId xmlns:a16="http://schemas.microsoft.com/office/drawing/2014/main" id="{6CFEAD34-72E3-D234-2A59-ED927A4F1B60}"/>
              </a:ext>
            </a:extLst>
          </p:cNvPr>
          <p:cNvSpPr/>
          <p:nvPr/>
        </p:nvSpPr>
        <p:spPr>
          <a:xfrm>
            <a:off x="9475687" y="5775649"/>
            <a:ext cx="2206510" cy="207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0" name="Rectangle 89">
            <a:extLst>
              <a:ext uri="{FF2B5EF4-FFF2-40B4-BE49-F238E27FC236}">
                <a16:creationId xmlns:a16="http://schemas.microsoft.com/office/drawing/2014/main" id="{492AEE8B-9F29-D9F5-89AD-F12A0BF80BF0}"/>
              </a:ext>
            </a:extLst>
          </p:cNvPr>
          <p:cNvSpPr/>
          <p:nvPr/>
        </p:nvSpPr>
        <p:spPr>
          <a:xfrm>
            <a:off x="9480182" y="6205127"/>
            <a:ext cx="2206510" cy="207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03" name="Group 102">
            <a:extLst>
              <a:ext uri="{FF2B5EF4-FFF2-40B4-BE49-F238E27FC236}">
                <a16:creationId xmlns:a16="http://schemas.microsoft.com/office/drawing/2014/main" id="{FE0A1573-8932-4318-6524-40D60343FB19}"/>
              </a:ext>
            </a:extLst>
          </p:cNvPr>
          <p:cNvGrpSpPr/>
          <p:nvPr/>
        </p:nvGrpSpPr>
        <p:grpSpPr>
          <a:xfrm>
            <a:off x="8752540" y="2234294"/>
            <a:ext cx="1431338" cy="289415"/>
            <a:chOff x="8752540" y="2234294"/>
            <a:chExt cx="1431338" cy="289415"/>
          </a:xfrm>
        </p:grpSpPr>
        <p:sp>
          <p:nvSpPr>
            <p:cNvPr id="91" name="Oval 90">
              <a:extLst>
                <a:ext uri="{FF2B5EF4-FFF2-40B4-BE49-F238E27FC236}">
                  <a16:creationId xmlns:a16="http://schemas.microsoft.com/office/drawing/2014/main" id="{08A02004-A93F-A980-310E-0D664BEA481C}"/>
                </a:ext>
              </a:extLst>
            </p:cNvPr>
            <p:cNvSpPr/>
            <p:nvPr/>
          </p:nvSpPr>
          <p:spPr>
            <a:xfrm>
              <a:off x="10114180" y="2234294"/>
              <a:ext cx="69698" cy="6969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92" name="Straight Connector 91">
              <a:extLst>
                <a:ext uri="{FF2B5EF4-FFF2-40B4-BE49-F238E27FC236}">
                  <a16:creationId xmlns:a16="http://schemas.microsoft.com/office/drawing/2014/main" id="{8F46650C-267A-F899-9E73-55D2C27CB680}"/>
                </a:ext>
              </a:extLst>
            </p:cNvPr>
            <p:cNvCxnSpPr>
              <a:cxnSpLocks/>
              <a:stCxn id="91" idx="2"/>
            </p:cNvCxnSpPr>
            <p:nvPr/>
          </p:nvCxnSpPr>
          <p:spPr>
            <a:xfrm flipH="1">
              <a:off x="8752540" y="2269143"/>
              <a:ext cx="1361640" cy="254566"/>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22AFAF-73BC-45FB-A310-7CA3980E2B07}"/>
              </a:ext>
            </a:extLst>
          </p:cNvPr>
          <p:cNvGrpSpPr/>
          <p:nvPr/>
        </p:nvGrpSpPr>
        <p:grpSpPr>
          <a:xfrm>
            <a:off x="8752540" y="2501206"/>
            <a:ext cx="1592115" cy="69698"/>
            <a:chOff x="8600140" y="2348806"/>
            <a:chExt cx="1592115" cy="69698"/>
          </a:xfrm>
        </p:grpSpPr>
        <p:sp>
          <p:nvSpPr>
            <p:cNvPr id="109" name="Oval 108">
              <a:extLst>
                <a:ext uri="{FF2B5EF4-FFF2-40B4-BE49-F238E27FC236}">
                  <a16:creationId xmlns:a16="http://schemas.microsoft.com/office/drawing/2014/main" id="{2728F476-7A15-427E-8340-2A552529DF96}"/>
                </a:ext>
              </a:extLst>
            </p:cNvPr>
            <p:cNvSpPr/>
            <p:nvPr/>
          </p:nvSpPr>
          <p:spPr>
            <a:xfrm>
              <a:off x="10122557" y="2348806"/>
              <a:ext cx="69698" cy="6969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10" name="Straight Connector 109">
              <a:extLst>
                <a:ext uri="{FF2B5EF4-FFF2-40B4-BE49-F238E27FC236}">
                  <a16:creationId xmlns:a16="http://schemas.microsoft.com/office/drawing/2014/main" id="{C702B7CC-C002-E992-C91A-1AB95E856FE8}"/>
                </a:ext>
              </a:extLst>
            </p:cNvPr>
            <p:cNvCxnSpPr>
              <a:cxnSpLocks/>
              <a:stCxn id="109" idx="2"/>
            </p:cNvCxnSpPr>
            <p:nvPr/>
          </p:nvCxnSpPr>
          <p:spPr>
            <a:xfrm flipH="1" flipV="1">
              <a:off x="8600140" y="2368712"/>
              <a:ext cx="1522417" cy="14943"/>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458DD44C-EE36-1AE0-4A67-DF8E95A9EF17}"/>
              </a:ext>
            </a:extLst>
          </p:cNvPr>
          <p:cNvGrpSpPr/>
          <p:nvPr/>
        </p:nvGrpSpPr>
        <p:grpSpPr>
          <a:xfrm>
            <a:off x="8752540" y="2516723"/>
            <a:ext cx="1809918" cy="148931"/>
            <a:chOff x="8382337" y="2269573"/>
            <a:chExt cx="1809918" cy="148931"/>
          </a:xfrm>
        </p:grpSpPr>
        <p:sp>
          <p:nvSpPr>
            <p:cNvPr id="122" name="Oval 121">
              <a:extLst>
                <a:ext uri="{FF2B5EF4-FFF2-40B4-BE49-F238E27FC236}">
                  <a16:creationId xmlns:a16="http://schemas.microsoft.com/office/drawing/2014/main" id="{4973F58E-F085-70FD-07CD-F62B63609CE6}"/>
                </a:ext>
              </a:extLst>
            </p:cNvPr>
            <p:cNvSpPr/>
            <p:nvPr/>
          </p:nvSpPr>
          <p:spPr>
            <a:xfrm>
              <a:off x="10122557" y="2348806"/>
              <a:ext cx="69698" cy="6969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23" name="Straight Connector 122">
              <a:extLst>
                <a:ext uri="{FF2B5EF4-FFF2-40B4-BE49-F238E27FC236}">
                  <a16:creationId xmlns:a16="http://schemas.microsoft.com/office/drawing/2014/main" id="{C1F2D088-170F-B0D9-2CD6-86B3D40F86B7}"/>
                </a:ext>
              </a:extLst>
            </p:cNvPr>
            <p:cNvCxnSpPr>
              <a:cxnSpLocks/>
              <a:stCxn id="122" idx="2"/>
            </p:cNvCxnSpPr>
            <p:nvPr/>
          </p:nvCxnSpPr>
          <p:spPr>
            <a:xfrm flipH="1" flipV="1">
              <a:off x="8382337" y="2269573"/>
              <a:ext cx="1740220" cy="114082"/>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129" name="Oval 128">
            <a:extLst>
              <a:ext uri="{FF2B5EF4-FFF2-40B4-BE49-F238E27FC236}">
                <a16:creationId xmlns:a16="http://schemas.microsoft.com/office/drawing/2014/main" id="{5531D108-E74D-E837-351A-ABC2BD220BAE}"/>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0" name="Oval 129">
            <a:extLst>
              <a:ext uri="{FF2B5EF4-FFF2-40B4-BE49-F238E27FC236}">
                <a16:creationId xmlns:a16="http://schemas.microsoft.com/office/drawing/2014/main" id="{B56640D6-C63E-6C0D-A4E4-B12985354C0D}"/>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1" name="Oval 130">
            <a:extLst>
              <a:ext uri="{FF2B5EF4-FFF2-40B4-BE49-F238E27FC236}">
                <a16:creationId xmlns:a16="http://schemas.microsoft.com/office/drawing/2014/main" id="{E1425065-1254-457B-39EE-7C1B697BF4D0}"/>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32" name="Oval 131">
            <a:extLst>
              <a:ext uri="{FF2B5EF4-FFF2-40B4-BE49-F238E27FC236}">
                <a16:creationId xmlns:a16="http://schemas.microsoft.com/office/drawing/2014/main" id="{9C45400D-0463-EE85-B11F-12D0DE69A14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3" name="Group 132">
            <a:extLst>
              <a:ext uri="{FF2B5EF4-FFF2-40B4-BE49-F238E27FC236}">
                <a16:creationId xmlns:a16="http://schemas.microsoft.com/office/drawing/2014/main" id="{D8C9CCAF-60FF-33B1-4240-7EBCEF3CBFF0}"/>
              </a:ext>
            </a:extLst>
          </p:cNvPr>
          <p:cNvGrpSpPr/>
          <p:nvPr/>
        </p:nvGrpSpPr>
        <p:grpSpPr>
          <a:xfrm>
            <a:off x="1143940" y="3093002"/>
            <a:ext cx="2002877" cy="1921042"/>
            <a:chOff x="3184602" y="2703558"/>
            <a:chExt cx="3225653" cy="3093855"/>
          </a:xfrm>
        </p:grpSpPr>
        <p:sp>
          <p:nvSpPr>
            <p:cNvPr id="134" name="Oval 133">
              <a:extLst>
                <a:ext uri="{FF2B5EF4-FFF2-40B4-BE49-F238E27FC236}">
                  <a16:creationId xmlns:a16="http://schemas.microsoft.com/office/drawing/2014/main" id="{4C9F5E24-0684-FAC4-9244-D3C57B8941F8}"/>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5" name="Oval 134">
              <a:extLst>
                <a:ext uri="{FF2B5EF4-FFF2-40B4-BE49-F238E27FC236}">
                  <a16:creationId xmlns:a16="http://schemas.microsoft.com/office/drawing/2014/main" id="{EAA12106-3325-3EF8-AF9F-56B6E3B04E73}"/>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6" name="Oval 135">
              <a:extLst>
                <a:ext uri="{FF2B5EF4-FFF2-40B4-BE49-F238E27FC236}">
                  <a16:creationId xmlns:a16="http://schemas.microsoft.com/office/drawing/2014/main" id="{DE7FF068-1A51-F7A5-5F4E-0F55CD433885}"/>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7" name="Oval 136">
              <a:extLst>
                <a:ext uri="{FF2B5EF4-FFF2-40B4-BE49-F238E27FC236}">
                  <a16:creationId xmlns:a16="http://schemas.microsoft.com/office/drawing/2014/main" id="{6FB736F4-EC5A-78C0-9361-F126767D6678}"/>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8" name="Oval 137">
              <a:extLst>
                <a:ext uri="{FF2B5EF4-FFF2-40B4-BE49-F238E27FC236}">
                  <a16:creationId xmlns:a16="http://schemas.microsoft.com/office/drawing/2014/main" id="{BB07A1A6-E8B5-9D70-8F71-DD4FF696F180}"/>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9" name="Oval 138">
              <a:extLst>
                <a:ext uri="{FF2B5EF4-FFF2-40B4-BE49-F238E27FC236}">
                  <a16:creationId xmlns:a16="http://schemas.microsoft.com/office/drawing/2014/main" id="{39853405-14EE-E34F-96EA-EDE5D8B896C5}"/>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0" name="Oval 139">
              <a:extLst>
                <a:ext uri="{FF2B5EF4-FFF2-40B4-BE49-F238E27FC236}">
                  <a16:creationId xmlns:a16="http://schemas.microsoft.com/office/drawing/2014/main" id="{493D852A-368B-733E-8527-A0D0AFD9DC72}"/>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1" name="TextBox 140">
            <a:extLst>
              <a:ext uri="{FF2B5EF4-FFF2-40B4-BE49-F238E27FC236}">
                <a16:creationId xmlns:a16="http://schemas.microsoft.com/office/drawing/2014/main" id="{ACFC3A1F-3509-1074-570C-1FE8E2876703}"/>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143" name="TextBox 142">
            <a:extLst>
              <a:ext uri="{FF2B5EF4-FFF2-40B4-BE49-F238E27FC236}">
                <a16:creationId xmlns:a16="http://schemas.microsoft.com/office/drawing/2014/main" id="{46795D5B-D205-65FD-6B31-AC3187C2BCA8}"/>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144" name="TextBox 143">
            <a:extLst>
              <a:ext uri="{FF2B5EF4-FFF2-40B4-BE49-F238E27FC236}">
                <a16:creationId xmlns:a16="http://schemas.microsoft.com/office/drawing/2014/main" id="{A50BED57-8DFA-BF6E-C950-4511AE55D28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145" name="TextBox 144">
            <a:extLst>
              <a:ext uri="{FF2B5EF4-FFF2-40B4-BE49-F238E27FC236}">
                <a16:creationId xmlns:a16="http://schemas.microsoft.com/office/drawing/2014/main" id="{D676E5C0-4CE5-42DB-146E-D81F7F7517CF}"/>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155" name="TextBox 154">
            <a:extLst>
              <a:ext uri="{FF2B5EF4-FFF2-40B4-BE49-F238E27FC236}">
                <a16:creationId xmlns:a16="http://schemas.microsoft.com/office/drawing/2014/main" id="{100042AA-7D74-185E-9A36-92AF4B1F9E51}"/>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Tree>
    <p:extLst>
      <p:ext uri="{BB962C8B-B14F-4D97-AF65-F5344CB8AC3E}">
        <p14:creationId xmlns:p14="http://schemas.microsoft.com/office/powerpoint/2010/main" val="178874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32</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1C07B73-3BCE-6A7D-1CCA-F1543AA30ADC}"/>
              </a:ext>
            </a:extLst>
          </p:cNvPr>
          <p:cNvSpPr txBox="1"/>
          <p:nvPr/>
        </p:nvSpPr>
        <p:spPr>
          <a:xfrm>
            <a:off x="8724665" y="908720"/>
            <a:ext cx="2151177" cy="430887"/>
          </a:xfrm>
          <a:prstGeom prst="rect">
            <a:avLst/>
          </a:prstGeom>
          <a:noFill/>
          <a:ln w="19050">
            <a:solidFill>
              <a:srgbClr val="FF0000"/>
            </a:solidFill>
          </a:ln>
        </p:spPr>
        <p:txBody>
          <a:bodyPr wrap="square">
            <a:spAutoFit/>
          </a:bodyPr>
          <a:lstStyle/>
          <a:p>
            <a:pPr algn="ctr"/>
            <a:r>
              <a:rPr lang="en-US" sz="1100" b="1" dirty="0">
                <a:latin typeface="Segoe UI" panose="020B0502040204020203" pitchFamily="34" charset="0"/>
                <a:cs typeface="Segoe UI" panose="020B0502040204020203" pitchFamily="34" charset="0"/>
              </a:rPr>
              <a:t>Operational Taxonomic Units (OTUs) clustering</a:t>
            </a:r>
          </a:p>
        </p:txBody>
      </p:sp>
      <p:grpSp>
        <p:nvGrpSpPr>
          <p:cNvPr id="70" name="Group 69">
            <a:extLst>
              <a:ext uri="{FF2B5EF4-FFF2-40B4-BE49-F238E27FC236}">
                <a16:creationId xmlns:a16="http://schemas.microsoft.com/office/drawing/2014/main" id="{F9419366-7BA9-EF6B-2CD8-AFC5CF0B6348}"/>
              </a:ext>
            </a:extLst>
          </p:cNvPr>
          <p:cNvGrpSpPr/>
          <p:nvPr/>
        </p:nvGrpSpPr>
        <p:grpSpPr>
          <a:xfrm>
            <a:off x="7470819" y="1772816"/>
            <a:ext cx="1865541" cy="1601916"/>
            <a:chOff x="7470819" y="1971100"/>
            <a:chExt cx="1865541" cy="1601916"/>
          </a:xfrm>
        </p:grpSpPr>
        <p:grpSp>
          <p:nvGrpSpPr>
            <p:cNvPr id="18" name="Group 17">
              <a:extLst>
                <a:ext uri="{FF2B5EF4-FFF2-40B4-BE49-F238E27FC236}">
                  <a16:creationId xmlns:a16="http://schemas.microsoft.com/office/drawing/2014/main" id="{03C13A61-DABB-A2A0-B41A-857C041FC91F}"/>
                </a:ext>
              </a:extLst>
            </p:cNvPr>
            <p:cNvGrpSpPr/>
            <p:nvPr/>
          </p:nvGrpSpPr>
          <p:grpSpPr>
            <a:xfrm>
              <a:off x="7681090" y="1971100"/>
              <a:ext cx="1655270" cy="1587638"/>
              <a:chOff x="3184602" y="2703558"/>
              <a:chExt cx="3225653" cy="3093855"/>
            </a:xfrm>
          </p:grpSpPr>
          <p:sp>
            <p:nvSpPr>
              <p:cNvPr id="21" name="Oval 20">
                <a:extLst>
                  <a:ext uri="{FF2B5EF4-FFF2-40B4-BE49-F238E27FC236}">
                    <a16:creationId xmlns:a16="http://schemas.microsoft.com/office/drawing/2014/main" id="{E36F2C64-D915-0F88-A0AB-F21AD87CE61E}"/>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Oval 27">
                <a:extLst>
                  <a:ext uri="{FF2B5EF4-FFF2-40B4-BE49-F238E27FC236}">
                    <a16:creationId xmlns:a16="http://schemas.microsoft.com/office/drawing/2014/main" id="{02403E98-3398-9EC2-D098-B5962AC070C6}"/>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4B63F777-3E6D-009E-35DD-EB44E891701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A97398D9-2CB4-CBFB-DE34-34173542B0B3}"/>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Oval 36">
                <a:extLst>
                  <a:ext uri="{FF2B5EF4-FFF2-40B4-BE49-F238E27FC236}">
                    <a16:creationId xmlns:a16="http://schemas.microsoft.com/office/drawing/2014/main" id="{70E3599B-0A21-0068-51EB-56060144BEC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FC63A0C5-6700-989B-CCFD-B238939B4107}"/>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9" name="Oval 38">
                <a:extLst>
                  <a:ext uri="{FF2B5EF4-FFF2-40B4-BE49-F238E27FC236}">
                    <a16:creationId xmlns:a16="http://schemas.microsoft.com/office/drawing/2014/main" id="{C362234D-A2DE-CADE-5554-1A6D1BBAE18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40" name="Group 39">
              <a:extLst>
                <a:ext uri="{FF2B5EF4-FFF2-40B4-BE49-F238E27FC236}">
                  <a16:creationId xmlns:a16="http://schemas.microsoft.com/office/drawing/2014/main" id="{BC6641EC-EDFE-9968-4E0B-7E5E070949AE}"/>
                </a:ext>
              </a:extLst>
            </p:cNvPr>
            <p:cNvGrpSpPr/>
            <p:nvPr/>
          </p:nvGrpSpPr>
          <p:grpSpPr>
            <a:xfrm>
              <a:off x="7470819" y="2116138"/>
              <a:ext cx="1799425" cy="1456878"/>
              <a:chOff x="5242882" y="3307647"/>
              <a:chExt cx="2395035" cy="1939105"/>
            </a:xfrm>
          </p:grpSpPr>
          <p:sp>
            <p:nvSpPr>
              <p:cNvPr id="41" name="Oval 40">
                <a:extLst>
                  <a:ext uri="{FF2B5EF4-FFF2-40B4-BE49-F238E27FC236}">
                    <a16:creationId xmlns:a16="http://schemas.microsoft.com/office/drawing/2014/main" id="{175B58E6-A8D7-8C7E-6AE0-C9B3E15E6B89}"/>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2" name="Oval 41">
                <a:extLst>
                  <a:ext uri="{FF2B5EF4-FFF2-40B4-BE49-F238E27FC236}">
                    <a16:creationId xmlns:a16="http://schemas.microsoft.com/office/drawing/2014/main" id="{12CC6669-315E-95DA-ED32-08E489F5E9A3}"/>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Oval 44">
                <a:extLst>
                  <a:ext uri="{FF2B5EF4-FFF2-40B4-BE49-F238E27FC236}">
                    <a16:creationId xmlns:a16="http://schemas.microsoft.com/office/drawing/2014/main" id="{7BDFDA5C-1191-8861-2FDB-498C6364BDEB}"/>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7" name="Oval 46">
                <a:extLst>
                  <a:ext uri="{FF2B5EF4-FFF2-40B4-BE49-F238E27FC236}">
                    <a16:creationId xmlns:a16="http://schemas.microsoft.com/office/drawing/2014/main" id="{B8126F70-970A-1E86-2F12-D8DF755364F0}"/>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Oval 48">
                <a:extLst>
                  <a:ext uri="{FF2B5EF4-FFF2-40B4-BE49-F238E27FC236}">
                    <a16:creationId xmlns:a16="http://schemas.microsoft.com/office/drawing/2014/main" id="{A35AF8D8-80C4-3070-5302-B1153FFE3AD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1" name="Oval 50">
                <a:extLst>
                  <a:ext uri="{FF2B5EF4-FFF2-40B4-BE49-F238E27FC236}">
                    <a16:creationId xmlns:a16="http://schemas.microsoft.com/office/drawing/2014/main" id="{BE1DE4FA-8F29-E0F8-CB98-710B0FF6B4ED}"/>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Oval 55">
                <a:extLst>
                  <a:ext uri="{FF2B5EF4-FFF2-40B4-BE49-F238E27FC236}">
                    <a16:creationId xmlns:a16="http://schemas.microsoft.com/office/drawing/2014/main" id="{C231E6B0-365E-4877-A772-99A7530C3774}"/>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9" name="Oval 58">
                <a:extLst>
                  <a:ext uri="{FF2B5EF4-FFF2-40B4-BE49-F238E27FC236}">
                    <a16:creationId xmlns:a16="http://schemas.microsoft.com/office/drawing/2014/main" id="{B96B52A0-6929-F4F1-3A1D-42DD7B531F91}"/>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2" name="Oval 61">
                <a:extLst>
                  <a:ext uri="{FF2B5EF4-FFF2-40B4-BE49-F238E27FC236}">
                    <a16:creationId xmlns:a16="http://schemas.microsoft.com/office/drawing/2014/main" id="{BA49C67C-3D68-082B-32A1-FD4775761B5B}"/>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9" name="Oval 68">
                <a:extLst>
                  <a:ext uri="{FF2B5EF4-FFF2-40B4-BE49-F238E27FC236}">
                    <a16:creationId xmlns:a16="http://schemas.microsoft.com/office/drawing/2014/main" id="{ED4BECC7-086D-A728-E231-58E51EDF8879}"/>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76" name="Group 75">
            <a:extLst>
              <a:ext uri="{FF2B5EF4-FFF2-40B4-BE49-F238E27FC236}">
                <a16:creationId xmlns:a16="http://schemas.microsoft.com/office/drawing/2014/main" id="{6CD2C72B-085B-B9D5-94D8-06263C11CE03}"/>
              </a:ext>
            </a:extLst>
          </p:cNvPr>
          <p:cNvGrpSpPr/>
          <p:nvPr/>
        </p:nvGrpSpPr>
        <p:grpSpPr>
          <a:xfrm>
            <a:off x="9953230" y="1772816"/>
            <a:ext cx="1865541" cy="1601916"/>
            <a:chOff x="7470819" y="1971100"/>
            <a:chExt cx="1865541" cy="1601916"/>
          </a:xfrm>
        </p:grpSpPr>
        <p:grpSp>
          <p:nvGrpSpPr>
            <p:cNvPr id="84" name="Group 83">
              <a:extLst>
                <a:ext uri="{FF2B5EF4-FFF2-40B4-BE49-F238E27FC236}">
                  <a16:creationId xmlns:a16="http://schemas.microsoft.com/office/drawing/2014/main" id="{3AC8F388-3F3E-C40E-9D48-358151CDC4D1}"/>
                </a:ext>
              </a:extLst>
            </p:cNvPr>
            <p:cNvGrpSpPr/>
            <p:nvPr/>
          </p:nvGrpSpPr>
          <p:grpSpPr>
            <a:xfrm>
              <a:off x="7681090" y="1971100"/>
              <a:ext cx="1655270" cy="1587638"/>
              <a:chOff x="3184602" y="2703558"/>
              <a:chExt cx="3225653" cy="3093855"/>
            </a:xfrm>
          </p:grpSpPr>
          <p:sp>
            <p:nvSpPr>
              <p:cNvPr id="118" name="Oval 117">
                <a:extLst>
                  <a:ext uri="{FF2B5EF4-FFF2-40B4-BE49-F238E27FC236}">
                    <a16:creationId xmlns:a16="http://schemas.microsoft.com/office/drawing/2014/main" id="{BD7EF412-ED84-F403-2CA7-8884AAAA7400}"/>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DCDB31CC-4588-4B37-79E1-8105D1BC30C9}"/>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7B0BF430-0C0A-1EEA-9B02-511DB00680C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4" name="Oval 123">
                <a:extLst>
                  <a:ext uri="{FF2B5EF4-FFF2-40B4-BE49-F238E27FC236}">
                    <a16:creationId xmlns:a16="http://schemas.microsoft.com/office/drawing/2014/main" id="{93543B94-F22D-55A8-6953-57CF004B785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6" name="Oval 125">
                <a:extLst>
                  <a:ext uri="{FF2B5EF4-FFF2-40B4-BE49-F238E27FC236}">
                    <a16:creationId xmlns:a16="http://schemas.microsoft.com/office/drawing/2014/main" id="{B7FE556D-EA9B-F928-8CD5-A01B155D0B5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7" name="Oval 126">
                <a:extLst>
                  <a:ext uri="{FF2B5EF4-FFF2-40B4-BE49-F238E27FC236}">
                    <a16:creationId xmlns:a16="http://schemas.microsoft.com/office/drawing/2014/main" id="{4C69A117-0348-103B-0AD6-2A0506EBE1D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93" name="Group 92">
              <a:extLst>
                <a:ext uri="{FF2B5EF4-FFF2-40B4-BE49-F238E27FC236}">
                  <a16:creationId xmlns:a16="http://schemas.microsoft.com/office/drawing/2014/main" id="{88BE5675-8BC1-AFC3-D8E5-FA6879F4F5A6}"/>
                </a:ext>
              </a:extLst>
            </p:cNvPr>
            <p:cNvGrpSpPr/>
            <p:nvPr/>
          </p:nvGrpSpPr>
          <p:grpSpPr>
            <a:xfrm>
              <a:off x="7470819" y="2116138"/>
              <a:ext cx="1799425" cy="1456878"/>
              <a:chOff x="5242882" y="3307647"/>
              <a:chExt cx="2395035" cy="1939105"/>
            </a:xfrm>
          </p:grpSpPr>
          <p:sp>
            <p:nvSpPr>
              <p:cNvPr id="94" name="Oval 93">
                <a:extLst>
                  <a:ext uri="{FF2B5EF4-FFF2-40B4-BE49-F238E27FC236}">
                    <a16:creationId xmlns:a16="http://schemas.microsoft.com/office/drawing/2014/main" id="{D88B1376-0593-D099-4158-2F70F04870D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4" name="Oval 103">
                <a:extLst>
                  <a:ext uri="{FF2B5EF4-FFF2-40B4-BE49-F238E27FC236}">
                    <a16:creationId xmlns:a16="http://schemas.microsoft.com/office/drawing/2014/main" id="{69C8580F-4443-8980-874F-F819BF9B68B2}"/>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Oval 104">
                <a:extLst>
                  <a:ext uri="{FF2B5EF4-FFF2-40B4-BE49-F238E27FC236}">
                    <a16:creationId xmlns:a16="http://schemas.microsoft.com/office/drawing/2014/main" id="{E0218448-0051-8654-70B2-F61D30E429CC}"/>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1" name="Oval 110">
                <a:extLst>
                  <a:ext uri="{FF2B5EF4-FFF2-40B4-BE49-F238E27FC236}">
                    <a16:creationId xmlns:a16="http://schemas.microsoft.com/office/drawing/2014/main" id="{CED7DCAD-D0D6-4F6C-3257-B95A8310C70C}"/>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Oval 111">
                <a:extLst>
                  <a:ext uri="{FF2B5EF4-FFF2-40B4-BE49-F238E27FC236}">
                    <a16:creationId xmlns:a16="http://schemas.microsoft.com/office/drawing/2014/main" id="{10D94D2D-4ACF-0D5B-CADB-3C62CCC2661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Oval 112">
                <a:extLst>
                  <a:ext uri="{FF2B5EF4-FFF2-40B4-BE49-F238E27FC236}">
                    <a16:creationId xmlns:a16="http://schemas.microsoft.com/office/drawing/2014/main" id="{C1976E4F-7C36-4B23-DCD8-C6C6C58540FE}"/>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Oval 113">
                <a:extLst>
                  <a:ext uri="{FF2B5EF4-FFF2-40B4-BE49-F238E27FC236}">
                    <a16:creationId xmlns:a16="http://schemas.microsoft.com/office/drawing/2014/main" id="{39942B16-9187-5952-529F-5234431AE581}"/>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5" name="Oval 114">
                <a:extLst>
                  <a:ext uri="{FF2B5EF4-FFF2-40B4-BE49-F238E27FC236}">
                    <a16:creationId xmlns:a16="http://schemas.microsoft.com/office/drawing/2014/main" id="{26592FF7-5580-1896-F6AE-754DA6825026}"/>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6" name="Oval 115">
                <a:extLst>
                  <a:ext uri="{FF2B5EF4-FFF2-40B4-BE49-F238E27FC236}">
                    <a16:creationId xmlns:a16="http://schemas.microsoft.com/office/drawing/2014/main" id="{6501BB0C-9E5E-6ADA-956B-520878BF9911}"/>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7" name="Oval 116">
                <a:extLst>
                  <a:ext uri="{FF2B5EF4-FFF2-40B4-BE49-F238E27FC236}">
                    <a16:creationId xmlns:a16="http://schemas.microsoft.com/office/drawing/2014/main" id="{3B8DDC7C-DDFE-11F3-F66A-0F8617601A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28" name="Group 127">
            <a:extLst>
              <a:ext uri="{FF2B5EF4-FFF2-40B4-BE49-F238E27FC236}">
                <a16:creationId xmlns:a16="http://schemas.microsoft.com/office/drawing/2014/main" id="{E4717C4A-8296-0E57-7B5B-F08FC2105106}"/>
              </a:ext>
            </a:extLst>
          </p:cNvPr>
          <p:cNvGrpSpPr/>
          <p:nvPr/>
        </p:nvGrpSpPr>
        <p:grpSpPr>
          <a:xfrm>
            <a:off x="7470818" y="4581128"/>
            <a:ext cx="1865542" cy="1601916"/>
            <a:chOff x="7470818" y="1971100"/>
            <a:chExt cx="1865542" cy="1601916"/>
          </a:xfrm>
        </p:grpSpPr>
        <p:grpSp>
          <p:nvGrpSpPr>
            <p:cNvPr id="146" name="Group 145">
              <a:extLst>
                <a:ext uri="{FF2B5EF4-FFF2-40B4-BE49-F238E27FC236}">
                  <a16:creationId xmlns:a16="http://schemas.microsoft.com/office/drawing/2014/main" id="{00328A90-4E89-40AE-3606-9C7A0B516F6C}"/>
                </a:ext>
              </a:extLst>
            </p:cNvPr>
            <p:cNvGrpSpPr/>
            <p:nvPr/>
          </p:nvGrpSpPr>
          <p:grpSpPr>
            <a:xfrm>
              <a:off x="7681090" y="1971100"/>
              <a:ext cx="1655270" cy="1587638"/>
              <a:chOff x="3184602" y="2703558"/>
              <a:chExt cx="3225653" cy="3093855"/>
            </a:xfrm>
          </p:grpSpPr>
          <p:sp>
            <p:nvSpPr>
              <p:cNvPr id="158" name="Oval 157">
                <a:extLst>
                  <a:ext uri="{FF2B5EF4-FFF2-40B4-BE49-F238E27FC236}">
                    <a16:creationId xmlns:a16="http://schemas.microsoft.com/office/drawing/2014/main" id="{68ACAFE0-F718-C64C-E6D6-E538952FB8AD}"/>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9" name="Oval 158">
                <a:extLst>
                  <a:ext uri="{FF2B5EF4-FFF2-40B4-BE49-F238E27FC236}">
                    <a16:creationId xmlns:a16="http://schemas.microsoft.com/office/drawing/2014/main" id="{416F4850-2927-8657-54DD-5E3716982618}"/>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0" name="Oval 159">
                <a:extLst>
                  <a:ext uri="{FF2B5EF4-FFF2-40B4-BE49-F238E27FC236}">
                    <a16:creationId xmlns:a16="http://schemas.microsoft.com/office/drawing/2014/main" id="{C96073DA-4381-7BBD-5D04-B7E1746C94C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1" name="Oval 160">
                <a:extLst>
                  <a:ext uri="{FF2B5EF4-FFF2-40B4-BE49-F238E27FC236}">
                    <a16:creationId xmlns:a16="http://schemas.microsoft.com/office/drawing/2014/main" id="{1432D9DC-7227-C8C5-CCB2-9C512D627DC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2" name="Oval 161">
                <a:extLst>
                  <a:ext uri="{FF2B5EF4-FFF2-40B4-BE49-F238E27FC236}">
                    <a16:creationId xmlns:a16="http://schemas.microsoft.com/office/drawing/2014/main" id="{78CB66A4-5B2C-0087-43D9-17462207999A}"/>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3" name="Oval 162">
                <a:extLst>
                  <a:ext uri="{FF2B5EF4-FFF2-40B4-BE49-F238E27FC236}">
                    <a16:creationId xmlns:a16="http://schemas.microsoft.com/office/drawing/2014/main" id="{947277E7-D5BC-1BE2-F4C5-702A99353A6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4" name="Oval 163">
                <a:extLst>
                  <a:ext uri="{FF2B5EF4-FFF2-40B4-BE49-F238E27FC236}">
                    <a16:creationId xmlns:a16="http://schemas.microsoft.com/office/drawing/2014/main" id="{C10D490B-4845-9C78-673B-20A36CD2533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7" name="Group 146">
              <a:extLst>
                <a:ext uri="{FF2B5EF4-FFF2-40B4-BE49-F238E27FC236}">
                  <a16:creationId xmlns:a16="http://schemas.microsoft.com/office/drawing/2014/main" id="{818CA8CD-A007-345F-0E26-958528103F88}"/>
                </a:ext>
              </a:extLst>
            </p:cNvPr>
            <p:cNvGrpSpPr/>
            <p:nvPr/>
          </p:nvGrpSpPr>
          <p:grpSpPr>
            <a:xfrm>
              <a:off x="7470818" y="2116138"/>
              <a:ext cx="1865541" cy="1456878"/>
              <a:chOff x="5242882" y="3307647"/>
              <a:chExt cx="2483036" cy="1939105"/>
            </a:xfrm>
          </p:grpSpPr>
          <p:sp>
            <p:nvSpPr>
              <p:cNvPr id="148" name="Oval 147">
                <a:extLst>
                  <a:ext uri="{FF2B5EF4-FFF2-40B4-BE49-F238E27FC236}">
                    <a16:creationId xmlns:a16="http://schemas.microsoft.com/office/drawing/2014/main" id="{D3794A05-A6DA-445A-2B5E-A68F1CBCC6FC}"/>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9" name="Oval 148">
                <a:extLst>
                  <a:ext uri="{FF2B5EF4-FFF2-40B4-BE49-F238E27FC236}">
                    <a16:creationId xmlns:a16="http://schemas.microsoft.com/office/drawing/2014/main" id="{B6C33C4B-AB1F-FE93-1B9C-DFC3E9FA717D}"/>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0" name="Oval 149">
                <a:extLst>
                  <a:ext uri="{FF2B5EF4-FFF2-40B4-BE49-F238E27FC236}">
                    <a16:creationId xmlns:a16="http://schemas.microsoft.com/office/drawing/2014/main" id="{33B29918-D092-2F31-D7CF-DE7C6CDAC3FD}"/>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1" name="Oval 150">
                <a:extLst>
                  <a:ext uri="{FF2B5EF4-FFF2-40B4-BE49-F238E27FC236}">
                    <a16:creationId xmlns:a16="http://schemas.microsoft.com/office/drawing/2014/main" id="{CBB011A2-8459-673E-6397-A40C7B757938}"/>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2" name="Oval 151">
                <a:extLst>
                  <a:ext uri="{FF2B5EF4-FFF2-40B4-BE49-F238E27FC236}">
                    <a16:creationId xmlns:a16="http://schemas.microsoft.com/office/drawing/2014/main" id="{9914B4B6-CC70-7E03-99CD-ED3914EF5793}"/>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3" name="Oval 152">
                <a:extLst>
                  <a:ext uri="{FF2B5EF4-FFF2-40B4-BE49-F238E27FC236}">
                    <a16:creationId xmlns:a16="http://schemas.microsoft.com/office/drawing/2014/main" id="{41D508A3-FA47-EC27-FC30-27BB7870EB82}"/>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4" name="Oval 153">
                <a:extLst>
                  <a:ext uri="{FF2B5EF4-FFF2-40B4-BE49-F238E27FC236}">
                    <a16:creationId xmlns:a16="http://schemas.microsoft.com/office/drawing/2014/main" id="{81574701-9172-24DC-49F7-C3A1C5FCF342}"/>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5" name="Oval 154">
                <a:extLst>
                  <a:ext uri="{FF2B5EF4-FFF2-40B4-BE49-F238E27FC236}">
                    <a16:creationId xmlns:a16="http://schemas.microsoft.com/office/drawing/2014/main" id="{95F5B258-3F6F-0E6A-34CA-4192218D11B3}"/>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6" name="Oval 155">
                <a:extLst>
                  <a:ext uri="{FF2B5EF4-FFF2-40B4-BE49-F238E27FC236}">
                    <a16:creationId xmlns:a16="http://schemas.microsoft.com/office/drawing/2014/main" id="{08EC4532-7A8E-301D-FB2E-EA5EA266B2E3}"/>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7" name="Oval 156">
                <a:extLst>
                  <a:ext uri="{FF2B5EF4-FFF2-40B4-BE49-F238E27FC236}">
                    <a16:creationId xmlns:a16="http://schemas.microsoft.com/office/drawing/2014/main" id="{1EF6EFB1-CDD9-5761-2357-C8BAA9297C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66" name="Group 165">
            <a:extLst>
              <a:ext uri="{FF2B5EF4-FFF2-40B4-BE49-F238E27FC236}">
                <a16:creationId xmlns:a16="http://schemas.microsoft.com/office/drawing/2014/main" id="{D3D4B898-596C-2BBD-4AEF-7519F68B770E}"/>
              </a:ext>
            </a:extLst>
          </p:cNvPr>
          <p:cNvGrpSpPr/>
          <p:nvPr/>
        </p:nvGrpSpPr>
        <p:grpSpPr>
          <a:xfrm>
            <a:off x="10163501" y="4581128"/>
            <a:ext cx="1655270" cy="1587638"/>
            <a:chOff x="3184602" y="2703558"/>
            <a:chExt cx="3225653" cy="3093855"/>
          </a:xfrm>
        </p:grpSpPr>
        <p:sp>
          <p:nvSpPr>
            <p:cNvPr id="178" name="Oval 177">
              <a:extLst>
                <a:ext uri="{FF2B5EF4-FFF2-40B4-BE49-F238E27FC236}">
                  <a16:creationId xmlns:a16="http://schemas.microsoft.com/office/drawing/2014/main" id="{139DB9D1-E73F-D5FE-4C76-48EF2737C9D2}"/>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9" name="Oval 178">
              <a:extLst>
                <a:ext uri="{FF2B5EF4-FFF2-40B4-BE49-F238E27FC236}">
                  <a16:creationId xmlns:a16="http://schemas.microsoft.com/office/drawing/2014/main" id="{23A0B18D-13CE-38CD-D2F2-90767D62F6FA}"/>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0" name="Oval 179">
              <a:extLst>
                <a:ext uri="{FF2B5EF4-FFF2-40B4-BE49-F238E27FC236}">
                  <a16:creationId xmlns:a16="http://schemas.microsoft.com/office/drawing/2014/main" id="{38D01E37-211A-216B-8178-89B69F46E48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1" name="Oval 180">
              <a:extLst>
                <a:ext uri="{FF2B5EF4-FFF2-40B4-BE49-F238E27FC236}">
                  <a16:creationId xmlns:a16="http://schemas.microsoft.com/office/drawing/2014/main" id="{9F32F6C9-5E0F-89B2-E648-AA6E05EB1A02}"/>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2" name="Oval 181">
              <a:extLst>
                <a:ext uri="{FF2B5EF4-FFF2-40B4-BE49-F238E27FC236}">
                  <a16:creationId xmlns:a16="http://schemas.microsoft.com/office/drawing/2014/main" id="{77496017-8DD3-8395-909A-C3F1A03C95A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3" name="Oval 182">
              <a:extLst>
                <a:ext uri="{FF2B5EF4-FFF2-40B4-BE49-F238E27FC236}">
                  <a16:creationId xmlns:a16="http://schemas.microsoft.com/office/drawing/2014/main" id="{0BB2C43A-BC4F-DB7B-E42F-1DCF0CAFCF8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84" name="Oval 183">
              <a:extLst>
                <a:ext uri="{FF2B5EF4-FFF2-40B4-BE49-F238E27FC236}">
                  <a16:creationId xmlns:a16="http://schemas.microsoft.com/office/drawing/2014/main" id="{8D313D3D-F353-A44D-7A62-F890BB87924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185" name="Straight Arrow Connector 184">
            <a:extLst>
              <a:ext uri="{FF2B5EF4-FFF2-40B4-BE49-F238E27FC236}">
                <a16:creationId xmlns:a16="http://schemas.microsoft.com/office/drawing/2014/main" id="{5271ACA5-A165-6809-94ED-5220888832ED}"/>
              </a:ext>
            </a:extLst>
          </p:cNvPr>
          <p:cNvCxnSpPr>
            <a:cxnSpLocks/>
          </p:cNvCxnSpPr>
          <p:nvPr/>
        </p:nvCxnSpPr>
        <p:spPr>
          <a:xfrm flipV="1">
            <a:off x="6600320" y="2726660"/>
            <a:ext cx="640096" cy="387691"/>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037FE665-78AC-BE3B-0374-13EB3A0CCBC5}"/>
              </a:ext>
            </a:extLst>
          </p:cNvPr>
          <p:cNvCxnSpPr>
            <a:cxnSpLocks/>
          </p:cNvCxnSpPr>
          <p:nvPr/>
        </p:nvCxnSpPr>
        <p:spPr>
          <a:xfrm>
            <a:off x="6603931" y="5053994"/>
            <a:ext cx="597765" cy="552986"/>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11" name="Oval 210">
            <a:extLst>
              <a:ext uri="{FF2B5EF4-FFF2-40B4-BE49-F238E27FC236}">
                <a16:creationId xmlns:a16="http://schemas.microsoft.com/office/drawing/2014/main" id="{62335E5C-0317-BA3B-3E3D-3D32A5FA7E45}"/>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 name="Oval 211">
            <a:extLst>
              <a:ext uri="{FF2B5EF4-FFF2-40B4-BE49-F238E27FC236}">
                <a16:creationId xmlns:a16="http://schemas.microsoft.com/office/drawing/2014/main" id="{88EB231F-F9B3-0F2C-BF79-BC2C887C7751}"/>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 name="Oval 212">
            <a:extLst>
              <a:ext uri="{FF2B5EF4-FFF2-40B4-BE49-F238E27FC236}">
                <a16:creationId xmlns:a16="http://schemas.microsoft.com/office/drawing/2014/main" id="{D1638686-9FCA-6FC5-3E32-CD39B73D126B}"/>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14" name="Oval 213">
            <a:extLst>
              <a:ext uri="{FF2B5EF4-FFF2-40B4-BE49-F238E27FC236}">
                <a16:creationId xmlns:a16="http://schemas.microsoft.com/office/drawing/2014/main" id="{3EB6FD5C-7E50-30ED-D8BD-D0EE8BC4D5AE}"/>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15" name="Group 214">
            <a:extLst>
              <a:ext uri="{FF2B5EF4-FFF2-40B4-BE49-F238E27FC236}">
                <a16:creationId xmlns:a16="http://schemas.microsoft.com/office/drawing/2014/main" id="{1935D818-419F-50CE-B28E-2C0CDD26287F}"/>
              </a:ext>
            </a:extLst>
          </p:cNvPr>
          <p:cNvGrpSpPr/>
          <p:nvPr/>
        </p:nvGrpSpPr>
        <p:grpSpPr>
          <a:xfrm>
            <a:off x="1143940" y="3093002"/>
            <a:ext cx="2002877" cy="1921042"/>
            <a:chOff x="3184602" y="2703558"/>
            <a:chExt cx="3225653" cy="3093855"/>
          </a:xfrm>
        </p:grpSpPr>
        <p:sp>
          <p:nvSpPr>
            <p:cNvPr id="216" name="Oval 215">
              <a:extLst>
                <a:ext uri="{FF2B5EF4-FFF2-40B4-BE49-F238E27FC236}">
                  <a16:creationId xmlns:a16="http://schemas.microsoft.com/office/drawing/2014/main" id="{0E164ED8-F276-1C18-426F-4FB32BF2450B}"/>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7" name="Oval 216">
              <a:extLst>
                <a:ext uri="{FF2B5EF4-FFF2-40B4-BE49-F238E27FC236}">
                  <a16:creationId xmlns:a16="http://schemas.microsoft.com/office/drawing/2014/main" id="{0EFFF241-3A28-AFCB-FB61-D18C8EAB853E}"/>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8" name="Oval 217">
              <a:extLst>
                <a:ext uri="{FF2B5EF4-FFF2-40B4-BE49-F238E27FC236}">
                  <a16:creationId xmlns:a16="http://schemas.microsoft.com/office/drawing/2014/main" id="{F0A53FBF-9141-26DE-482E-59C4C7C0FCC9}"/>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9" name="Oval 218">
              <a:extLst>
                <a:ext uri="{FF2B5EF4-FFF2-40B4-BE49-F238E27FC236}">
                  <a16:creationId xmlns:a16="http://schemas.microsoft.com/office/drawing/2014/main" id="{E64E74D9-0FC3-635D-AE64-2DB3CD847BFD}"/>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0" name="Oval 219">
              <a:extLst>
                <a:ext uri="{FF2B5EF4-FFF2-40B4-BE49-F238E27FC236}">
                  <a16:creationId xmlns:a16="http://schemas.microsoft.com/office/drawing/2014/main" id="{03F2F3DC-1F9F-6B5C-7CF3-2446D034A733}"/>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1" name="Oval 220">
              <a:extLst>
                <a:ext uri="{FF2B5EF4-FFF2-40B4-BE49-F238E27FC236}">
                  <a16:creationId xmlns:a16="http://schemas.microsoft.com/office/drawing/2014/main" id="{B38A1477-4E6D-DA6E-F2BB-8CE5DF566FF4}"/>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2" name="Oval 221">
              <a:extLst>
                <a:ext uri="{FF2B5EF4-FFF2-40B4-BE49-F238E27FC236}">
                  <a16:creationId xmlns:a16="http://schemas.microsoft.com/office/drawing/2014/main" id="{57AE50A9-C44D-3033-708D-D7DB8523D4F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23" name="TextBox 222">
            <a:extLst>
              <a:ext uri="{FF2B5EF4-FFF2-40B4-BE49-F238E27FC236}">
                <a16:creationId xmlns:a16="http://schemas.microsoft.com/office/drawing/2014/main" id="{7F809EAF-8B39-B64E-7D6A-1980DFB93C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224" name="TextBox 223">
            <a:extLst>
              <a:ext uri="{FF2B5EF4-FFF2-40B4-BE49-F238E27FC236}">
                <a16:creationId xmlns:a16="http://schemas.microsoft.com/office/drawing/2014/main" id="{473B3AA7-D6E5-85A0-BB3D-9F27836E29CF}"/>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225" name="TextBox 224">
            <a:extLst>
              <a:ext uri="{FF2B5EF4-FFF2-40B4-BE49-F238E27FC236}">
                <a16:creationId xmlns:a16="http://schemas.microsoft.com/office/drawing/2014/main" id="{1BA8C435-0158-BA37-4CDA-7A74FBF483AA}"/>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26" name="TextBox 225">
            <a:extLst>
              <a:ext uri="{FF2B5EF4-FFF2-40B4-BE49-F238E27FC236}">
                <a16:creationId xmlns:a16="http://schemas.microsoft.com/office/drawing/2014/main" id="{1832A13E-BF58-BD30-24E6-C108515FE9FB}"/>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27" name="TextBox 226">
            <a:extLst>
              <a:ext uri="{FF2B5EF4-FFF2-40B4-BE49-F238E27FC236}">
                <a16:creationId xmlns:a16="http://schemas.microsoft.com/office/drawing/2014/main" id="{88F4829A-EF58-DF10-323C-57865325BFA6}"/>
              </a:ext>
            </a:extLst>
          </p:cNvPr>
          <p:cNvSpPr txBox="1"/>
          <p:nvPr/>
        </p:nvSpPr>
        <p:spPr>
          <a:xfrm>
            <a:off x="10070477" y="460531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ASV1</a:t>
            </a:r>
            <a:endParaRPr lang="LID4096" sz="1200" dirty="0"/>
          </a:p>
        </p:txBody>
      </p:sp>
      <p:sp>
        <p:nvSpPr>
          <p:cNvPr id="228" name="TextBox 227">
            <a:extLst>
              <a:ext uri="{FF2B5EF4-FFF2-40B4-BE49-F238E27FC236}">
                <a16:creationId xmlns:a16="http://schemas.microsoft.com/office/drawing/2014/main" id="{322D4C88-7158-450D-E6C4-B4AD10660CE9}"/>
              </a:ext>
            </a:extLst>
          </p:cNvPr>
          <p:cNvSpPr txBox="1"/>
          <p:nvPr/>
        </p:nvSpPr>
        <p:spPr>
          <a:xfrm>
            <a:off x="8792143" y="4121853"/>
            <a:ext cx="2016221" cy="430887"/>
          </a:xfrm>
          <a:prstGeom prst="rect">
            <a:avLst/>
          </a:prstGeom>
          <a:noFill/>
          <a:ln w="19050">
            <a:solidFill>
              <a:srgbClr val="FF0000"/>
            </a:solidFill>
          </a:ln>
        </p:spPr>
        <p:txBody>
          <a:bodyPr wrap="square">
            <a:spAutoFit/>
          </a:bodyPr>
          <a:lstStyle/>
          <a:p>
            <a:pPr algn="ctr"/>
            <a:r>
              <a:rPr lang="en-US" sz="1100" b="1" dirty="0">
                <a:latin typeface="Segoe UI" panose="020B0502040204020203" pitchFamily="34" charset="0"/>
                <a:cs typeface="Segoe UI" panose="020B0502040204020203" pitchFamily="34" charset="0"/>
              </a:rPr>
              <a:t>Amplicon Sequence Variants (ASVs)</a:t>
            </a:r>
          </a:p>
        </p:txBody>
      </p:sp>
      <p:cxnSp>
        <p:nvCxnSpPr>
          <p:cNvPr id="230" name="Straight Connector 229">
            <a:extLst>
              <a:ext uri="{FF2B5EF4-FFF2-40B4-BE49-F238E27FC236}">
                <a16:creationId xmlns:a16="http://schemas.microsoft.com/office/drawing/2014/main" id="{D4013784-F35D-CE19-8971-F7429C8D9611}"/>
              </a:ext>
            </a:extLst>
          </p:cNvPr>
          <p:cNvCxnSpPr>
            <a:cxnSpLocks/>
          </p:cNvCxnSpPr>
          <p:nvPr/>
        </p:nvCxnSpPr>
        <p:spPr>
          <a:xfrm>
            <a:off x="7696200" y="2024063"/>
            <a:ext cx="280988" cy="311943"/>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2396C80A-D862-B6D0-87CD-C0FAB761D211}"/>
              </a:ext>
            </a:extLst>
          </p:cNvPr>
          <p:cNvCxnSpPr>
            <a:cxnSpLocks/>
          </p:cNvCxnSpPr>
          <p:nvPr/>
        </p:nvCxnSpPr>
        <p:spPr>
          <a:xfrm flipH="1">
            <a:off x="7972425" y="1983581"/>
            <a:ext cx="42863" cy="345282"/>
          </a:xfrm>
          <a:prstGeom prst="line">
            <a:avLst/>
          </a:prstGeom>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E55C974E-2F71-49DB-2D3E-9EDF5D7AC2FE}"/>
              </a:ext>
            </a:extLst>
          </p:cNvPr>
          <p:cNvCxnSpPr>
            <a:cxnSpLocks/>
          </p:cNvCxnSpPr>
          <p:nvPr/>
        </p:nvCxnSpPr>
        <p:spPr>
          <a:xfrm flipV="1">
            <a:off x="7531894" y="2336006"/>
            <a:ext cx="444749" cy="180975"/>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94EB8D25-BE26-F528-E843-254E1328C1A3}"/>
              </a:ext>
            </a:extLst>
          </p:cNvPr>
          <p:cNvCxnSpPr>
            <a:cxnSpLocks/>
          </p:cNvCxnSpPr>
          <p:nvPr/>
        </p:nvCxnSpPr>
        <p:spPr>
          <a:xfrm flipV="1">
            <a:off x="7777163" y="2336006"/>
            <a:ext cx="199480" cy="421482"/>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0BA3AA1A-98CB-BB3F-288F-6B1E7744FB0C}"/>
              </a:ext>
            </a:extLst>
          </p:cNvPr>
          <p:cNvCxnSpPr>
            <a:cxnSpLocks/>
          </p:cNvCxnSpPr>
          <p:nvPr/>
        </p:nvCxnSpPr>
        <p:spPr>
          <a:xfrm flipH="1" flipV="1">
            <a:off x="7967663" y="2336006"/>
            <a:ext cx="407193" cy="123825"/>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1E7F5C53-A5D2-065D-C0EA-CF8E0D51B377}"/>
              </a:ext>
            </a:extLst>
          </p:cNvPr>
          <p:cNvCxnSpPr>
            <a:cxnSpLocks/>
          </p:cNvCxnSpPr>
          <p:nvPr/>
        </p:nvCxnSpPr>
        <p:spPr>
          <a:xfrm flipH="1">
            <a:off x="7977188" y="2271713"/>
            <a:ext cx="619125" cy="64293"/>
          </a:xfrm>
          <a:prstGeom prst="line">
            <a:avLst/>
          </a:prstGeom>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80036970-C4DB-2904-758E-AC70E5E5ACB4}"/>
              </a:ext>
            </a:extLst>
          </p:cNvPr>
          <p:cNvCxnSpPr>
            <a:cxnSpLocks/>
          </p:cNvCxnSpPr>
          <p:nvPr/>
        </p:nvCxnSpPr>
        <p:spPr>
          <a:xfrm flipH="1">
            <a:off x="7981950" y="1978819"/>
            <a:ext cx="542925" cy="352425"/>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49BDE2B6-62D4-AAE1-063A-27BC2F7D65A4}"/>
              </a:ext>
            </a:extLst>
          </p:cNvPr>
          <p:cNvCxnSpPr>
            <a:cxnSpLocks/>
          </p:cNvCxnSpPr>
          <p:nvPr/>
        </p:nvCxnSpPr>
        <p:spPr>
          <a:xfrm>
            <a:off x="8293894" y="3052763"/>
            <a:ext cx="33337" cy="169068"/>
          </a:xfrm>
          <a:prstGeom prst="line">
            <a:avLst/>
          </a:prstGeom>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F7FFAA7F-EF2F-C0D2-3C7B-485B957F33E1}"/>
              </a:ext>
            </a:extLst>
          </p:cNvPr>
          <p:cNvCxnSpPr>
            <a:cxnSpLocks/>
          </p:cNvCxnSpPr>
          <p:nvPr/>
        </p:nvCxnSpPr>
        <p:spPr>
          <a:xfrm>
            <a:off x="8808244" y="2764631"/>
            <a:ext cx="159544" cy="230982"/>
          </a:xfrm>
          <a:prstGeom prst="line">
            <a:avLst/>
          </a:prstGeom>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57D92007-CEFC-5EFA-5569-B32D8450AEF4}"/>
              </a:ext>
            </a:extLst>
          </p:cNvPr>
          <p:cNvCxnSpPr>
            <a:cxnSpLocks/>
          </p:cNvCxnSpPr>
          <p:nvPr/>
        </p:nvCxnSpPr>
        <p:spPr>
          <a:xfrm flipH="1">
            <a:off x="8967788" y="2900363"/>
            <a:ext cx="238125" cy="92868"/>
          </a:xfrm>
          <a:prstGeom prst="line">
            <a:avLst/>
          </a:prstGeom>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C3BF646A-74BC-9C0E-317A-08507B65CFB1}"/>
              </a:ext>
            </a:extLst>
          </p:cNvPr>
          <p:cNvCxnSpPr>
            <a:cxnSpLocks/>
          </p:cNvCxnSpPr>
          <p:nvPr/>
        </p:nvCxnSpPr>
        <p:spPr>
          <a:xfrm flipH="1" flipV="1">
            <a:off x="8972550" y="2995613"/>
            <a:ext cx="280988" cy="152400"/>
          </a:xfrm>
          <a:prstGeom prst="line">
            <a:avLst/>
          </a:prstGeom>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76A0A8E6-8AAC-D654-2EB0-C1561F617B9D}"/>
              </a:ext>
            </a:extLst>
          </p:cNvPr>
          <p:cNvCxnSpPr>
            <a:cxnSpLocks/>
          </p:cNvCxnSpPr>
          <p:nvPr/>
        </p:nvCxnSpPr>
        <p:spPr>
          <a:xfrm flipH="1" flipV="1">
            <a:off x="8972550" y="2995613"/>
            <a:ext cx="135731" cy="307181"/>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BD5C4719-5AAD-A595-E799-958AEC622121}"/>
              </a:ext>
            </a:extLst>
          </p:cNvPr>
          <p:cNvCxnSpPr>
            <a:cxnSpLocks/>
          </p:cNvCxnSpPr>
          <p:nvPr/>
        </p:nvCxnSpPr>
        <p:spPr>
          <a:xfrm flipV="1">
            <a:off x="8867775" y="2995613"/>
            <a:ext cx="100013" cy="319087"/>
          </a:xfrm>
          <a:prstGeom prst="line">
            <a:avLst/>
          </a:prstGeom>
        </p:spPr>
        <p:style>
          <a:lnRef idx="1">
            <a:schemeClr val="dk1"/>
          </a:lnRef>
          <a:fillRef idx="0">
            <a:schemeClr val="dk1"/>
          </a:fillRef>
          <a:effectRef idx="0">
            <a:schemeClr val="dk1"/>
          </a:effectRef>
          <a:fontRef idx="minor">
            <a:schemeClr val="tx1"/>
          </a:fontRef>
        </p:style>
      </p:cxnSp>
      <p:sp>
        <p:nvSpPr>
          <p:cNvPr id="277" name="Oval 276">
            <a:extLst>
              <a:ext uri="{FF2B5EF4-FFF2-40B4-BE49-F238E27FC236}">
                <a16:creationId xmlns:a16="http://schemas.microsoft.com/office/drawing/2014/main" id="{7D0E05BF-3F24-098D-007F-F6DEB312D6A6}"/>
              </a:ext>
            </a:extLst>
          </p:cNvPr>
          <p:cNvSpPr/>
          <p:nvPr/>
        </p:nvSpPr>
        <p:spPr>
          <a:xfrm>
            <a:off x="9833826" y="1461280"/>
            <a:ext cx="1474978" cy="1474978"/>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 name="Oval 277">
            <a:extLst>
              <a:ext uri="{FF2B5EF4-FFF2-40B4-BE49-F238E27FC236}">
                <a16:creationId xmlns:a16="http://schemas.microsoft.com/office/drawing/2014/main" id="{F032EAA4-3363-270A-BECF-642DDBCF8032}"/>
              </a:ext>
            </a:extLst>
          </p:cNvPr>
          <p:cNvSpPr/>
          <p:nvPr/>
        </p:nvSpPr>
        <p:spPr>
          <a:xfrm>
            <a:off x="10603272" y="2945430"/>
            <a:ext cx="386015" cy="386015"/>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9" name="Oval 278">
            <a:extLst>
              <a:ext uri="{FF2B5EF4-FFF2-40B4-BE49-F238E27FC236}">
                <a16:creationId xmlns:a16="http://schemas.microsoft.com/office/drawing/2014/main" id="{4B5CF34A-8DA9-C689-9755-2BC1EC37F976}"/>
              </a:ext>
            </a:extLst>
          </p:cNvPr>
          <p:cNvSpPr/>
          <p:nvPr/>
        </p:nvSpPr>
        <p:spPr>
          <a:xfrm>
            <a:off x="11087849" y="2584890"/>
            <a:ext cx="858873" cy="858873"/>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0" name="TextBox 279">
            <a:extLst>
              <a:ext uri="{FF2B5EF4-FFF2-40B4-BE49-F238E27FC236}">
                <a16:creationId xmlns:a16="http://schemas.microsoft.com/office/drawing/2014/main" id="{BB80C8A2-7371-8583-22E9-193795E95650}"/>
              </a:ext>
            </a:extLst>
          </p:cNvPr>
          <p:cNvSpPr txBox="1"/>
          <p:nvPr/>
        </p:nvSpPr>
        <p:spPr>
          <a:xfrm>
            <a:off x="10984793" y="1355282"/>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1</a:t>
            </a:r>
            <a:endParaRPr lang="LID4096" sz="1200" dirty="0"/>
          </a:p>
        </p:txBody>
      </p:sp>
      <p:sp>
        <p:nvSpPr>
          <p:cNvPr id="281" name="TextBox 280">
            <a:extLst>
              <a:ext uri="{FF2B5EF4-FFF2-40B4-BE49-F238E27FC236}">
                <a16:creationId xmlns:a16="http://schemas.microsoft.com/office/drawing/2014/main" id="{D9E312EC-EA23-7353-0C9B-110D2AEB6589}"/>
              </a:ext>
            </a:extLst>
          </p:cNvPr>
          <p:cNvSpPr txBox="1"/>
          <p:nvPr/>
        </p:nvSpPr>
        <p:spPr>
          <a:xfrm>
            <a:off x="10148009" y="3406380"/>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2</a:t>
            </a:r>
            <a:endParaRPr lang="LID4096" sz="1200" dirty="0"/>
          </a:p>
        </p:txBody>
      </p:sp>
      <p:sp>
        <p:nvSpPr>
          <p:cNvPr id="282" name="TextBox 281">
            <a:extLst>
              <a:ext uri="{FF2B5EF4-FFF2-40B4-BE49-F238E27FC236}">
                <a16:creationId xmlns:a16="http://schemas.microsoft.com/office/drawing/2014/main" id="{F1DDC1D0-05D2-2DC5-8745-E20B05F34472}"/>
              </a:ext>
            </a:extLst>
          </p:cNvPr>
          <p:cNvSpPr txBox="1"/>
          <p:nvPr/>
        </p:nvSpPr>
        <p:spPr>
          <a:xfrm>
            <a:off x="11286351" y="2310149"/>
            <a:ext cx="786313"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3</a:t>
            </a:r>
            <a:endParaRPr lang="LID4096" sz="1200" dirty="0"/>
          </a:p>
        </p:txBody>
      </p:sp>
      <p:cxnSp>
        <p:nvCxnSpPr>
          <p:cNvPr id="283" name="Straight Arrow Connector 282">
            <a:extLst>
              <a:ext uri="{FF2B5EF4-FFF2-40B4-BE49-F238E27FC236}">
                <a16:creationId xmlns:a16="http://schemas.microsoft.com/office/drawing/2014/main" id="{F26C9126-2557-37D1-226F-60F80A673F3A}"/>
              </a:ext>
            </a:extLst>
          </p:cNvPr>
          <p:cNvCxnSpPr>
            <a:cxnSpLocks/>
          </p:cNvCxnSpPr>
          <p:nvPr/>
        </p:nvCxnSpPr>
        <p:spPr>
          <a:xfrm>
            <a:off x="9093238" y="2459831"/>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284" name="Straight Arrow Connector 283">
            <a:extLst>
              <a:ext uri="{FF2B5EF4-FFF2-40B4-BE49-F238E27FC236}">
                <a16:creationId xmlns:a16="http://schemas.microsoft.com/office/drawing/2014/main" id="{C4DB6671-D19D-ECF5-5530-CC26DFAC2EAD}"/>
              </a:ext>
            </a:extLst>
          </p:cNvPr>
          <p:cNvCxnSpPr>
            <a:cxnSpLocks/>
          </p:cNvCxnSpPr>
          <p:nvPr/>
        </p:nvCxnSpPr>
        <p:spPr>
          <a:xfrm>
            <a:off x="9108281" y="5332605"/>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85" name="TextBox 284">
            <a:extLst>
              <a:ext uri="{FF2B5EF4-FFF2-40B4-BE49-F238E27FC236}">
                <a16:creationId xmlns:a16="http://schemas.microsoft.com/office/drawing/2014/main" id="{3EC6B117-2FC3-2015-5FC4-5EE14890F480}"/>
              </a:ext>
            </a:extLst>
          </p:cNvPr>
          <p:cNvSpPr txBox="1"/>
          <p:nvPr/>
        </p:nvSpPr>
        <p:spPr>
          <a:xfrm>
            <a:off x="7833283" y="543585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286" name="TextBox 285">
            <a:extLst>
              <a:ext uri="{FF2B5EF4-FFF2-40B4-BE49-F238E27FC236}">
                <a16:creationId xmlns:a16="http://schemas.microsoft.com/office/drawing/2014/main" id="{FEAE8AFE-29A7-5F52-167B-468D7ECCC08E}"/>
              </a:ext>
            </a:extLst>
          </p:cNvPr>
          <p:cNvSpPr txBox="1"/>
          <p:nvPr/>
        </p:nvSpPr>
        <p:spPr>
          <a:xfrm>
            <a:off x="8164017" y="5275402"/>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287" name="TextBox 286">
            <a:extLst>
              <a:ext uri="{FF2B5EF4-FFF2-40B4-BE49-F238E27FC236}">
                <a16:creationId xmlns:a16="http://schemas.microsoft.com/office/drawing/2014/main" id="{F1B0E8F8-75E4-DB33-D38E-033242E75DCD}"/>
              </a:ext>
            </a:extLst>
          </p:cNvPr>
          <p:cNvSpPr txBox="1"/>
          <p:nvPr/>
        </p:nvSpPr>
        <p:spPr>
          <a:xfrm>
            <a:off x="8386260" y="5099378"/>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288" name="TextBox 287">
            <a:extLst>
              <a:ext uri="{FF2B5EF4-FFF2-40B4-BE49-F238E27FC236}">
                <a16:creationId xmlns:a16="http://schemas.microsoft.com/office/drawing/2014/main" id="{A5459076-CC4B-B0B6-B87E-15A66EF8E9ED}"/>
              </a:ext>
            </a:extLst>
          </p:cNvPr>
          <p:cNvSpPr txBox="1"/>
          <p:nvPr/>
        </p:nvSpPr>
        <p:spPr>
          <a:xfrm>
            <a:off x="7819522" y="4576313"/>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89" name="TextBox 288">
            <a:extLst>
              <a:ext uri="{FF2B5EF4-FFF2-40B4-BE49-F238E27FC236}">
                <a16:creationId xmlns:a16="http://schemas.microsoft.com/office/drawing/2014/main" id="{6A360F3B-693D-591B-A58D-176942A601CC}"/>
              </a:ext>
            </a:extLst>
          </p:cNvPr>
          <p:cNvSpPr txBox="1"/>
          <p:nvPr/>
        </p:nvSpPr>
        <p:spPr>
          <a:xfrm>
            <a:off x="7303614" y="509062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90" name="TextBox 289">
            <a:extLst>
              <a:ext uri="{FF2B5EF4-FFF2-40B4-BE49-F238E27FC236}">
                <a16:creationId xmlns:a16="http://schemas.microsoft.com/office/drawing/2014/main" id="{B2F57E95-3229-1B95-A0CA-27580096200B}"/>
              </a:ext>
            </a:extLst>
          </p:cNvPr>
          <p:cNvSpPr txBox="1"/>
          <p:nvPr/>
        </p:nvSpPr>
        <p:spPr>
          <a:xfrm>
            <a:off x="7575656" y="558459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291" name="TextBox 290">
            <a:extLst>
              <a:ext uri="{FF2B5EF4-FFF2-40B4-BE49-F238E27FC236}">
                <a16:creationId xmlns:a16="http://schemas.microsoft.com/office/drawing/2014/main" id="{B8591E22-65E7-9FD9-C774-D3124CAC39CE}"/>
              </a:ext>
            </a:extLst>
          </p:cNvPr>
          <p:cNvSpPr txBox="1"/>
          <p:nvPr/>
        </p:nvSpPr>
        <p:spPr>
          <a:xfrm>
            <a:off x="7466621" y="462225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292" name="TextBox 291">
            <a:extLst>
              <a:ext uri="{FF2B5EF4-FFF2-40B4-BE49-F238E27FC236}">
                <a16:creationId xmlns:a16="http://schemas.microsoft.com/office/drawing/2014/main" id="{D77C3BC8-E297-6DA7-C3FB-AA5DE1324208}"/>
              </a:ext>
            </a:extLst>
          </p:cNvPr>
          <p:cNvSpPr txBox="1"/>
          <p:nvPr/>
        </p:nvSpPr>
        <p:spPr>
          <a:xfrm>
            <a:off x="8362164" y="440510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293" name="TextBox 292">
            <a:extLst>
              <a:ext uri="{FF2B5EF4-FFF2-40B4-BE49-F238E27FC236}">
                <a16:creationId xmlns:a16="http://schemas.microsoft.com/office/drawing/2014/main" id="{FA0C649D-AD93-5086-96E5-F5C82D81AB76}"/>
              </a:ext>
            </a:extLst>
          </p:cNvPr>
          <p:cNvSpPr txBox="1"/>
          <p:nvPr/>
        </p:nvSpPr>
        <p:spPr>
          <a:xfrm>
            <a:off x="8931218" y="4980831"/>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294" name="TextBox 293">
            <a:extLst>
              <a:ext uri="{FF2B5EF4-FFF2-40B4-BE49-F238E27FC236}">
                <a16:creationId xmlns:a16="http://schemas.microsoft.com/office/drawing/2014/main" id="{95A553F2-6AC0-4B48-3224-BEBA78254F9D}"/>
              </a:ext>
            </a:extLst>
          </p:cNvPr>
          <p:cNvSpPr txBox="1"/>
          <p:nvPr/>
        </p:nvSpPr>
        <p:spPr>
          <a:xfrm>
            <a:off x="7869400" y="577748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295" name="TextBox 294">
            <a:extLst>
              <a:ext uri="{FF2B5EF4-FFF2-40B4-BE49-F238E27FC236}">
                <a16:creationId xmlns:a16="http://schemas.microsoft.com/office/drawing/2014/main" id="{2A75D9BC-2483-D520-E1BD-EBB4C0B42BFE}"/>
              </a:ext>
            </a:extLst>
          </p:cNvPr>
          <p:cNvSpPr txBox="1"/>
          <p:nvPr/>
        </p:nvSpPr>
        <p:spPr>
          <a:xfrm>
            <a:off x="8445339" y="573932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296" name="TextBox 295">
            <a:extLst>
              <a:ext uri="{FF2B5EF4-FFF2-40B4-BE49-F238E27FC236}">
                <a16:creationId xmlns:a16="http://schemas.microsoft.com/office/drawing/2014/main" id="{5C4B0C6F-7C4A-B7DE-29DB-9333AB4704F7}"/>
              </a:ext>
            </a:extLst>
          </p:cNvPr>
          <p:cNvSpPr txBox="1"/>
          <p:nvPr/>
        </p:nvSpPr>
        <p:spPr>
          <a:xfrm>
            <a:off x="9293490" y="585790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297" name="TextBox 296">
            <a:extLst>
              <a:ext uri="{FF2B5EF4-FFF2-40B4-BE49-F238E27FC236}">
                <a16:creationId xmlns:a16="http://schemas.microsoft.com/office/drawing/2014/main" id="{A9B75596-19C5-A873-271E-188B018ACE00}"/>
              </a:ext>
            </a:extLst>
          </p:cNvPr>
          <p:cNvSpPr txBox="1"/>
          <p:nvPr/>
        </p:nvSpPr>
        <p:spPr>
          <a:xfrm>
            <a:off x="8960628" y="613305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298" name="TextBox 297">
            <a:extLst>
              <a:ext uri="{FF2B5EF4-FFF2-40B4-BE49-F238E27FC236}">
                <a16:creationId xmlns:a16="http://schemas.microsoft.com/office/drawing/2014/main" id="{38CE8D55-166C-EE1D-CF23-3DA89F4C16A9}"/>
              </a:ext>
            </a:extLst>
          </p:cNvPr>
          <p:cNvSpPr txBox="1"/>
          <p:nvPr/>
        </p:nvSpPr>
        <p:spPr>
          <a:xfrm>
            <a:off x="8102276" y="603806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99" name="TextBox 298">
            <a:extLst>
              <a:ext uri="{FF2B5EF4-FFF2-40B4-BE49-F238E27FC236}">
                <a16:creationId xmlns:a16="http://schemas.microsoft.com/office/drawing/2014/main" id="{FE78B990-D033-6AD8-AA42-9C7C502A4A56}"/>
              </a:ext>
            </a:extLst>
          </p:cNvPr>
          <p:cNvSpPr txBox="1"/>
          <p:nvPr/>
        </p:nvSpPr>
        <p:spPr>
          <a:xfrm>
            <a:off x="9086850" y="549074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300" name="TextBox 299">
            <a:extLst>
              <a:ext uri="{FF2B5EF4-FFF2-40B4-BE49-F238E27FC236}">
                <a16:creationId xmlns:a16="http://schemas.microsoft.com/office/drawing/2014/main" id="{56E65A0B-D22A-D216-4698-81A1BEE9AA0E}"/>
              </a:ext>
            </a:extLst>
          </p:cNvPr>
          <p:cNvSpPr txBox="1"/>
          <p:nvPr/>
        </p:nvSpPr>
        <p:spPr>
          <a:xfrm>
            <a:off x="8589838" y="535041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301" name="TextBox 300">
            <a:extLst>
              <a:ext uri="{FF2B5EF4-FFF2-40B4-BE49-F238E27FC236}">
                <a16:creationId xmlns:a16="http://schemas.microsoft.com/office/drawing/2014/main" id="{6CC95F95-0D31-E004-11F4-ADD32DBF3C3C}"/>
              </a:ext>
            </a:extLst>
          </p:cNvPr>
          <p:cNvSpPr txBox="1"/>
          <p:nvPr/>
        </p:nvSpPr>
        <p:spPr>
          <a:xfrm>
            <a:off x="8636040" y="6148094"/>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303" name="TextBox 302">
            <a:extLst>
              <a:ext uri="{FF2B5EF4-FFF2-40B4-BE49-F238E27FC236}">
                <a16:creationId xmlns:a16="http://schemas.microsoft.com/office/drawing/2014/main" id="{4E8243A3-375A-34EF-7744-9E007D2A54A7}"/>
              </a:ext>
            </a:extLst>
          </p:cNvPr>
          <p:cNvSpPr txBox="1"/>
          <p:nvPr/>
        </p:nvSpPr>
        <p:spPr>
          <a:xfrm>
            <a:off x="10810909" y="433314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ASV2</a:t>
            </a:r>
            <a:endParaRPr lang="LID4096" sz="1200" dirty="0"/>
          </a:p>
        </p:txBody>
      </p:sp>
      <p:sp>
        <p:nvSpPr>
          <p:cNvPr id="304" name="TextBox 303">
            <a:extLst>
              <a:ext uri="{FF2B5EF4-FFF2-40B4-BE49-F238E27FC236}">
                <a16:creationId xmlns:a16="http://schemas.microsoft.com/office/drawing/2014/main" id="{97474538-ED10-100F-2E8A-17C46EA898BA}"/>
              </a:ext>
            </a:extLst>
          </p:cNvPr>
          <p:cNvSpPr txBox="1"/>
          <p:nvPr/>
        </p:nvSpPr>
        <p:spPr>
          <a:xfrm>
            <a:off x="11302535" y="461501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ASV3</a:t>
            </a:r>
            <a:endParaRPr lang="LID4096" sz="1200" dirty="0"/>
          </a:p>
        </p:txBody>
      </p:sp>
      <p:sp>
        <p:nvSpPr>
          <p:cNvPr id="305" name="TextBox 304">
            <a:extLst>
              <a:ext uri="{FF2B5EF4-FFF2-40B4-BE49-F238E27FC236}">
                <a16:creationId xmlns:a16="http://schemas.microsoft.com/office/drawing/2014/main" id="{1D2D7F54-16C6-CC92-9A43-BEF02614C31A}"/>
              </a:ext>
            </a:extLst>
          </p:cNvPr>
          <p:cNvSpPr txBox="1"/>
          <p:nvPr/>
        </p:nvSpPr>
        <p:spPr>
          <a:xfrm>
            <a:off x="10456192" y="5537529"/>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ASV4</a:t>
            </a:r>
            <a:endParaRPr lang="LID4096" sz="1200" dirty="0"/>
          </a:p>
        </p:txBody>
      </p:sp>
      <p:sp>
        <p:nvSpPr>
          <p:cNvPr id="306" name="TextBox 305">
            <a:extLst>
              <a:ext uri="{FF2B5EF4-FFF2-40B4-BE49-F238E27FC236}">
                <a16:creationId xmlns:a16="http://schemas.microsoft.com/office/drawing/2014/main" id="{83567D54-C910-71D7-C3CA-9BFF08C2EDF8}"/>
              </a:ext>
            </a:extLst>
          </p:cNvPr>
          <p:cNvSpPr txBox="1"/>
          <p:nvPr/>
        </p:nvSpPr>
        <p:spPr>
          <a:xfrm>
            <a:off x="11189384" y="5375429"/>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ASV5</a:t>
            </a:r>
            <a:endParaRPr lang="LID4096" sz="1200" dirty="0"/>
          </a:p>
        </p:txBody>
      </p:sp>
      <p:sp>
        <p:nvSpPr>
          <p:cNvPr id="307" name="TextBox 306">
            <a:extLst>
              <a:ext uri="{FF2B5EF4-FFF2-40B4-BE49-F238E27FC236}">
                <a16:creationId xmlns:a16="http://schemas.microsoft.com/office/drawing/2014/main" id="{60CCFBAB-E3BA-C172-0B29-383593DA643A}"/>
              </a:ext>
            </a:extLst>
          </p:cNvPr>
          <p:cNvSpPr txBox="1"/>
          <p:nvPr/>
        </p:nvSpPr>
        <p:spPr>
          <a:xfrm>
            <a:off x="11536937" y="560011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ASV6</a:t>
            </a:r>
            <a:endParaRPr lang="LID4096" sz="1200" dirty="0"/>
          </a:p>
        </p:txBody>
      </p:sp>
      <p:sp>
        <p:nvSpPr>
          <p:cNvPr id="308" name="TextBox 307">
            <a:extLst>
              <a:ext uri="{FF2B5EF4-FFF2-40B4-BE49-F238E27FC236}">
                <a16:creationId xmlns:a16="http://schemas.microsoft.com/office/drawing/2014/main" id="{3D6AFC06-08CF-8609-02A7-8CB00F4262C2}"/>
              </a:ext>
            </a:extLst>
          </p:cNvPr>
          <p:cNvSpPr txBox="1"/>
          <p:nvPr/>
        </p:nvSpPr>
        <p:spPr>
          <a:xfrm>
            <a:off x="11285661" y="6130633"/>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ASV7</a:t>
            </a:r>
            <a:endParaRPr lang="LID4096" sz="1200" dirty="0"/>
          </a:p>
        </p:txBody>
      </p:sp>
      <p:sp>
        <p:nvSpPr>
          <p:cNvPr id="309" name="TextBox 308">
            <a:extLst>
              <a:ext uri="{FF2B5EF4-FFF2-40B4-BE49-F238E27FC236}">
                <a16:creationId xmlns:a16="http://schemas.microsoft.com/office/drawing/2014/main" id="{63CC5500-B6D2-9E1F-1675-51DE034C84E6}"/>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cxnSp>
        <p:nvCxnSpPr>
          <p:cNvPr id="310" name="Straight Arrow Connector 309">
            <a:extLst>
              <a:ext uri="{FF2B5EF4-FFF2-40B4-BE49-F238E27FC236}">
                <a16:creationId xmlns:a16="http://schemas.microsoft.com/office/drawing/2014/main" id="{5AF78D93-C5FC-6168-3B6D-7035F5E3A966}"/>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311" name="Group 310">
            <a:extLst>
              <a:ext uri="{FF2B5EF4-FFF2-40B4-BE49-F238E27FC236}">
                <a16:creationId xmlns:a16="http://schemas.microsoft.com/office/drawing/2014/main" id="{CCFED7D8-EC25-03CD-1822-B7E8DE2F9D3F}"/>
              </a:ext>
            </a:extLst>
          </p:cNvPr>
          <p:cNvGrpSpPr/>
          <p:nvPr/>
        </p:nvGrpSpPr>
        <p:grpSpPr>
          <a:xfrm>
            <a:off x="4449200" y="3084589"/>
            <a:ext cx="2002877" cy="1921042"/>
            <a:chOff x="3184602" y="2703558"/>
            <a:chExt cx="3225653" cy="3093855"/>
          </a:xfrm>
        </p:grpSpPr>
        <p:sp>
          <p:nvSpPr>
            <p:cNvPr id="312" name="Oval 311">
              <a:extLst>
                <a:ext uri="{FF2B5EF4-FFF2-40B4-BE49-F238E27FC236}">
                  <a16:creationId xmlns:a16="http://schemas.microsoft.com/office/drawing/2014/main" id="{E97A1A64-F67B-32C7-11A2-912F349DC02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3" name="Oval 312">
              <a:extLst>
                <a:ext uri="{FF2B5EF4-FFF2-40B4-BE49-F238E27FC236}">
                  <a16:creationId xmlns:a16="http://schemas.microsoft.com/office/drawing/2014/main" id="{29655359-5DDB-56AB-870D-2B18EBA28458}"/>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4" name="Oval 313">
              <a:extLst>
                <a:ext uri="{FF2B5EF4-FFF2-40B4-BE49-F238E27FC236}">
                  <a16:creationId xmlns:a16="http://schemas.microsoft.com/office/drawing/2014/main" id="{011365BB-F1F2-9771-C5C0-10F2D690A3F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5" name="Oval 314">
              <a:extLst>
                <a:ext uri="{FF2B5EF4-FFF2-40B4-BE49-F238E27FC236}">
                  <a16:creationId xmlns:a16="http://schemas.microsoft.com/office/drawing/2014/main" id="{5B9534E8-F04F-81FD-EEBD-AF4DD0278AE4}"/>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6" name="Oval 315">
              <a:extLst>
                <a:ext uri="{FF2B5EF4-FFF2-40B4-BE49-F238E27FC236}">
                  <a16:creationId xmlns:a16="http://schemas.microsoft.com/office/drawing/2014/main" id="{8A891447-189B-A766-E2D7-8727732E7181}"/>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7" name="Oval 316">
              <a:extLst>
                <a:ext uri="{FF2B5EF4-FFF2-40B4-BE49-F238E27FC236}">
                  <a16:creationId xmlns:a16="http://schemas.microsoft.com/office/drawing/2014/main" id="{144160B7-25AA-0998-820D-95D0664287F0}"/>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18" name="Oval 317">
              <a:extLst>
                <a:ext uri="{FF2B5EF4-FFF2-40B4-BE49-F238E27FC236}">
                  <a16:creationId xmlns:a16="http://schemas.microsoft.com/office/drawing/2014/main" id="{322D882A-461C-B96B-880F-C2441F6B86AA}"/>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19" name="TextBox 318">
            <a:extLst>
              <a:ext uri="{FF2B5EF4-FFF2-40B4-BE49-F238E27FC236}">
                <a16:creationId xmlns:a16="http://schemas.microsoft.com/office/drawing/2014/main" id="{B8FCC18A-FB4C-FE4C-C3BA-E263A0C2EC5F}"/>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320" name="Group 319">
            <a:extLst>
              <a:ext uri="{FF2B5EF4-FFF2-40B4-BE49-F238E27FC236}">
                <a16:creationId xmlns:a16="http://schemas.microsoft.com/office/drawing/2014/main" id="{22B9F8BD-7B91-6C63-66C5-ECB167AF4B5A}"/>
              </a:ext>
            </a:extLst>
          </p:cNvPr>
          <p:cNvGrpSpPr/>
          <p:nvPr/>
        </p:nvGrpSpPr>
        <p:grpSpPr>
          <a:xfrm>
            <a:off x="4223792" y="3243357"/>
            <a:ext cx="2177305" cy="1762823"/>
            <a:chOff x="5242882" y="3307647"/>
            <a:chExt cx="2395035" cy="1939105"/>
          </a:xfrm>
        </p:grpSpPr>
        <p:sp>
          <p:nvSpPr>
            <p:cNvPr id="321" name="Oval 320">
              <a:extLst>
                <a:ext uri="{FF2B5EF4-FFF2-40B4-BE49-F238E27FC236}">
                  <a16:creationId xmlns:a16="http://schemas.microsoft.com/office/drawing/2014/main" id="{661D3D9C-7447-94BE-81FD-E593CDD5BD8D}"/>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2" name="Oval 321">
              <a:extLst>
                <a:ext uri="{FF2B5EF4-FFF2-40B4-BE49-F238E27FC236}">
                  <a16:creationId xmlns:a16="http://schemas.microsoft.com/office/drawing/2014/main" id="{4BB3291B-E450-C6C1-3A2E-2E7E7FF72C2D}"/>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3" name="Oval 322">
              <a:extLst>
                <a:ext uri="{FF2B5EF4-FFF2-40B4-BE49-F238E27FC236}">
                  <a16:creationId xmlns:a16="http://schemas.microsoft.com/office/drawing/2014/main" id="{5B915B6E-5F75-FF3E-A4E4-7EABC4939D4D}"/>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4" name="Oval 323">
              <a:extLst>
                <a:ext uri="{FF2B5EF4-FFF2-40B4-BE49-F238E27FC236}">
                  <a16:creationId xmlns:a16="http://schemas.microsoft.com/office/drawing/2014/main" id="{8F7E26BD-6106-6A67-C658-21F7FD2E93FE}"/>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5" name="Oval 324">
              <a:extLst>
                <a:ext uri="{FF2B5EF4-FFF2-40B4-BE49-F238E27FC236}">
                  <a16:creationId xmlns:a16="http://schemas.microsoft.com/office/drawing/2014/main" id="{1E8FCCB5-17C9-F225-68C9-F991F42C2EF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6" name="Oval 325">
              <a:extLst>
                <a:ext uri="{FF2B5EF4-FFF2-40B4-BE49-F238E27FC236}">
                  <a16:creationId xmlns:a16="http://schemas.microsoft.com/office/drawing/2014/main" id="{1D556126-C3E5-A33E-9C38-894A96C31655}"/>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7" name="Oval 326">
              <a:extLst>
                <a:ext uri="{FF2B5EF4-FFF2-40B4-BE49-F238E27FC236}">
                  <a16:creationId xmlns:a16="http://schemas.microsoft.com/office/drawing/2014/main" id="{304A1243-4AF6-1583-509B-83E3F7AFA374}"/>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8" name="Oval 327">
              <a:extLst>
                <a:ext uri="{FF2B5EF4-FFF2-40B4-BE49-F238E27FC236}">
                  <a16:creationId xmlns:a16="http://schemas.microsoft.com/office/drawing/2014/main" id="{C3C910A5-CEB6-5137-248A-DA118718D8F4}"/>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9" name="Oval 328">
              <a:extLst>
                <a:ext uri="{FF2B5EF4-FFF2-40B4-BE49-F238E27FC236}">
                  <a16:creationId xmlns:a16="http://schemas.microsoft.com/office/drawing/2014/main" id="{17FDDA8D-B33F-80BB-C911-1DA928AC2AF7}"/>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0" name="Oval 329">
              <a:extLst>
                <a:ext uri="{FF2B5EF4-FFF2-40B4-BE49-F238E27FC236}">
                  <a16:creationId xmlns:a16="http://schemas.microsoft.com/office/drawing/2014/main" id="{C8759982-4593-D577-7D1B-63704CD90A00}"/>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31" name="TextBox 330">
            <a:extLst>
              <a:ext uri="{FF2B5EF4-FFF2-40B4-BE49-F238E27FC236}">
                <a16:creationId xmlns:a16="http://schemas.microsoft.com/office/drawing/2014/main" id="{9297556A-6E37-9F5A-F098-1A87DFB051F1}"/>
              </a:ext>
            </a:extLst>
          </p:cNvPr>
          <p:cNvSpPr txBox="1"/>
          <p:nvPr/>
        </p:nvSpPr>
        <p:spPr>
          <a:xfrm>
            <a:off x="1085498" y="1283177"/>
            <a:ext cx="4908527" cy="307777"/>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Strategies for analyzing 16S rRNA amplicon sequences</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287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33</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Operational taxonomic units (OTUs) clustering</a:t>
            </a:r>
            <a:endParaRPr lang="en-CH" sz="1400" b="1" dirty="0">
              <a:solidFill>
                <a:srgbClr val="C00000"/>
              </a:solidFill>
              <a:latin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B6CD34D3-7791-1BFA-D4D2-CD9BFFEF2D9D}"/>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4" name="Oval 163">
            <a:extLst>
              <a:ext uri="{FF2B5EF4-FFF2-40B4-BE49-F238E27FC236}">
                <a16:creationId xmlns:a16="http://schemas.microsoft.com/office/drawing/2014/main" id="{9611A169-F3EF-5E85-A285-D36E9A11155F}"/>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5" name="Oval 164">
            <a:extLst>
              <a:ext uri="{FF2B5EF4-FFF2-40B4-BE49-F238E27FC236}">
                <a16:creationId xmlns:a16="http://schemas.microsoft.com/office/drawing/2014/main" id="{B5E5DA82-8D84-6B45-681B-D294FB835C1C}"/>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6" name="Oval 165">
            <a:extLst>
              <a:ext uri="{FF2B5EF4-FFF2-40B4-BE49-F238E27FC236}">
                <a16:creationId xmlns:a16="http://schemas.microsoft.com/office/drawing/2014/main" id="{01A77F4B-0402-C2A7-6743-298542D8290F}"/>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67" name="Group 166">
            <a:extLst>
              <a:ext uri="{FF2B5EF4-FFF2-40B4-BE49-F238E27FC236}">
                <a16:creationId xmlns:a16="http://schemas.microsoft.com/office/drawing/2014/main" id="{FF802DC6-F93D-B993-EAB4-E48A81FA330A}"/>
              </a:ext>
            </a:extLst>
          </p:cNvPr>
          <p:cNvGrpSpPr/>
          <p:nvPr/>
        </p:nvGrpSpPr>
        <p:grpSpPr>
          <a:xfrm>
            <a:off x="1143940" y="3093002"/>
            <a:ext cx="2002877" cy="1921042"/>
            <a:chOff x="3184602" y="2703558"/>
            <a:chExt cx="3225653" cy="3093855"/>
          </a:xfrm>
        </p:grpSpPr>
        <p:sp>
          <p:nvSpPr>
            <p:cNvPr id="168" name="Oval 167">
              <a:extLst>
                <a:ext uri="{FF2B5EF4-FFF2-40B4-BE49-F238E27FC236}">
                  <a16:creationId xmlns:a16="http://schemas.microsoft.com/office/drawing/2014/main" id="{264CEF32-FFB1-626F-7DBC-2CC9235EE698}"/>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9" name="Oval 168">
              <a:extLst>
                <a:ext uri="{FF2B5EF4-FFF2-40B4-BE49-F238E27FC236}">
                  <a16:creationId xmlns:a16="http://schemas.microsoft.com/office/drawing/2014/main" id="{D711F904-D384-83F7-768A-2FE834F395C7}"/>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0" name="Oval 169">
              <a:extLst>
                <a:ext uri="{FF2B5EF4-FFF2-40B4-BE49-F238E27FC236}">
                  <a16:creationId xmlns:a16="http://schemas.microsoft.com/office/drawing/2014/main" id="{CDF06370-BB83-E89A-D2D6-1BD182854700}"/>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1" name="Oval 170">
              <a:extLst>
                <a:ext uri="{FF2B5EF4-FFF2-40B4-BE49-F238E27FC236}">
                  <a16:creationId xmlns:a16="http://schemas.microsoft.com/office/drawing/2014/main" id="{D1F3816A-6F4F-B7AF-4CB8-7240BDBAAEB5}"/>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2" name="Oval 171">
              <a:extLst>
                <a:ext uri="{FF2B5EF4-FFF2-40B4-BE49-F238E27FC236}">
                  <a16:creationId xmlns:a16="http://schemas.microsoft.com/office/drawing/2014/main" id="{4230292A-260F-F19E-4991-7B29B2C5F83D}"/>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3" name="Oval 172">
              <a:extLst>
                <a:ext uri="{FF2B5EF4-FFF2-40B4-BE49-F238E27FC236}">
                  <a16:creationId xmlns:a16="http://schemas.microsoft.com/office/drawing/2014/main" id="{EF7A0D7E-929C-47C6-F0F5-5A8864F8E42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74" name="Oval 173">
              <a:extLst>
                <a:ext uri="{FF2B5EF4-FFF2-40B4-BE49-F238E27FC236}">
                  <a16:creationId xmlns:a16="http://schemas.microsoft.com/office/drawing/2014/main" id="{7D9451BC-B79B-662D-9D82-66ECA96F7B3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5" name="TextBox 174">
            <a:extLst>
              <a:ext uri="{FF2B5EF4-FFF2-40B4-BE49-F238E27FC236}">
                <a16:creationId xmlns:a16="http://schemas.microsoft.com/office/drawing/2014/main" id="{08BE14F0-E0C9-C6FD-FB95-5A7AF5C73E4C}"/>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176" name="TextBox 175">
            <a:extLst>
              <a:ext uri="{FF2B5EF4-FFF2-40B4-BE49-F238E27FC236}">
                <a16:creationId xmlns:a16="http://schemas.microsoft.com/office/drawing/2014/main" id="{7F4153B3-23B1-C403-8947-CFB364CBCE6D}"/>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177" name="TextBox 176">
            <a:extLst>
              <a:ext uri="{FF2B5EF4-FFF2-40B4-BE49-F238E27FC236}">
                <a16:creationId xmlns:a16="http://schemas.microsoft.com/office/drawing/2014/main" id="{28880DA5-7F8D-04E8-851E-D459525A8DFC}"/>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178" name="TextBox 177">
            <a:extLst>
              <a:ext uri="{FF2B5EF4-FFF2-40B4-BE49-F238E27FC236}">
                <a16:creationId xmlns:a16="http://schemas.microsoft.com/office/drawing/2014/main" id="{ABDB1EF1-6D24-D6E0-70FC-AB69D76C2D9F}"/>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179" name="TextBox 178">
            <a:extLst>
              <a:ext uri="{FF2B5EF4-FFF2-40B4-BE49-F238E27FC236}">
                <a16:creationId xmlns:a16="http://schemas.microsoft.com/office/drawing/2014/main" id="{ED4BEB32-025E-EDF6-AAAD-19491CEA8E04}"/>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grpSp>
        <p:nvGrpSpPr>
          <p:cNvPr id="321" name="Group 320">
            <a:extLst>
              <a:ext uri="{FF2B5EF4-FFF2-40B4-BE49-F238E27FC236}">
                <a16:creationId xmlns:a16="http://schemas.microsoft.com/office/drawing/2014/main" id="{E2A5E12F-ED48-11E7-3C13-9342C04967F8}"/>
              </a:ext>
            </a:extLst>
          </p:cNvPr>
          <p:cNvGrpSpPr/>
          <p:nvPr/>
        </p:nvGrpSpPr>
        <p:grpSpPr>
          <a:xfrm>
            <a:off x="6456040" y="2136867"/>
            <a:ext cx="2779229" cy="2639670"/>
            <a:chOff x="6456040" y="2136867"/>
            <a:chExt cx="2779229" cy="2639670"/>
          </a:xfrm>
        </p:grpSpPr>
        <p:grpSp>
          <p:nvGrpSpPr>
            <p:cNvPr id="238" name="Group 237">
              <a:extLst>
                <a:ext uri="{FF2B5EF4-FFF2-40B4-BE49-F238E27FC236}">
                  <a16:creationId xmlns:a16="http://schemas.microsoft.com/office/drawing/2014/main" id="{A16498AF-3DCD-D57F-7235-01DE2633269D}"/>
                </a:ext>
              </a:extLst>
            </p:cNvPr>
            <p:cNvGrpSpPr/>
            <p:nvPr/>
          </p:nvGrpSpPr>
          <p:grpSpPr>
            <a:xfrm>
              <a:off x="7110779" y="3174621"/>
              <a:ext cx="1865541" cy="1601916"/>
              <a:chOff x="7470819" y="1971100"/>
              <a:chExt cx="1865541" cy="1601916"/>
            </a:xfrm>
          </p:grpSpPr>
          <p:grpSp>
            <p:nvGrpSpPr>
              <p:cNvPr id="239" name="Group 238">
                <a:extLst>
                  <a:ext uri="{FF2B5EF4-FFF2-40B4-BE49-F238E27FC236}">
                    <a16:creationId xmlns:a16="http://schemas.microsoft.com/office/drawing/2014/main" id="{A5D52B49-6F0D-115F-5429-BD9E3403C910}"/>
                  </a:ext>
                </a:extLst>
              </p:cNvPr>
              <p:cNvGrpSpPr/>
              <p:nvPr/>
            </p:nvGrpSpPr>
            <p:grpSpPr>
              <a:xfrm>
                <a:off x="7681090" y="1971100"/>
                <a:ext cx="1655270" cy="1587638"/>
                <a:chOff x="3184602" y="2703558"/>
                <a:chExt cx="3225653" cy="3093855"/>
              </a:xfrm>
            </p:grpSpPr>
            <p:sp>
              <p:nvSpPr>
                <p:cNvPr id="251" name="Oval 250">
                  <a:extLst>
                    <a:ext uri="{FF2B5EF4-FFF2-40B4-BE49-F238E27FC236}">
                      <a16:creationId xmlns:a16="http://schemas.microsoft.com/office/drawing/2014/main" id="{C8FD1A6E-D5C4-FED0-C5E1-A73063A2F0BF}"/>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2" name="Oval 251">
                  <a:extLst>
                    <a:ext uri="{FF2B5EF4-FFF2-40B4-BE49-F238E27FC236}">
                      <a16:creationId xmlns:a16="http://schemas.microsoft.com/office/drawing/2014/main" id="{E0ACF9DC-7C9C-A211-1C72-36DE48101F30}"/>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3" name="Oval 252">
                  <a:extLst>
                    <a:ext uri="{FF2B5EF4-FFF2-40B4-BE49-F238E27FC236}">
                      <a16:creationId xmlns:a16="http://schemas.microsoft.com/office/drawing/2014/main" id="{93BBD327-C60A-AC23-BA79-7C421F0CB760}"/>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4" name="Oval 253">
                  <a:extLst>
                    <a:ext uri="{FF2B5EF4-FFF2-40B4-BE49-F238E27FC236}">
                      <a16:creationId xmlns:a16="http://schemas.microsoft.com/office/drawing/2014/main" id="{6FF5C33C-8934-2EC2-1025-0F46B023E0B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5" name="Oval 254">
                  <a:extLst>
                    <a:ext uri="{FF2B5EF4-FFF2-40B4-BE49-F238E27FC236}">
                      <a16:creationId xmlns:a16="http://schemas.microsoft.com/office/drawing/2014/main" id="{7E430719-52BD-2392-19A5-32C957E0F89A}"/>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6" name="Oval 255">
                  <a:extLst>
                    <a:ext uri="{FF2B5EF4-FFF2-40B4-BE49-F238E27FC236}">
                      <a16:creationId xmlns:a16="http://schemas.microsoft.com/office/drawing/2014/main" id="{432A8915-05E5-1876-C91B-4EF5DD36BC0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57" name="Oval 256">
                  <a:extLst>
                    <a:ext uri="{FF2B5EF4-FFF2-40B4-BE49-F238E27FC236}">
                      <a16:creationId xmlns:a16="http://schemas.microsoft.com/office/drawing/2014/main" id="{1001616A-4B74-41D4-6617-AD6B0D3BB641}"/>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40" name="Group 239">
                <a:extLst>
                  <a:ext uri="{FF2B5EF4-FFF2-40B4-BE49-F238E27FC236}">
                    <a16:creationId xmlns:a16="http://schemas.microsoft.com/office/drawing/2014/main" id="{7DD53280-1FC2-277E-63F7-9B1FE2DF9A40}"/>
                  </a:ext>
                </a:extLst>
              </p:cNvPr>
              <p:cNvGrpSpPr/>
              <p:nvPr/>
            </p:nvGrpSpPr>
            <p:grpSpPr>
              <a:xfrm>
                <a:off x="7470819" y="2116138"/>
                <a:ext cx="1799425" cy="1456878"/>
                <a:chOff x="5242882" y="3307647"/>
                <a:chExt cx="2395035" cy="1939105"/>
              </a:xfrm>
            </p:grpSpPr>
            <p:sp>
              <p:nvSpPr>
                <p:cNvPr id="241" name="Oval 240">
                  <a:extLst>
                    <a:ext uri="{FF2B5EF4-FFF2-40B4-BE49-F238E27FC236}">
                      <a16:creationId xmlns:a16="http://schemas.microsoft.com/office/drawing/2014/main" id="{DEF16950-C355-92F2-E976-AEDC27332983}"/>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 name="Oval 241">
                  <a:extLst>
                    <a:ext uri="{FF2B5EF4-FFF2-40B4-BE49-F238E27FC236}">
                      <a16:creationId xmlns:a16="http://schemas.microsoft.com/office/drawing/2014/main" id="{FCFBBCD9-9536-8F8F-4169-DF3FB348DCCA}"/>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3" name="Oval 242">
                  <a:extLst>
                    <a:ext uri="{FF2B5EF4-FFF2-40B4-BE49-F238E27FC236}">
                      <a16:creationId xmlns:a16="http://schemas.microsoft.com/office/drawing/2014/main" id="{3FC59C00-FD1F-659C-F8CA-3257D9ECB48C}"/>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4" name="Oval 243">
                  <a:extLst>
                    <a:ext uri="{FF2B5EF4-FFF2-40B4-BE49-F238E27FC236}">
                      <a16:creationId xmlns:a16="http://schemas.microsoft.com/office/drawing/2014/main" id="{0AC8591F-AF10-19D6-DD8E-9418C6081BE9}"/>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5" name="Oval 244">
                  <a:extLst>
                    <a:ext uri="{FF2B5EF4-FFF2-40B4-BE49-F238E27FC236}">
                      <a16:creationId xmlns:a16="http://schemas.microsoft.com/office/drawing/2014/main" id="{9605D0F5-EB24-88EA-006D-CBB8AC5C0E52}"/>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6" name="Oval 245">
                  <a:extLst>
                    <a:ext uri="{FF2B5EF4-FFF2-40B4-BE49-F238E27FC236}">
                      <a16:creationId xmlns:a16="http://schemas.microsoft.com/office/drawing/2014/main" id="{CE9222F3-A28A-F9C8-D24E-ABDD8CEB1BE5}"/>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7" name="Oval 246">
                  <a:extLst>
                    <a:ext uri="{FF2B5EF4-FFF2-40B4-BE49-F238E27FC236}">
                      <a16:creationId xmlns:a16="http://schemas.microsoft.com/office/drawing/2014/main" id="{C8AE29C5-A09B-7F69-6696-0870FCED1E0C}"/>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8" name="Oval 247">
                  <a:extLst>
                    <a:ext uri="{FF2B5EF4-FFF2-40B4-BE49-F238E27FC236}">
                      <a16:creationId xmlns:a16="http://schemas.microsoft.com/office/drawing/2014/main" id="{2B0B243E-8305-6052-B967-59E952E7171B}"/>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9" name="Oval 248">
                  <a:extLst>
                    <a:ext uri="{FF2B5EF4-FFF2-40B4-BE49-F238E27FC236}">
                      <a16:creationId xmlns:a16="http://schemas.microsoft.com/office/drawing/2014/main" id="{51F8A1E7-06CC-3CE2-3C40-0B8D5855E563}"/>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0" name="Oval 249">
                  <a:extLst>
                    <a:ext uri="{FF2B5EF4-FFF2-40B4-BE49-F238E27FC236}">
                      <a16:creationId xmlns:a16="http://schemas.microsoft.com/office/drawing/2014/main" id="{CFA9247C-A50F-3689-557A-8C5233839A36}"/>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cxnSp>
          <p:nvCxnSpPr>
            <p:cNvPr id="277" name="Straight Connector 276">
              <a:extLst>
                <a:ext uri="{FF2B5EF4-FFF2-40B4-BE49-F238E27FC236}">
                  <a16:creationId xmlns:a16="http://schemas.microsoft.com/office/drawing/2014/main" id="{074E2DAB-451C-EBC0-0076-5EBA7005618F}"/>
                </a:ext>
              </a:extLst>
            </p:cNvPr>
            <p:cNvCxnSpPr>
              <a:cxnSpLocks/>
            </p:cNvCxnSpPr>
            <p:nvPr/>
          </p:nvCxnSpPr>
          <p:spPr>
            <a:xfrm>
              <a:off x="7336160" y="3425868"/>
              <a:ext cx="280988" cy="311943"/>
            </a:xfrm>
            <a:prstGeom prst="line">
              <a:avLst/>
            </a:prstGeom>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70C381D0-3499-06AC-D4DE-ECED84B55533}"/>
                </a:ext>
              </a:extLst>
            </p:cNvPr>
            <p:cNvCxnSpPr>
              <a:cxnSpLocks/>
            </p:cNvCxnSpPr>
            <p:nvPr/>
          </p:nvCxnSpPr>
          <p:spPr>
            <a:xfrm flipH="1">
              <a:off x="7612385" y="3385386"/>
              <a:ext cx="42863" cy="345282"/>
            </a:xfrm>
            <a:prstGeom prst="line">
              <a:avLst/>
            </a:prstGeom>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681DC04D-EFCA-C9FF-83CD-DDBC34DAFC2C}"/>
                </a:ext>
              </a:extLst>
            </p:cNvPr>
            <p:cNvCxnSpPr>
              <a:cxnSpLocks/>
            </p:cNvCxnSpPr>
            <p:nvPr/>
          </p:nvCxnSpPr>
          <p:spPr>
            <a:xfrm flipV="1">
              <a:off x="7171854" y="3737811"/>
              <a:ext cx="444749" cy="180975"/>
            </a:xfrm>
            <a:prstGeom prst="line">
              <a:avLst/>
            </a:prstGeom>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527B8161-9DB5-DCEC-0EDE-4F277D444D84}"/>
                </a:ext>
              </a:extLst>
            </p:cNvPr>
            <p:cNvCxnSpPr>
              <a:cxnSpLocks/>
            </p:cNvCxnSpPr>
            <p:nvPr/>
          </p:nvCxnSpPr>
          <p:spPr>
            <a:xfrm flipV="1">
              <a:off x="7417123" y="3737811"/>
              <a:ext cx="199480" cy="421482"/>
            </a:xfrm>
            <a:prstGeom prst="line">
              <a:avLst/>
            </a:prstGeom>
          </p:spPr>
          <p:style>
            <a:lnRef idx="1">
              <a:schemeClr val="dk1"/>
            </a:lnRef>
            <a:fillRef idx="0">
              <a:schemeClr val="dk1"/>
            </a:fillRef>
            <a:effectRef idx="0">
              <a:schemeClr val="dk1"/>
            </a:effectRef>
            <a:fontRef idx="minor">
              <a:schemeClr val="tx1"/>
            </a:fontRef>
          </p:style>
        </p:cxnSp>
        <p:cxnSp>
          <p:nvCxnSpPr>
            <p:cNvPr id="281" name="Straight Connector 280">
              <a:extLst>
                <a:ext uri="{FF2B5EF4-FFF2-40B4-BE49-F238E27FC236}">
                  <a16:creationId xmlns:a16="http://schemas.microsoft.com/office/drawing/2014/main" id="{8EEDD729-1683-CCE0-E76D-8ECEA1C4265A}"/>
                </a:ext>
              </a:extLst>
            </p:cNvPr>
            <p:cNvCxnSpPr>
              <a:cxnSpLocks/>
            </p:cNvCxnSpPr>
            <p:nvPr/>
          </p:nvCxnSpPr>
          <p:spPr>
            <a:xfrm flipH="1" flipV="1">
              <a:off x="7607623" y="3737811"/>
              <a:ext cx="407193" cy="123825"/>
            </a:xfrm>
            <a:prstGeom prst="line">
              <a:avLst/>
            </a:prstGeom>
          </p:spPr>
          <p:style>
            <a:lnRef idx="1">
              <a:schemeClr val="dk1"/>
            </a:lnRef>
            <a:fillRef idx="0">
              <a:schemeClr val="dk1"/>
            </a:fillRef>
            <a:effectRef idx="0">
              <a:schemeClr val="dk1"/>
            </a:effectRef>
            <a:fontRef idx="minor">
              <a:schemeClr val="tx1"/>
            </a:fontRef>
          </p:style>
        </p:cxnSp>
        <p:cxnSp>
          <p:nvCxnSpPr>
            <p:cNvPr id="282" name="Straight Connector 281">
              <a:extLst>
                <a:ext uri="{FF2B5EF4-FFF2-40B4-BE49-F238E27FC236}">
                  <a16:creationId xmlns:a16="http://schemas.microsoft.com/office/drawing/2014/main" id="{E80707DC-E424-024F-EF2C-2B5B4BB66347}"/>
                </a:ext>
              </a:extLst>
            </p:cNvPr>
            <p:cNvCxnSpPr>
              <a:cxnSpLocks/>
            </p:cNvCxnSpPr>
            <p:nvPr/>
          </p:nvCxnSpPr>
          <p:spPr>
            <a:xfrm flipH="1">
              <a:off x="7617148" y="3673518"/>
              <a:ext cx="619125" cy="64293"/>
            </a:xfrm>
            <a:prstGeom prst="line">
              <a:avLst/>
            </a:prstGeom>
          </p:spPr>
          <p:style>
            <a:lnRef idx="1">
              <a:schemeClr val="dk1"/>
            </a:lnRef>
            <a:fillRef idx="0">
              <a:schemeClr val="dk1"/>
            </a:fillRef>
            <a:effectRef idx="0">
              <a:schemeClr val="dk1"/>
            </a:effectRef>
            <a:fontRef idx="minor">
              <a:schemeClr val="tx1"/>
            </a:fontRef>
          </p:style>
        </p:cxnSp>
        <p:cxnSp>
          <p:nvCxnSpPr>
            <p:cNvPr id="283" name="Straight Connector 282">
              <a:extLst>
                <a:ext uri="{FF2B5EF4-FFF2-40B4-BE49-F238E27FC236}">
                  <a16:creationId xmlns:a16="http://schemas.microsoft.com/office/drawing/2014/main" id="{BFC391BC-85CC-F6A6-7582-F02CB02BDEB4}"/>
                </a:ext>
              </a:extLst>
            </p:cNvPr>
            <p:cNvCxnSpPr>
              <a:cxnSpLocks/>
            </p:cNvCxnSpPr>
            <p:nvPr/>
          </p:nvCxnSpPr>
          <p:spPr>
            <a:xfrm flipH="1">
              <a:off x="7621910" y="3380624"/>
              <a:ext cx="542925" cy="352425"/>
            </a:xfrm>
            <a:prstGeom prst="line">
              <a:avLst/>
            </a:prstGeom>
          </p:spPr>
          <p:style>
            <a:lnRef idx="1">
              <a:schemeClr val="dk1"/>
            </a:lnRef>
            <a:fillRef idx="0">
              <a:schemeClr val="dk1"/>
            </a:fillRef>
            <a:effectRef idx="0">
              <a:schemeClr val="dk1"/>
            </a:effectRef>
            <a:fontRef idx="minor">
              <a:schemeClr val="tx1"/>
            </a:fontRef>
          </p:style>
        </p:cxnSp>
        <p:cxnSp>
          <p:nvCxnSpPr>
            <p:cNvPr id="284" name="Straight Connector 283">
              <a:extLst>
                <a:ext uri="{FF2B5EF4-FFF2-40B4-BE49-F238E27FC236}">
                  <a16:creationId xmlns:a16="http://schemas.microsoft.com/office/drawing/2014/main" id="{1B7E073B-8AAC-494C-D2A9-9B948E7843CB}"/>
                </a:ext>
              </a:extLst>
            </p:cNvPr>
            <p:cNvCxnSpPr>
              <a:cxnSpLocks/>
            </p:cNvCxnSpPr>
            <p:nvPr/>
          </p:nvCxnSpPr>
          <p:spPr>
            <a:xfrm>
              <a:off x="7933854" y="4454568"/>
              <a:ext cx="33337" cy="169068"/>
            </a:xfrm>
            <a:prstGeom prst="line">
              <a:avLst/>
            </a:prstGeom>
          </p:spPr>
          <p:style>
            <a:lnRef idx="1">
              <a:schemeClr val="dk1"/>
            </a:lnRef>
            <a:fillRef idx="0">
              <a:schemeClr val="dk1"/>
            </a:fillRef>
            <a:effectRef idx="0">
              <a:schemeClr val="dk1"/>
            </a:effectRef>
            <a:fontRef idx="minor">
              <a:schemeClr val="tx1"/>
            </a:fontRef>
          </p:style>
        </p:cxnSp>
        <p:cxnSp>
          <p:nvCxnSpPr>
            <p:cNvPr id="285" name="Straight Connector 284">
              <a:extLst>
                <a:ext uri="{FF2B5EF4-FFF2-40B4-BE49-F238E27FC236}">
                  <a16:creationId xmlns:a16="http://schemas.microsoft.com/office/drawing/2014/main" id="{B9FD97AA-526C-9E4B-76BA-185B38912F70}"/>
                </a:ext>
              </a:extLst>
            </p:cNvPr>
            <p:cNvCxnSpPr>
              <a:cxnSpLocks/>
            </p:cNvCxnSpPr>
            <p:nvPr/>
          </p:nvCxnSpPr>
          <p:spPr>
            <a:xfrm>
              <a:off x="8448204" y="4166436"/>
              <a:ext cx="159544" cy="230982"/>
            </a:xfrm>
            <a:prstGeom prst="line">
              <a:avLst/>
            </a:prstGeom>
          </p:spPr>
          <p:style>
            <a:lnRef idx="1">
              <a:schemeClr val="dk1"/>
            </a:lnRef>
            <a:fillRef idx="0">
              <a:schemeClr val="dk1"/>
            </a:fillRef>
            <a:effectRef idx="0">
              <a:schemeClr val="dk1"/>
            </a:effectRef>
            <a:fontRef idx="minor">
              <a:schemeClr val="tx1"/>
            </a:fontRef>
          </p:style>
        </p:cxnSp>
        <p:cxnSp>
          <p:nvCxnSpPr>
            <p:cNvPr id="286" name="Straight Connector 285">
              <a:extLst>
                <a:ext uri="{FF2B5EF4-FFF2-40B4-BE49-F238E27FC236}">
                  <a16:creationId xmlns:a16="http://schemas.microsoft.com/office/drawing/2014/main" id="{B3DDF8E3-53B7-2C31-9DEB-9DC559C5171A}"/>
                </a:ext>
              </a:extLst>
            </p:cNvPr>
            <p:cNvCxnSpPr>
              <a:cxnSpLocks/>
            </p:cNvCxnSpPr>
            <p:nvPr/>
          </p:nvCxnSpPr>
          <p:spPr>
            <a:xfrm flipH="1">
              <a:off x="8607748" y="4302168"/>
              <a:ext cx="238125" cy="92868"/>
            </a:xfrm>
            <a:prstGeom prst="line">
              <a:avLst/>
            </a:prstGeom>
          </p:spPr>
          <p:style>
            <a:lnRef idx="1">
              <a:schemeClr val="dk1"/>
            </a:lnRef>
            <a:fillRef idx="0">
              <a:schemeClr val="dk1"/>
            </a:fillRef>
            <a:effectRef idx="0">
              <a:schemeClr val="dk1"/>
            </a:effectRef>
            <a:fontRef idx="minor">
              <a:schemeClr val="tx1"/>
            </a:fontRef>
          </p:style>
        </p:cxnSp>
        <p:cxnSp>
          <p:nvCxnSpPr>
            <p:cNvPr id="287" name="Straight Connector 286">
              <a:extLst>
                <a:ext uri="{FF2B5EF4-FFF2-40B4-BE49-F238E27FC236}">
                  <a16:creationId xmlns:a16="http://schemas.microsoft.com/office/drawing/2014/main" id="{1045BA3F-8225-806D-D97A-1BE22AB45D85}"/>
                </a:ext>
              </a:extLst>
            </p:cNvPr>
            <p:cNvCxnSpPr>
              <a:cxnSpLocks/>
            </p:cNvCxnSpPr>
            <p:nvPr/>
          </p:nvCxnSpPr>
          <p:spPr>
            <a:xfrm flipH="1" flipV="1">
              <a:off x="8612510" y="4397418"/>
              <a:ext cx="280988" cy="152400"/>
            </a:xfrm>
            <a:prstGeom prst="line">
              <a:avLst/>
            </a:prstGeom>
          </p:spPr>
          <p:style>
            <a:lnRef idx="1">
              <a:schemeClr val="dk1"/>
            </a:lnRef>
            <a:fillRef idx="0">
              <a:schemeClr val="dk1"/>
            </a:fillRef>
            <a:effectRef idx="0">
              <a:schemeClr val="dk1"/>
            </a:effectRef>
            <a:fontRef idx="minor">
              <a:schemeClr val="tx1"/>
            </a:fontRef>
          </p:style>
        </p:cxnSp>
        <p:cxnSp>
          <p:nvCxnSpPr>
            <p:cNvPr id="288" name="Straight Connector 287">
              <a:extLst>
                <a:ext uri="{FF2B5EF4-FFF2-40B4-BE49-F238E27FC236}">
                  <a16:creationId xmlns:a16="http://schemas.microsoft.com/office/drawing/2014/main" id="{0B2DC8F2-B656-6251-42DF-96AE3C981B5A}"/>
                </a:ext>
              </a:extLst>
            </p:cNvPr>
            <p:cNvCxnSpPr>
              <a:cxnSpLocks/>
            </p:cNvCxnSpPr>
            <p:nvPr/>
          </p:nvCxnSpPr>
          <p:spPr>
            <a:xfrm flipH="1" flipV="1">
              <a:off x="8612510" y="4397418"/>
              <a:ext cx="135731" cy="307181"/>
            </a:xfrm>
            <a:prstGeom prst="line">
              <a:avLst/>
            </a:prstGeom>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6A9A20B-C982-98A8-3061-0E56BCA05D31}"/>
                </a:ext>
              </a:extLst>
            </p:cNvPr>
            <p:cNvCxnSpPr>
              <a:cxnSpLocks/>
            </p:cNvCxnSpPr>
            <p:nvPr/>
          </p:nvCxnSpPr>
          <p:spPr>
            <a:xfrm flipV="1">
              <a:off x="8507735" y="4397418"/>
              <a:ext cx="100013" cy="319087"/>
            </a:xfrm>
            <a:prstGeom prst="line">
              <a:avLst/>
            </a:prstGeom>
          </p:spPr>
          <p:style>
            <a:lnRef idx="1">
              <a:schemeClr val="dk1"/>
            </a:lnRef>
            <a:fillRef idx="0">
              <a:schemeClr val="dk1"/>
            </a:fillRef>
            <a:effectRef idx="0">
              <a:schemeClr val="dk1"/>
            </a:effectRef>
            <a:fontRef idx="minor">
              <a:schemeClr val="tx1"/>
            </a:fontRef>
          </p:style>
        </p:cxnSp>
        <p:cxnSp>
          <p:nvCxnSpPr>
            <p:cNvPr id="296" name="Straight Arrow Connector 295">
              <a:extLst>
                <a:ext uri="{FF2B5EF4-FFF2-40B4-BE49-F238E27FC236}">
                  <a16:creationId xmlns:a16="http://schemas.microsoft.com/office/drawing/2014/main" id="{D0535618-3747-717C-F8F9-F9EF88CD02C6}"/>
                </a:ext>
              </a:extLst>
            </p:cNvPr>
            <p:cNvCxnSpPr>
              <a:cxnSpLocks/>
            </p:cNvCxnSpPr>
            <p:nvPr/>
          </p:nvCxnSpPr>
          <p:spPr>
            <a:xfrm>
              <a:off x="6456040" y="3861636"/>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97" name="TextBox 296">
              <a:extLst>
                <a:ext uri="{FF2B5EF4-FFF2-40B4-BE49-F238E27FC236}">
                  <a16:creationId xmlns:a16="http://schemas.microsoft.com/office/drawing/2014/main" id="{F525D3B8-BA7E-5534-4C18-B3143D50917A}"/>
                </a:ext>
              </a:extLst>
            </p:cNvPr>
            <p:cNvSpPr txBox="1"/>
            <p:nvPr/>
          </p:nvSpPr>
          <p:spPr>
            <a:xfrm>
              <a:off x="7032104" y="2136867"/>
              <a:ext cx="2203165" cy="523220"/>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Clustering at 97% seq. identity</a:t>
              </a:r>
            </a:p>
          </p:txBody>
        </p:sp>
      </p:grpSp>
      <p:cxnSp>
        <p:nvCxnSpPr>
          <p:cNvPr id="298" name="Straight Arrow Connector 297">
            <a:extLst>
              <a:ext uri="{FF2B5EF4-FFF2-40B4-BE49-F238E27FC236}">
                <a16:creationId xmlns:a16="http://schemas.microsoft.com/office/drawing/2014/main" id="{8710D821-37BB-6B36-FAC9-FF08F25C4E55}"/>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299" name="Group 298">
            <a:extLst>
              <a:ext uri="{FF2B5EF4-FFF2-40B4-BE49-F238E27FC236}">
                <a16:creationId xmlns:a16="http://schemas.microsoft.com/office/drawing/2014/main" id="{4A67E507-D631-5E66-5CE0-54BD3D50E0E3}"/>
              </a:ext>
            </a:extLst>
          </p:cNvPr>
          <p:cNvGrpSpPr/>
          <p:nvPr/>
        </p:nvGrpSpPr>
        <p:grpSpPr>
          <a:xfrm>
            <a:off x="4449200" y="3084589"/>
            <a:ext cx="2002877" cy="1921042"/>
            <a:chOff x="3184602" y="2703558"/>
            <a:chExt cx="3225653" cy="3093855"/>
          </a:xfrm>
        </p:grpSpPr>
        <p:sp>
          <p:nvSpPr>
            <p:cNvPr id="300" name="Oval 299">
              <a:extLst>
                <a:ext uri="{FF2B5EF4-FFF2-40B4-BE49-F238E27FC236}">
                  <a16:creationId xmlns:a16="http://schemas.microsoft.com/office/drawing/2014/main" id="{BFBA29F5-7BFA-A602-B081-6FD4D596C807}"/>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1" name="Oval 300">
              <a:extLst>
                <a:ext uri="{FF2B5EF4-FFF2-40B4-BE49-F238E27FC236}">
                  <a16:creationId xmlns:a16="http://schemas.microsoft.com/office/drawing/2014/main" id="{B8713DF5-F1C5-C11C-1184-CE957CD38E7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2" name="Oval 301">
              <a:extLst>
                <a:ext uri="{FF2B5EF4-FFF2-40B4-BE49-F238E27FC236}">
                  <a16:creationId xmlns:a16="http://schemas.microsoft.com/office/drawing/2014/main" id="{A616AE6B-A92E-6B3F-732C-71E08EB573F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3" name="Oval 302">
              <a:extLst>
                <a:ext uri="{FF2B5EF4-FFF2-40B4-BE49-F238E27FC236}">
                  <a16:creationId xmlns:a16="http://schemas.microsoft.com/office/drawing/2014/main" id="{F8EC9EF0-E213-309A-0307-6AEC5DB5DB0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4" name="Oval 303">
              <a:extLst>
                <a:ext uri="{FF2B5EF4-FFF2-40B4-BE49-F238E27FC236}">
                  <a16:creationId xmlns:a16="http://schemas.microsoft.com/office/drawing/2014/main" id="{9793F7ED-7C0D-AF18-F003-39246758BB9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5" name="Oval 304">
              <a:extLst>
                <a:ext uri="{FF2B5EF4-FFF2-40B4-BE49-F238E27FC236}">
                  <a16:creationId xmlns:a16="http://schemas.microsoft.com/office/drawing/2014/main" id="{30342210-1D9A-1A0C-996D-EC4E480E1388}"/>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06" name="Oval 305">
              <a:extLst>
                <a:ext uri="{FF2B5EF4-FFF2-40B4-BE49-F238E27FC236}">
                  <a16:creationId xmlns:a16="http://schemas.microsoft.com/office/drawing/2014/main" id="{788BAC16-EB83-3FA8-614A-133BF7B565B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07" name="TextBox 306">
            <a:extLst>
              <a:ext uri="{FF2B5EF4-FFF2-40B4-BE49-F238E27FC236}">
                <a16:creationId xmlns:a16="http://schemas.microsoft.com/office/drawing/2014/main" id="{2931C86D-B277-4A7B-1B66-9E292AE1EA2A}"/>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308" name="Group 307">
            <a:extLst>
              <a:ext uri="{FF2B5EF4-FFF2-40B4-BE49-F238E27FC236}">
                <a16:creationId xmlns:a16="http://schemas.microsoft.com/office/drawing/2014/main" id="{F080D92C-0E81-E38D-B065-4E0F4FFFF3B7}"/>
              </a:ext>
            </a:extLst>
          </p:cNvPr>
          <p:cNvGrpSpPr/>
          <p:nvPr/>
        </p:nvGrpSpPr>
        <p:grpSpPr>
          <a:xfrm>
            <a:off x="4223792" y="3243357"/>
            <a:ext cx="2177305" cy="1762823"/>
            <a:chOff x="5242882" y="3307647"/>
            <a:chExt cx="2395035" cy="1939105"/>
          </a:xfrm>
        </p:grpSpPr>
        <p:sp>
          <p:nvSpPr>
            <p:cNvPr id="309" name="Oval 308">
              <a:extLst>
                <a:ext uri="{FF2B5EF4-FFF2-40B4-BE49-F238E27FC236}">
                  <a16:creationId xmlns:a16="http://schemas.microsoft.com/office/drawing/2014/main" id="{79955A9B-65A6-9590-4BFA-B25E9B1C1946}"/>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0" name="Oval 309">
              <a:extLst>
                <a:ext uri="{FF2B5EF4-FFF2-40B4-BE49-F238E27FC236}">
                  <a16:creationId xmlns:a16="http://schemas.microsoft.com/office/drawing/2014/main" id="{AADC46C6-A92B-9CCA-41C1-4CF0CEA210D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1" name="Oval 310">
              <a:extLst>
                <a:ext uri="{FF2B5EF4-FFF2-40B4-BE49-F238E27FC236}">
                  <a16:creationId xmlns:a16="http://schemas.microsoft.com/office/drawing/2014/main" id="{73736A17-D952-C8F7-74A8-87CDB59000C6}"/>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2" name="Oval 311">
              <a:extLst>
                <a:ext uri="{FF2B5EF4-FFF2-40B4-BE49-F238E27FC236}">
                  <a16:creationId xmlns:a16="http://schemas.microsoft.com/office/drawing/2014/main" id="{308DFAA3-8E01-7D2B-55F2-3B1039169F08}"/>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3" name="Oval 312">
              <a:extLst>
                <a:ext uri="{FF2B5EF4-FFF2-40B4-BE49-F238E27FC236}">
                  <a16:creationId xmlns:a16="http://schemas.microsoft.com/office/drawing/2014/main" id="{645D0E9B-734F-2942-EDDB-C4999358DAD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4" name="Oval 313">
              <a:extLst>
                <a:ext uri="{FF2B5EF4-FFF2-40B4-BE49-F238E27FC236}">
                  <a16:creationId xmlns:a16="http://schemas.microsoft.com/office/drawing/2014/main" id="{248BEEA0-D154-2B2B-69DB-8E8C41EAC2A0}"/>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5" name="Oval 314">
              <a:extLst>
                <a:ext uri="{FF2B5EF4-FFF2-40B4-BE49-F238E27FC236}">
                  <a16:creationId xmlns:a16="http://schemas.microsoft.com/office/drawing/2014/main" id="{6420B3A5-0E02-C5D2-4CF4-D492AB53114C}"/>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6" name="Oval 315">
              <a:extLst>
                <a:ext uri="{FF2B5EF4-FFF2-40B4-BE49-F238E27FC236}">
                  <a16:creationId xmlns:a16="http://schemas.microsoft.com/office/drawing/2014/main" id="{06F0137D-515C-DC43-5646-420E3A57828A}"/>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7" name="Oval 316">
              <a:extLst>
                <a:ext uri="{FF2B5EF4-FFF2-40B4-BE49-F238E27FC236}">
                  <a16:creationId xmlns:a16="http://schemas.microsoft.com/office/drawing/2014/main" id="{F77F7780-366C-2A6A-967F-36DE9FA65ECB}"/>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8" name="Oval 317">
              <a:extLst>
                <a:ext uri="{FF2B5EF4-FFF2-40B4-BE49-F238E27FC236}">
                  <a16:creationId xmlns:a16="http://schemas.microsoft.com/office/drawing/2014/main" id="{8FA57547-2292-0F5C-35EC-3E0920BEE8AD}"/>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19" name="TextBox 318">
            <a:extLst>
              <a:ext uri="{FF2B5EF4-FFF2-40B4-BE49-F238E27FC236}">
                <a16:creationId xmlns:a16="http://schemas.microsoft.com/office/drawing/2014/main" id="{2BEED223-B705-D696-5D4F-AB6E0D3AB758}"/>
              </a:ext>
            </a:extLst>
          </p:cNvPr>
          <p:cNvSpPr txBox="1"/>
          <p:nvPr/>
        </p:nvSpPr>
        <p:spPr>
          <a:xfrm>
            <a:off x="6028546" y="764704"/>
            <a:ext cx="5775291" cy="954107"/>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Sequencing errors are avoided by clustering sequences into OTUs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Arbitrary clustering threshold (99%, 98%, 97%, 95%...)</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Underestimation of diversity</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Sequencing artifacts are retained in the analysis</a:t>
            </a:r>
          </a:p>
        </p:txBody>
      </p:sp>
      <p:grpSp>
        <p:nvGrpSpPr>
          <p:cNvPr id="325" name="Group 324">
            <a:extLst>
              <a:ext uri="{FF2B5EF4-FFF2-40B4-BE49-F238E27FC236}">
                <a16:creationId xmlns:a16="http://schemas.microsoft.com/office/drawing/2014/main" id="{79D9F2A5-969F-771D-297A-8B7990A6896C}"/>
              </a:ext>
            </a:extLst>
          </p:cNvPr>
          <p:cNvGrpSpPr/>
          <p:nvPr/>
        </p:nvGrpSpPr>
        <p:grpSpPr>
          <a:xfrm>
            <a:off x="8733198" y="2127403"/>
            <a:ext cx="3070639" cy="2957781"/>
            <a:chOff x="8733198" y="2127403"/>
            <a:chExt cx="3070639" cy="2957781"/>
          </a:xfrm>
        </p:grpSpPr>
        <p:grpSp>
          <p:nvGrpSpPr>
            <p:cNvPr id="323" name="Group 322">
              <a:extLst>
                <a:ext uri="{FF2B5EF4-FFF2-40B4-BE49-F238E27FC236}">
                  <a16:creationId xmlns:a16="http://schemas.microsoft.com/office/drawing/2014/main" id="{4393E13D-2725-3670-DEBF-4C6822131908}"/>
                </a:ext>
              </a:extLst>
            </p:cNvPr>
            <p:cNvGrpSpPr/>
            <p:nvPr/>
          </p:nvGrpSpPr>
          <p:grpSpPr>
            <a:xfrm>
              <a:off x="8733198" y="2757087"/>
              <a:ext cx="3070639" cy="2328097"/>
              <a:chOff x="8733198" y="2757087"/>
              <a:chExt cx="3070639" cy="2328097"/>
            </a:xfrm>
          </p:grpSpPr>
          <p:grpSp>
            <p:nvGrpSpPr>
              <p:cNvPr id="322" name="Group 321">
                <a:extLst>
                  <a:ext uri="{FF2B5EF4-FFF2-40B4-BE49-F238E27FC236}">
                    <a16:creationId xmlns:a16="http://schemas.microsoft.com/office/drawing/2014/main" id="{19C8B296-DB43-7F83-E385-0FFE7AC99F98}"/>
                  </a:ext>
                </a:extLst>
              </p:cNvPr>
              <p:cNvGrpSpPr/>
              <p:nvPr/>
            </p:nvGrpSpPr>
            <p:grpSpPr>
              <a:xfrm>
                <a:off x="8733198" y="2757087"/>
                <a:ext cx="2960031" cy="2328097"/>
                <a:chOff x="8733198" y="2757087"/>
                <a:chExt cx="2960031" cy="2328097"/>
              </a:xfrm>
            </p:grpSpPr>
            <p:grpSp>
              <p:nvGrpSpPr>
                <p:cNvPr id="258" name="Group 257">
                  <a:extLst>
                    <a:ext uri="{FF2B5EF4-FFF2-40B4-BE49-F238E27FC236}">
                      <a16:creationId xmlns:a16="http://schemas.microsoft.com/office/drawing/2014/main" id="{855EFA93-6143-F3E2-A3D5-12753C4A2B9C}"/>
                    </a:ext>
                  </a:extLst>
                </p:cNvPr>
                <p:cNvGrpSpPr/>
                <p:nvPr/>
              </p:nvGrpSpPr>
              <p:grpSpPr>
                <a:xfrm>
                  <a:off x="9593190" y="3174621"/>
                  <a:ext cx="1865541" cy="1601916"/>
                  <a:chOff x="7470819" y="1971100"/>
                  <a:chExt cx="1865541" cy="1601916"/>
                </a:xfrm>
              </p:grpSpPr>
              <p:grpSp>
                <p:nvGrpSpPr>
                  <p:cNvPr id="259" name="Group 258">
                    <a:extLst>
                      <a:ext uri="{FF2B5EF4-FFF2-40B4-BE49-F238E27FC236}">
                        <a16:creationId xmlns:a16="http://schemas.microsoft.com/office/drawing/2014/main" id="{A913679E-AEC7-5DA1-1847-77A24A50D93D}"/>
                      </a:ext>
                    </a:extLst>
                  </p:cNvPr>
                  <p:cNvGrpSpPr/>
                  <p:nvPr/>
                </p:nvGrpSpPr>
                <p:grpSpPr>
                  <a:xfrm>
                    <a:off x="7681090" y="1971100"/>
                    <a:ext cx="1655270" cy="1587638"/>
                    <a:chOff x="3184602" y="2703558"/>
                    <a:chExt cx="3225653" cy="3093855"/>
                  </a:xfrm>
                </p:grpSpPr>
                <p:sp>
                  <p:nvSpPr>
                    <p:cNvPr id="271" name="Oval 270">
                      <a:extLst>
                        <a:ext uri="{FF2B5EF4-FFF2-40B4-BE49-F238E27FC236}">
                          <a16:creationId xmlns:a16="http://schemas.microsoft.com/office/drawing/2014/main" id="{1B661641-1FBA-C71F-1FB1-141A62B7EE63}"/>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2" name="Oval 271">
                      <a:extLst>
                        <a:ext uri="{FF2B5EF4-FFF2-40B4-BE49-F238E27FC236}">
                          <a16:creationId xmlns:a16="http://schemas.microsoft.com/office/drawing/2014/main" id="{53D942C3-2FD9-304E-A759-D23DBFB26AC8}"/>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3" name="Oval 272">
                      <a:extLst>
                        <a:ext uri="{FF2B5EF4-FFF2-40B4-BE49-F238E27FC236}">
                          <a16:creationId xmlns:a16="http://schemas.microsoft.com/office/drawing/2014/main" id="{BD808088-BD14-38E0-8D23-E791CCDDF9E8}"/>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4" name="Oval 273">
                      <a:extLst>
                        <a:ext uri="{FF2B5EF4-FFF2-40B4-BE49-F238E27FC236}">
                          <a16:creationId xmlns:a16="http://schemas.microsoft.com/office/drawing/2014/main" id="{D7C61CD8-4495-CB21-E066-D88543E0A713}"/>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 name="Oval 274">
                      <a:extLst>
                        <a:ext uri="{FF2B5EF4-FFF2-40B4-BE49-F238E27FC236}">
                          <a16:creationId xmlns:a16="http://schemas.microsoft.com/office/drawing/2014/main" id="{73A3CC8D-4DA7-61E0-6B59-DE953E575B66}"/>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76" name="Oval 275">
                      <a:extLst>
                        <a:ext uri="{FF2B5EF4-FFF2-40B4-BE49-F238E27FC236}">
                          <a16:creationId xmlns:a16="http://schemas.microsoft.com/office/drawing/2014/main" id="{D91E1561-BAF4-0C61-11B2-CB536E19DD0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60" name="Group 259">
                    <a:extLst>
                      <a:ext uri="{FF2B5EF4-FFF2-40B4-BE49-F238E27FC236}">
                        <a16:creationId xmlns:a16="http://schemas.microsoft.com/office/drawing/2014/main" id="{1C59FCE5-FC05-E64C-1569-DEE8E18FE384}"/>
                      </a:ext>
                    </a:extLst>
                  </p:cNvPr>
                  <p:cNvGrpSpPr/>
                  <p:nvPr/>
                </p:nvGrpSpPr>
                <p:grpSpPr>
                  <a:xfrm>
                    <a:off x="7470819" y="2116138"/>
                    <a:ext cx="1799425" cy="1456878"/>
                    <a:chOff x="5242882" y="3307647"/>
                    <a:chExt cx="2395035" cy="1939105"/>
                  </a:xfrm>
                </p:grpSpPr>
                <p:sp>
                  <p:nvSpPr>
                    <p:cNvPr id="261" name="Oval 260">
                      <a:extLst>
                        <a:ext uri="{FF2B5EF4-FFF2-40B4-BE49-F238E27FC236}">
                          <a16:creationId xmlns:a16="http://schemas.microsoft.com/office/drawing/2014/main" id="{1BD928E4-D4C6-6B3A-C3B5-07EE435FAAA6}"/>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2" name="Oval 261">
                      <a:extLst>
                        <a:ext uri="{FF2B5EF4-FFF2-40B4-BE49-F238E27FC236}">
                          <a16:creationId xmlns:a16="http://schemas.microsoft.com/office/drawing/2014/main" id="{68E1D887-4DBF-804B-0136-56137530E5BA}"/>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3" name="Oval 262">
                      <a:extLst>
                        <a:ext uri="{FF2B5EF4-FFF2-40B4-BE49-F238E27FC236}">
                          <a16:creationId xmlns:a16="http://schemas.microsoft.com/office/drawing/2014/main" id="{F703ED73-2154-BFA7-7EE4-BC1E46920B73}"/>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4" name="Oval 263">
                      <a:extLst>
                        <a:ext uri="{FF2B5EF4-FFF2-40B4-BE49-F238E27FC236}">
                          <a16:creationId xmlns:a16="http://schemas.microsoft.com/office/drawing/2014/main" id="{398C9CA5-5C8E-EF7A-92F5-43269247BB4E}"/>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5" name="Oval 264">
                      <a:extLst>
                        <a:ext uri="{FF2B5EF4-FFF2-40B4-BE49-F238E27FC236}">
                          <a16:creationId xmlns:a16="http://schemas.microsoft.com/office/drawing/2014/main" id="{F4A9311C-E544-E4A7-3B59-C23533348DBE}"/>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6" name="Oval 265">
                      <a:extLst>
                        <a:ext uri="{FF2B5EF4-FFF2-40B4-BE49-F238E27FC236}">
                          <a16:creationId xmlns:a16="http://schemas.microsoft.com/office/drawing/2014/main" id="{737980D5-296A-68A3-5349-0A4B9150AE12}"/>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7" name="Oval 266">
                      <a:extLst>
                        <a:ext uri="{FF2B5EF4-FFF2-40B4-BE49-F238E27FC236}">
                          <a16:creationId xmlns:a16="http://schemas.microsoft.com/office/drawing/2014/main" id="{0C647F80-03B2-9C7D-44B9-8951C0C2DD7F}"/>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8" name="Oval 267">
                      <a:extLst>
                        <a:ext uri="{FF2B5EF4-FFF2-40B4-BE49-F238E27FC236}">
                          <a16:creationId xmlns:a16="http://schemas.microsoft.com/office/drawing/2014/main" id="{3140C97E-EDC2-FE87-1CF8-45832D16C95D}"/>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9" name="Oval 268">
                      <a:extLst>
                        <a:ext uri="{FF2B5EF4-FFF2-40B4-BE49-F238E27FC236}">
                          <a16:creationId xmlns:a16="http://schemas.microsoft.com/office/drawing/2014/main" id="{D44B7D3A-2DB6-5764-E71B-6A834216DF75}"/>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0" name="Oval 269">
                      <a:extLst>
                        <a:ext uri="{FF2B5EF4-FFF2-40B4-BE49-F238E27FC236}">
                          <a16:creationId xmlns:a16="http://schemas.microsoft.com/office/drawing/2014/main" id="{9179BADD-8E4E-9963-F8E4-1A60E0AA965A}"/>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290" name="Oval 289">
                  <a:extLst>
                    <a:ext uri="{FF2B5EF4-FFF2-40B4-BE49-F238E27FC236}">
                      <a16:creationId xmlns:a16="http://schemas.microsoft.com/office/drawing/2014/main" id="{43F00B7D-A604-DF11-AFBA-BF3258A58EEA}"/>
                    </a:ext>
                  </a:extLst>
                </p:cNvPr>
                <p:cNvSpPr/>
                <p:nvPr/>
              </p:nvSpPr>
              <p:spPr>
                <a:xfrm>
                  <a:off x="9473786" y="2863085"/>
                  <a:ext cx="1474978" cy="1474978"/>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1" name="Oval 290">
                  <a:extLst>
                    <a:ext uri="{FF2B5EF4-FFF2-40B4-BE49-F238E27FC236}">
                      <a16:creationId xmlns:a16="http://schemas.microsoft.com/office/drawing/2014/main" id="{562CADF6-05C3-6AA0-C60D-D566639390DA}"/>
                    </a:ext>
                  </a:extLst>
                </p:cNvPr>
                <p:cNvSpPr/>
                <p:nvPr/>
              </p:nvSpPr>
              <p:spPr>
                <a:xfrm>
                  <a:off x="10243232" y="4347235"/>
                  <a:ext cx="386015" cy="386015"/>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2" name="Oval 291">
                  <a:extLst>
                    <a:ext uri="{FF2B5EF4-FFF2-40B4-BE49-F238E27FC236}">
                      <a16:creationId xmlns:a16="http://schemas.microsoft.com/office/drawing/2014/main" id="{E7685A35-52AD-1A5B-2283-5C1BAA04D350}"/>
                    </a:ext>
                  </a:extLst>
                </p:cNvPr>
                <p:cNvSpPr/>
                <p:nvPr/>
              </p:nvSpPr>
              <p:spPr>
                <a:xfrm>
                  <a:off x="10727809" y="3986695"/>
                  <a:ext cx="858873" cy="858873"/>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3" name="TextBox 292">
                  <a:extLst>
                    <a:ext uri="{FF2B5EF4-FFF2-40B4-BE49-F238E27FC236}">
                      <a16:creationId xmlns:a16="http://schemas.microsoft.com/office/drawing/2014/main" id="{04A30B96-CBB6-8419-578C-CB7B6FF51C50}"/>
                    </a:ext>
                  </a:extLst>
                </p:cNvPr>
                <p:cNvSpPr txBox="1"/>
                <p:nvPr/>
              </p:nvSpPr>
              <p:spPr>
                <a:xfrm>
                  <a:off x="10624753" y="2757087"/>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1</a:t>
                  </a:r>
                  <a:endParaRPr lang="LID4096" sz="1200" dirty="0"/>
                </a:p>
              </p:txBody>
            </p:sp>
            <p:sp>
              <p:nvSpPr>
                <p:cNvPr id="294" name="TextBox 293">
                  <a:extLst>
                    <a:ext uri="{FF2B5EF4-FFF2-40B4-BE49-F238E27FC236}">
                      <a16:creationId xmlns:a16="http://schemas.microsoft.com/office/drawing/2014/main" id="{512DD991-C1AB-93B1-17F4-2F55BA34A318}"/>
                    </a:ext>
                  </a:extLst>
                </p:cNvPr>
                <p:cNvSpPr txBox="1"/>
                <p:nvPr/>
              </p:nvSpPr>
              <p:spPr>
                <a:xfrm>
                  <a:off x="9787969" y="4808185"/>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2</a:t>
                  </a:r>
                  <a:endParaRPr lang="LID4096" sz="1200" dirty="0"/>
                </a:p>
              </p:txBody>
            </p:sp>
            <p:cxnSp>
              <p:nvCxnSpPr>
                <p:cNvPr id="295" name="Straight Arrow Connector 294">
                  <a:extLst>
                    <a:ext uri="{FF2B5EF4-FFF2-40B4-BE49-F238E27FC236}">
                      <a16:creationId xmlns:a16="http://schemas.microsoft.com/office/drawing/2014/main" id="{468E3DB2-6A3A-BED6-3C68-FAEB448B09C1}"/>
                    </a:ext>
                  </a:extLst>
                </p:cNvPr>
                <p:cNvCxnSpPr>
                  <a:cxnSpLocks/>
                </p:cNvCxnSpPr>
                <p:nvPr/>
              </p:nvCxnSpPr>
              <p:spPr>
                <a:xfrm>
                  <a:off x="8733198" y="3861636"/>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sp>
            <p:nvSpPr>
              <p:cNvPr id="320" name="TextBox 319">
                <a:extLst>
                  <a:ext uri="{FF2B5EF4-FFF2-40B4-BE49-F238E27FC236}">
                    <a16:creationId xmlns:a16="http://schemas.microsoft.com/office/drawing/2014/main" id="{0F6752CB-C06E-139F-F0DE-7EC3D72182F1}"/>
                  </a:ext>
                </a:extLst>
              </p:cNvPr>
              <p:cNvSpPr txBox="1"/>
              <p:nvPr/>
            </p:nvSpPr>
            <p:spPr>
              <a:xfrm>
                <a:off x="11017524" y="3734323"/>
                <a:ext cx="786313"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3</a:t>
                </a:r>
                <a:endParaRPr lang="LID4096" sz="1200" dirty="0"/>
              </a:p>
            </p:txBody>
          </p:sp>
        </p:grpSp>
        <p:sp>
          <p:nvSpPr>
            <p:cNvPr id="324" name="TextBox 323">
              <a:extLst>
                <a:ext uri="{FF2B5EF4-FFF2-40B4-BE49-F238E27FC236}">
                  <a16:creationId xmlns:a16="http://schemas.microsoft.com/office/drawing/2014/main" id="{F0B697A6-F6DE-6C6E-44A5-C826FA0FE665}"/>
                </a:ext>
              </a:extLst>
            </p:cNvPr>
            <p:cNvSpPr txBox="1"/>
            <p:nvPr/>
          </p:nvSpPr>
          <p:spPr>
            <a:xfrm>
              <a:off x="9221427" y="2127403"/>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OTUs</a:t>
              </a:r>
            </a:p>
          </p:txBody>
        </p:sp>
      </p:grpSp>
    </p:spTree>
    <p:extLst>
      <p:ext uri="{BB962C8B-B14F-4D97-AF65-F5344CB8AC3E}">
        <p14:creationId xmlns:p14="http://schemas.microsoft.com/office/powerpoint/2010/main" val="66391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34</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Amplicon sequence variants (ASVs)</a:t>
            </a:r>
            <a:endParaRPr lang="en-CH" sz="1400" b="1" dirty="0">
              <a:solidFill>
                <a:srgbClr val="C00000"/>
              </a:solidFill>
              <a:latin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B6CD34D3-7791-1BFA-D4D2-CD9BFFEF2D9D}"/>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4" name="Oval 163">
            <a:extLst>
              <a:ext uri="{FF2B5EF4-FFF2-40B4-BE49-F238E27FC236}">
                <a16:creationId xmlns:a16="http://schemas.microsoft.com/office/drawing/2014/main" id="{9611A169-F3EF-5E85-A285-D36E9A11155F}"/>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5" name="Oval 164">
            <a:extLst>
              <a:ext uri="{FF2B5EF4-FFF2-40B4-BE49-F238E27FC236}">
                <a16:creationId xmlns:a16="http://schemas.microsoft.com/office/drawing/2014/main" id="{B5E5DA82-8D84-6B45-681B-D294FB835C1C}"/>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6" name="Oval 165">
            <a:extLst>
              <a:ext uri="{FF2B5EF4-FFF2-40B4-BE49-F238E27FC236}">
                <a16:creationId xmlns:a16="http://schemas.microsoft.com/office/drawing/2014/main" id="{01A77F4B-0402-C2A7-6743-298542D8290F}"/>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67" name="Group 166">
            <a:extLst>
              <a:ext uri="{FF2B5EF4-FFF2-40B4-BE49-F238E27FC236}">
                <a16:creationId xmlns:a16="http://schemas.microsoft.com/office/drawing/2014/main" id="{FF802DC6-F93D-B993-EAB4-E48A81FA330A}"/>
              </a:ext>
            </a:extLst>
          </p:cNvPr>
          <p:cNvGrpSpPr/>
          <p:nvPr/>
        </p:nvGrpSpPr>
        <p:grpSpPr>
          <a:xfrm>
            <a:off x="1143940" y="3093002"/>
            <a:ext cx="2002877" cy="1921042"/>
            <a:chOff x="3184602" y="2703558"/>
            <a:chExt cx="3225653" cy="3093855"/>
          </a:xfrm>
        </p:grpSpPr>
        <p:sp>
          <p:nvSpPr>
            <p:cNvPr id="168" name="Oval 167">
              <a:extLst>
                <a:ext uri="{FF2B5EF4-FFF2-40B4-BE49-F238E27FC236}">
                  <a16:creationId xmlns:a16="http://schemas.microsoft.com/office/drawing/2014/main" id="{264CEF32-FFB1-626F-7DBC-2CC9235EE698}"/>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9" name="Oval 168">
              <a:extLst>
                <a:ext uri="{FF2B5EF4-FFF2-40B4-BE49-F238E27FC236}">
                  <a16:creationId xmlns:a16="http://schemas.microsoft.com/office/drawing/2014/main" id="{D711F904-D384-83F7-768A-2FE834F395C7}"/>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0" name="Oval 169">
              <a:extLst>
                <a:ext uri="{FF2B5EF4-FFF2-40B4-BE49-F238E27FC236}">
                  <a16:creationId xmlns:a16="http://schemas.microsoft.com/office/drawing/2014/main" id="{CDF06370-BB83-E89A-D2D6-1BD182854700}"/>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1" name="Oval 170">
              <a:extLst>
                <a:ext uri="{FF2B5EF4-FFF2-40B4-BE49-F238E27FC236}">
                  <a16:creationId xmlns:a16="http://schemas.microsoft.com/office/drawing/2014/main" id="{D1F3816A-6F4F-B7AF-4CB8-7240BDBAAEB5}"/>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2" name="Oval 171">
              <a:extLst>
                <a:ext uri="{FF2B5EF4-FFF2-40B4-BE49-F238E27FC236}">
                  <a16:creationId xmlns:a16="http://schemas.microsoft.com/office/drawing/2014/main" id="{4230292A-260F-F19E-4991-7B29B2C5F83D}"/>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3" name="Oval 172">
              <a:extLst>
                <a:ext uri="{FF2B5EF4-FFF2-40B4-BE49-F238E27FC236}">
                  <a16:creationId xmlns:a16="http://schemas.microsoft.com/office/drawing/2014/main" id="{EF7A0D7E-929C-47C6-F0F5-5A8864F8E42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74" name="Oval 173">
              <a:extLst>
                <a:ext uri="{FF2B5EF4-FFF2-40B4-BE49-F238E27FC236}">
                  <a16:creationId xmlns:a16="http://schemas.microsoft.com/office/drawing/2014/main" id="{7D9451BC-B79B-662D-9D82-66ECA96F7B3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5" name="TextBox 174">
            <a:extLst>
              <a:ext uri="{FF2B5EF4-FFF2-40B4-BE49-F238E27FC236}">
                <a16:creationId xmlns:a16="http://schemas.microsoft.com/office/drawing/2014/main" id="{08BE14F0-E0C9-C6FD-FB95-5A7AF5C73E4C}"/>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176" name="TextBox 175">
            <a:extLst>
              <a:ext uri="{FF2B5EF4-FFF2-40B4-BE49-F238E27FC236}">
                <a16:creationId xmlns:a16="http://schemas.microsoft.com/office/drawing/2014/main" id="{7F4153B3-23B1-C403-8947-CFB364CBCE6D}"/>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177" name="TextBox 176">
            <a:extLst>
              <a:ext uri="{FF2B5EF4-FFF2-40B4-BE49-F238E27FC236}">
                <a16:creationId xmlns:a16="http://schemas.microsoft.com/office/drawing/2014/main" id="{28880DA5-7F8D-04E8-851E-D459525A8DFC}"/>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178" name="TextBox 177">
            <a:extLst>
              <a:ext uri="{FF2B5EF4-FFF2-40B4-BE49-F238E27FC236}">
                <a16:creationId xmlns:a16="http://schemas.microsoft.com/office/drawing/2014/main" id="{ABDB1EF1-6D24-D6E0-70FC-AB69D76C2D9F}"/>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179" name="TextBox 178">
            <a:extLst>
              <a:ext uri="{FF2B5EF4-FFF2-40B4-BE49-F238E27FC236}">
                <a16:creationId xmlns:a16="http://schemas.microsoft.com/office/drawing/2014/main" id="{ED4BEB32-025E-EDF6-AAAD-19491CEA8E04}"/>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cxnSp>
        <p:nvCxnSpPr>
          <p:cNvPr id="298" name="Straight Arrow Connector 297">
            <a:extLst>
              <a:ext uri="{FF2B5EF4-FFF2-40B4-BE49-F238E27FC236}">
                <a16:creationId xmlns:a16="http://schemas.microsoft.com/office/drawing/2014/main" id="{8710D821-37BB-6B36-FAC9-FF08F25C4E55}"/>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299" name="Group 298">
            <a:extLst>
              <a:ext uri="{FF2B5EF4-FFF2-40B4-BE49-F238E27FC236}">
                <a16:creationId xmlns:a16="http://schemas.microsoft.com/office/drawing/2014/main" id="{4A67E507-D631-5E66-5CE0-54BD3D50E0E3}"/>
              </a:ext>
            </a:extLst>
          </p:cNvPr>
          <p:cNvGrpSpPr/>
          <p:nvPr/>
        </p:nvGrpSpPr>
        <p:grpSpPr>
          <a:xfrm>
            <a:off x="4449200" y="3084589"/>
            <a:ext cx="2002877" cy="1921042"/>
            <a:chOff x="3184602" y="2703558"/>
            <a:chExt cx="3225653" cy="3093855"/>
          </a:xfrm>
        </p:grpSpPr>
        <p:sp>
          <p:nvSpPr>
            <p:cNvPr id="300" name="Oval 299">
              <a:extLst>
                <a:ext uri="{FF2B5EF4-FFF2-40B4-BE49-F238E27FC236}">
                  <a16:creationId xmlns:a16="http://schemas.microsoft.com/office/drawing/2014/main" id="{BFBA29F5-7BFA-A602-B081-6FD4D596C807}"/>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1" name="Oval 300">
              <a:extLst>
                <a:ext uri="{FF2B5EF4-FFF2-40B4-BE49-F238E27FC236}">
                  <a16:creationId xmlns:a16="http://schemas.microsoft.com/office/drawing/2014/main" id="{B8713DF5-F1C5-C11C-1184-CE957CD38E7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2" name="Oval 301">
              <a:extLst>
                <a:ext uri="{FF2B5EF4-FFF2-40B4-BE49-F238E27FC236}">
                  <a16:creationId xmlns:a16="http://schemas.microsoft.com/office/drawing/2014/main" id="{A616AE6B-A92E-6B3F-732C-71E08EB573F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3" name="Oval 302">
              <a:extLst>
                <a:ext uri="{FF2B5EF4-FFF2-40B4-BE49-F238E27FC236}">
                  <a16:creationId xmlns:a16="http://schemas.microsoft.com/office/drawing/2014/main" id="{F8EC9EF0-E213-309A-0307-6AEC5DB5DB0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4" name="Oval 303">
              <a:extLst>
                <a:ext uri="{FF2B5EF4-FFF2-40B4-BE49-F238E27FC236}">
                  <a16:creationId xmlns:a16="http://schemas.microsoft.com/office/drawing/2014/main" id="{9793F7ED-7C0D-AF18-F003-39246758BB9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5" name="Oval 304">
              <a:extLst>
                <a:ext uri="{FF2B5EF4-FFF2-40B4-BE49-F238E27FC236}">
                  <a16:creationId xmlns:a16="http://schemas.microsoft.com/office/drawing/2014/main" id="{30342210-1D9A-1A0C-996D-EC4E480E1388}"/>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06" name="Oval 305">
              <a:extLst>
                <a:ext uri="{FF2B5EF4-FFF2-40B4-BE49-F238E27FC236}">
                  <a16:creationId xmlns:a16="http://schemas.microsoft.com/office/drawing/2014/main" id="{788BAC16-EB83-3FA8-614A-133BF7B565B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07" name="TextBox 306">
            <a:extLst>
              <a:ext uri="{FF2B5EF4-FFF2-40B4-BE49-F238E27FC236}">
                <a16:creationId xmlns:a16="http://schemas.microsoft.com/office/drawing/2014/main" id="{2931C86D-B277-4A7B-1B66-9E292AE1EA2A}"/>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308" name="Group 307">
            <a:extLst>
              <a:ext uri="{FF2B5EF4-FFF2-40B4-BE49-F238E27FC236}">
                <a16:creationId xmlns:a16="http://schemas.microsoft.com/office/drawing/2014/main" id="{F080D92C-0E81-E38D-B065-4E0F4FFFF3B7}"/>
              </a:ext>
            </a:extLst>
          </p:cNvPr>
          <p:cNvGrpSpPr/>
          <p:nvPr/>
        </p:nvGrpSpPr>
        <p:grpSpPr>
          <a:xfrm>
            <a:off x="4223792" y="3243357"/>
            <a:ext cx="2177305" cy="1762823"/>
            <a:chOff x="5242882" y="3307647"/>
            <a:chExt cx="2395035" cy="1939105"/>
          </a:xfrm>
        </p:grpSpPr>
        <p:sp>
          <p:nvSpPr>
            <p:cNvPr id="309" name="Oval 308">
              <a:extLst>
                <a:ext uri="{FF2B5EF4-FFF2-40B4-BE49-F238E27FC236}">
                  <a16:creationId xmlns:a16="http://schemas.microsoft.com/office/drawing/2014/main" id="{79955A9B-65A6-9590-4BFA-B25E9B1C1946}"/>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0" name="Oval 309">
              <a:extLst>
                <a:ext uri="{FF2B5EF4-FFF2-40B4-BE49-F238E27FC236}">
                  <a16:creationId xmlns:a16="http://schemas.microsoft.com/office/drawing/2014/main" id="{AADC46C6-A92B-9CCA-41C1-4CF0CEA210D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1" name="Oval 310">
              <a:extLst>
                <a:ext uri="{FF2B5EF4-FFF2-40B4-BE49-F238E27FC236}">
                  <a16:creationId xmlns:a16="http://schemas.microsoft.com/office/drawing/2014/main" id="{73736A17-D952-C8F7-74A8-87CDB59000C6}"/>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2" name="Oval 311">
              <a:extLst>
                <a:ext uri="{FF2B5EF4-FFF2-40B4-BE49-F238E27FC236}">
                  <a16:creationId xmlns:a16="http://schemas.microsoft.com/office/drawing/2014/main" id="{308DFAA3-8E01-7D2B-55F2-3B1039169F08}"/>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3" name="Oval 312">
              <a:extLst>
                <a:ext uri="{FF2B5EF4-FFF2-40B4-BE49-F238E27FC236}">
                  <a16:creationId xmlns:a16="http://schemas.microsoft.com/office/drawing/2014/main" id="{645D0E9B-734F-2942-EDDB-C4999358DAD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4" name="Oval 313">
              <a:extLst>
                <a:ext uri="{FF2B5EF4-FFF2-40B4-BE49-F238E27FC236}">
                  <a16:creationId xmlns:a16="http://schemas.microsoft.com/office/drawing/2014/main" id="{248BEEA0-D154-2B2B-69DB-8E8C41EAC2A0}"/>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5" name="Oval 314">
              <a:extLst>
                <a:ext uri="{FF2B5EF4-FFF2-40B4-BE49-F238E27FC236}">
                  <a16:creationId xmlns:a16="http://schemas.microsoft.com/office/drawing/2014/main" id="{6420B3A5-0E02-C5D2-4CF4-D492AB53114C}"/>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6" name="Oval 315">
              <a:extLst>
                <a:ext uri="{FF2B5EF4-FFF2-40B4-BE49-F238E27FC236}">
                  <a16:creationId xmlns:a16="http://schemas.microsoft.com/office/drawing/2014/main" id="{06F0137D-515C-DC43-5646-420E3A57828A}"/>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7" name="Oval 316">
              <a:extLst>
                <a:ext uri="{FF2B5EF4-FFF2-40B4-BE49-F238E27FC236}">
                  <a16:creationId xmlns:a16="http://schemas.microsoft.com/office/drawing/2014/main" id="{F77F7780-366C-2A6A-967F-36DE9FA65ECB}"/>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8" name="Oval 317">
              <a:extLst>
                <a:ext uri="{FF2B5EF4-FFF2-40B4-BE49-F238E27FC236}">
                  <a16:creationId xmlns:a16="http://schemas.microsoft.com/office/drawing/2014/main" id="{8FA57547-2292-0F5C-35EC-3E0920BEE8AD}"/>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96" name="Straight Arrow Connector 295">
            <a:extLst>
              <a:ext uri="{FF2B5EF4-FFF2-40B4-BE49-F238E27FC236}">
                <a16:creationId xmlns:a16="http://schemas.microsoft.com/office/drawing/2014/main" id="{D0535618-3747-717C-F8F9-F9EF88CD02C6}"/>
              </a:ext>
            </a:extLst>
          </p:cNvPr>
          <p:cNvCxnSpPr>
            <a:cxnSpLocks/>
          </p:cNvCxnSpPr>
          <p:nvPr/>
        </p:nvCxnSpPr>
        <p:spPr>
          <a:xfrm>
            <a:off x="6456040" y="3861636"/>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FB34469F-8466-5E54-35E7-75962B663F54}"/>
              </a:ext>
            </a:extLst>
          </p:cNvPr>
          <p:cNvGrpSpPr/>
          <p:nvPr/>
        </p:nvGrpSpPr>
        <p:grpSpPr>
          <a:xfrm>
            <a:off x="6960096" y="2136867"/>
            <a:ext cx="2418814" cy="2803085"/>
            <a:chOff x="6960096" y="2136867"/>
            <a:chExt cx="2418814" cy="2803085"/>
          </a:xfrm>
        </p:grpSpPr>
        <p:sp>
          <p:nvSpPr>
            <p:cNvPr id="297" name="TextBox 296">
              <a:extLst>
                <a:ext uri="{FF2B5EF4-FFF2-40B4-BE49-F238E27FC236}">
                  <a16:creationId xmlns:a16="http://schemas.microsoft.com/office/drawing/2014/main" id="{F525D3B8-BA7E-5534-4C18-B3143D50917A}"/>
                </a:ext>
              </a:extLst>
            </p:cNvPr>
            <p:cNvSpPr txBox="1"/>
            <p:nvPr/>
          </p:nvSpPr>
          <p:spPr>
            <a:xfrm>
              <a:off x="7032104" y="2136867"/>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Model error rates</a:t>
              </a:r>
            </a:p>
          </p:txBody>
        </p:sp>
        <p:grpSp>
          <p:nvGrpSpPr>
            <p:cNvPr id="6" name="Group 5">
              <a:extLst>
                <a:ext uri="{FF2B5EF4-FFF2-40B4-BE49-F238E27FC236}">
                  <a16:creationId xmlns:a16="http://schemas.microsoft.com/office/drawing/2014/main" id="{413D1556-D5CA-D800-BCE1-D2437C9EC49F}"/>
                </a:ext>
              </a:extLst>
            </p:cNvPr>
            <p:cNvGrpSpPr/>
            <p:nvPr/>
          </p:nvGrpSpPr>
          <p:grpSpPr>
            <a:xfrm>
              <a:off x="7127300" y="3172931"/>
              <a:ext cx="1865542" cy="1601916"/>
              <a:chOff x="7470818" y="1971100"/>
              <a:chExt cx="1865542" cy="1601916"/>
            </a:xfrm>
          </p:grpSpPr>
          <p:grpSp>
            <p:nvGrpSpPr>
              <p:cNvPr id="7" name="Group 6">
                <a:extLst>
                  <a:ext uri="{FF2B5EF4-FFF2-40B4-BE49-F238E27FC236}">
                    <a16:creationId xmlns:a16="http://schemas.microsoft.com/office/drawing/2014/main" id="{3F423959-A607-7617-FFB7-A28D654C5C4A}"/>
                  </a:ext>
                </a:extLst>
              </p:cNvPr>
              <p:cNvGrpSpPr/>
              <p:nvPr/>
            </p:nvGrpSpPr>
            <p:grpSpPr>
              <a:xfrm>
                <a:off x="7681090" y="1971100"/>
                <a:ext cx="1655270" cy="1587638"/>
                <a:chOff x="3184602" y="2703558"/>
                <a:chExt cx="3225653" cy="3093855"/>
              </a:xfrm>
            </p:grpSpPr>
            <p:sp>
              <p:nvSpPr>
                <p:cNvPr id="20" name="Oval 19">
                  <a:extLst>
                    <a:ext uri="{FF2B5EF4-FFF2-40B4-BE49-F238E27FC236}">
                      <a16:creationId xmlns:a16="http://schemas.microsoft.com/office/drawing/2014/main" id="{C72E2A4E-8C58-778F-1190-8DC35D3D0DC7}"/>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50CC7E3F-C676-C0E7-7DDB-2C3381BF0A5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422B94E0-C584-1BB4-8358-56CC16A391AE}"/>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5035FAA8-917F-F06F-664C-4B4B6D925258}"/>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Oval 23">
                  <a:extLst>
                    <a:ext uri="{FF2B5EF4-FFF2-40B4-BE49-F238E27FC236}">
                      <a16:creationId xmlns:a16="http://schemas.microsoft.com/office/drawing/2014/main" id="{B72EA293-AF36-35AC-BE0A-1022F42B4E7B}"/>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Oval 24">
                  <a:extLst>
                    <a:ext uri="{FF2B5EF4-FFF2-40B4-BE49-F238E27FC236}">
                      <a16:creationId xmlns:a16="http://schemas.microsoft.com/office/drawing/2014/main" id="{F4BE309D-06E7-7F53-0B1F-96F5F7FEF36B}"/>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6" name="Oval 25">
                  <a:extLst>
                    <a:ext uri="{FF2B5EF4-FFF2-40B4-BE49-F238E27FC236}">
                      <a16:creationId xmlns:a16="http://schemas.microsoft.com/office/drawing/2014/main" id="{E46CE18D-CF42-5015-D624-B968B904B57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8" name="Group 7">
                <a:extLst>
                  <a:ext uri="{FF2B5EF4-FFF2-40B4-BE49-F238E27FC236}">
                    <a16:creationId xmlns:a16="http://schemas.microsoft.com/office/drawing/2014/main" id="{AABC8123-D540-A3B3-9FA7-BE9A748DE259}"/>
                  </a:ext>
                </a:extLst>
              </p:cNvPr>
              <p:cNvGrpSpPr/>
              <p:nvPr/>
            </p:nvGrpSpPr>
            <p:grpSpPr>
              <a:xfrm>
                <a:off x="7470818" y="2116138"/>
                <a:ext cx="1865541" cy="1456878"/>
                <a:chOff x="5242882" y="3307647"/>
                <a:chExt cx="2483036" cy="1939105"/>
              </a:xfrm>
            </p:grpSpPr>
            <p:sp>
              <p:nvSpPr>
                <p:cNvPr id="10" name="Oval 9">
                  <a:extLst>
                    <a:ext uri="{FF2B5EF4-FFF2-40B4-BE49-F238E27FC236}">
                      <a16:creationId xmlns:a16="http://schemas.microsoft.com/office/drawing/2014/main" id="{817FE30B-AFC7-D290-4B9D-8598BA4CEFF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BA737A53-FE08-6A23-3E34-26A0F8757A96}"/>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C7AE821D-6A81-5A3B-8B67-EFDF88B9029E}"/>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D168D69F-6941-355E-2178-76E0640B29C6}"/>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0CD31448-16D8-CFD5-E289-06F3979DE92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2BE2C730-E98B-9B4E-1F84-F657150E32E0}"/>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309434FA-3EBF-CB05-CF50-72DD2D73D05B}"/>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9BC01803-C8B9-ADCC-BC34-106E8AD8C980}"/>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71385B07-F75E-5D15-4492-8765CEBAA405}"/>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C6146E23-007D-F701-085B-59260ABE24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38" name="TextBox 37">
              <a:extLst>
                <a:ext uri="{FF2B5EF4-FFF2-40B4-BE49-F238E27FC236}">
                  <a16:creationId xmlns:a16="http://schemas.microsoft.com/office/drawing/2014/main" id="{EBE7C860-4403-F2F8-9BB2-AA1603A38915}"/>
                </a:ext>
              </a:extLst>
            </p:cNvPr>
            <p:cNvSpPr txBox="1"/>
            <p:nvPr/>
          </p:nvSpPr>
          <p:spPr>
            <a:xfrm>
              <a:off x="7489765" y="402765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39" name="TextBox 38">
              <a:extLst>
                <a:ext uri="{FF2B5EF4-FFF2-40B4-BE49-F238E27FC236}">
                  <a16:creationId xmlns:a16="http://schemas.microsoft.com/office/drawing/2014/main" id="{EAFE01CC-5F09-FED7-9470-AA6CCD65475E}"/>
                </a:ext>
              </a:extLst>
            </p:cNvPr>
            <p:cNvSpPr txBox="1"/>
            <p:nvPr/>
          </p:nvSpPr>
          <p:spPr>
            <a:xfrm>
              <a:off x="7820499" y="3867205"/>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40" name="TextBox 39">
              <a:extLst>
                <a:ext uri="{FF2B5EF4-FFF2-40B4-BE49-F238E27FC236}">
                  <a16:creationId xmlns:a16="http://schemas.microsoft.com/office/drawing/2014/main" id="{9DBB2EE9-CFA3-392C-2493-063220293142}"/>
                </a:ext>
              </a:extLst>
            </p:cNvPr>
            <p:cNvSpPr txBox="1"/>
            <p:nvPr/>
          </p:nvSpPr>
          <p:spPr>
            <a:xfrm>
              <a:off x="8042742" y="3691181"/>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41" name="TextBox 40">
              <a:extLst>
                <a:ext uri="{FF2B5EF4-FFF2-40B4-BE49-F238E27FC236}">
                  <a16:creationId xmlns:a16="http://schemas.microsoft.com/office/drawing/2014/main" id="{20130D18-0DAF-0C38-F6D8-B73C3817D08F}"/>
                </a:ext>
              </a:extLst>
            </p:cNvPr>
            <p:cNvSpPr txBox="1"/>
            <p:nvPr/>
          </p:nvSpPr>
          <p:spPr>
            <a:xfrm>
              <a:off x="7476004" y="316811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42" name="TextBox 41">
              <a:extLst>
                <a:ext uri="{FF2B5EF4-FFF2-40B4-BE49-F238E27FC236}">
                  <a16:creationId xmlns:a16="http://schemas.microsoft.com/office/drawing/2014/main" id="{EEE2A0B4-6AB8-8385-E927-86DC1939BC76}"/>
                </a:ext>
              </a:extLst>
            </p:cNvPr>
            <p:cNvSpPr txBox="1"/>
            <p:nvPr/>
          </p:nvSpPr>
          <p:spPr>
            <a:xfrm>
              <a:off x="6960096" y="368243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43" name="TextBox 42">
              <a:extLst>
                <a:ext uri="{FF2B5EF4-FFF2-40B4-BE49-F238E27FC236}">
                  <a16:creationId xmlns:a16="http://schemas.microsoft.com/office/drawing/2014/main" id="{9846B971-55C1-E9FD-A889-F09AC0EA2C34}"/>
                </a:ext>
              </a:extLst>
            </p:cNvPr>
            <p:cNvSpPr txBox="1"/>
            <p:nvPr/>
          </p:nvSpPr>
          <p:spPr>
            <a:xfrm>
              <a:off x="7232138" y="4176399"/>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44" name="TextBox 43">
              <a:extLst>
                <a:ext uri="{FF2B5EF4-FFF2-40B4-BE49-F238E27FC236}">
                  <a16:creationId xmlns:a16="http://schemas.microsoft.com/office/drawing/2014/main" id="{55F0138A-F08C-A5FD-6C7E-ECEBB171242B}"/>
                </a:ext>
              </a:extLst>
            </p:cNvPr>
            <p:cNvSpPr txBox="1"/>
            <p:nvPr/>
          </p:nvSpPr>
          <p:spPr>
            <a:xfrm>
              <a:off x="7123103" y="321406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45" name="TextBox 44">
              <a:extLst>
                <a:ext uri="{FF2B5EF4-FFF2-40B4-BE49-F238E27FC236}">
                  <a16:creationId xmlns:a16="http://schemas.microsoft.com/office/drawing/2014/main" id="{DE7816E3-670A-8486-82EA-486D31810F43}"/>
                </a:ext>
              </a:extLst>
            </p:cNvPr>
            <p:cNvSpPr txBox="1"/>
            <p:nvPr/>
          </p:nvSpPr>
          <p:spPr>
            <a:xfrm>
              <a:off x="8018646" y="299690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46" name="TextBox 45">
              <a:extLst>
                <a:ext uri="{FF2B5EF4-FFF2-40B4-BE49-F238E27FC236}">
                  <a16:creationId xmlns:a16="http://schemas.microsoft.com/office/drawing/2014/main" id="{8A248C4F-E530-C224-2BFA-3628D48BDF25}"/>
                </a:ext>
              </a:extLst>
            </p:cNvPr>
            <p:cNvSpPr txBox="1"/>
            <p:nvPr/>
          </p:nvSpPr>
          <p:spPr>
            <a:xfrm>
              <a:off x="8587700" y="357263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47" name="TextBox 46">
              <a:extLst>
                <a:ext uri="{FF2B5EF4-FFF2-40B4-BE49-F238E27FC236}">
                  <a16:creationId xmlns:a16="http://schemas.microsoft.com/office/drawing/2014/main" id="{0665CA39-23C7-FABB-A996-B434B8A65863}"/>
                </a:ext>
              </a:extLst>
            </p:cNvPr>
            <p:cNvSpPr txBox="1"/>
            <p:nvPr/>
          </p:nvSpPr>
          <p:spPr>
            <a:xfrm>
              <a:off x="7525882" y="436928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48" name="TextBox 47">
              <a:extLst>
                <a:ext uri="{FF2B5EF4-FFF2-40B4-BE49-F238E27FC236}">
                  <a16:creationId xmlns:a16="http://schemas.microsoft.com/office/drawing/2014/main" id="{8F117349-80C3-7215-F70D-318E1CCF235F}"/>
                </a:ext>
              </a:extLst>
            </p:cNvPr>
            <p:cNvSpPr txBox="1"/>
            <p:nvPr/>
          </p:nvSpPr>
          <p:spPr>
            <a:xfrm>
              <a:off x="8101821" y="433112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49" name="TextBox 48">
              <a:extLst>
                <a:ext uri="{FF2B5EF4-FFF2-40B4-BE49-F238E27FC236}">
                  <a16:creationId xmlns:a16="http://schemas.microsoft.com/office/drawing/2014/main" id="{27207B8C-0675-E3C9-5B3A-3BD9E6880E97}"/>
                </a:ext>
              </a:extLst>
            </p:cNvPr>
            <p:cNvSpPr txBox="1"/>
            <p:nvPr/>
          </p:nvSpPr>
          <p:spPr>
            <a:xfrm>
              <a:off x="8949972" y="444970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50" name="TextBox 49">
              <a:extLst>
                <a:ext uri="{FF2B5EF4-FFF2-40B4-BE49-F238E27FC236}">
                  <a16:creationId xmlns:a16="http://schemas.microsoft.com/office/drawing/2014/main" id="{61D522C8-7443-1DB4-7298-317158F068D3}"/>
                </a:ext>
              </a:extLst>
            </p:cNvPr>
            <p:cNvSpPr txBox="1"/>
            <p:nvPr/>
          </p:nvSpPr>
          <p:spPr>
            <a:xfrm>
              <a:off x="8617110" y="472486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51" name="TextBox 50">
              <a:extLst>
                <a:ext uri="{FF2B5EF4-FFF2-40B4-BE49-F238E27FC236}">
                  <a16:creationId xmlns:a16="http://schemas.microsoft.com/office/drawing/2014/main" id="{3D8B785E-78C7-1C11-2AA5-1EAFB7D30C6B}"/>
                </a:ext>
              </a:extLst>
            </p:cNvPr>
            <p:cNvSpPr txBox="1"/>
            <p:nvPr/>
          </p:nvSpPr>
          <p:spPr>
            <a:xfrm>
              <a:off x="7758758" y="462987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52" name="TextBox 51">
              <a:extLst>
                <a:ext uri="{FF2B5EF4-FFF2-40B4-BE49-F238E27FC236}">
                  <a16:creationId xmlns:a16="http://schemas.microsoft.com/office/drawing/2014/main" id="{361F84C7-E3CF-A1D9-67CE-1837F6833D27}"/>
                </a:ext>
              </a:extLst>
            </p:cNvPr>
            <p:cNvSpPr txBox="1"/>
            <p:nvPr/>
          </p:nvSpPr>
          <p:spPr>
            <a:xfrm>
              <a:off x="8743332" y="408255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53" name="TextBox 52">
              <a:extLst>
                <a:ext uri="{FF2B5EF4-FFF2-40B4-BE49-F238E27FC236}">
                  <a16:creationId xmlns:a16="http://schemas.microsoft.com/office/drawing/2014/main" id="{ADB82FF3-7E7D-F588-0029-E6A33C03BC05}"/>
                </a:ext>
              </a:extLst>
            </p:cNvPr>
            <p:cNvSpPr txBox="1"/>
            <p:nvPr/>
          </p:nvSpPr>
          <p:spPr>
            <a:xfrm>
              <a:off x="8246320" y="394222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54" name="TextBox 53">
              <a:extLst>
                <a:ext uri="{FF2B5EF4-FFF2-40B4-BE49-F238E27FC236}">
                  <a16:creationId xmlns:a16="http://schemas.microsoft.com/office/drawing/2014/main" id="{BDDECF9E-D082-1A31-7206-9F8E2B43E51C}"/>
                </a:ext>
              </a:extLst>
            </p:cNvPr>
            <p:cNvSpPr txBox="1"/>
            <p:nvPr/>
          </p:nvSpPr>
          <p:spPr>
            <a:xfrm>
              <a:off x="8292522" y="473989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grpSp>
      <p:sp>
        <p:nvSpPr>
          <p:cNvPr id="128" name="TextBox 127">
            <a:extLst>
              <a:ext uri="{FF2B5EF4-FFF2-40B4-BE49-F238E27FC236}">
                <a16:creationId xmlns:a16="http://schemas.microsoft.com/office/drawing/2014/main" id="{98020E2B-1526-4409-9B9C-D7E0F7C79F44}"/>
              </a:ext>
            </a:extLst>
          </p:cNvPr>
          <p:cNvSpPr txBox="1"/>
          <p:nvPr/>
        </p:nvSpPr>
        <p:spPr>
          <a:xfrm>
            <a:off x="6490671" y="5122149"/>
            <a:ext cx="3385390" cy="523220"/>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Based on our ability to identify and remove error-containing sequences</a:t>
            </a:r>
          </a:p>
        </p:txBody>
      </p:sp>
      <p:pic>
        <p:nvPicPr>
          <p:cNvPr id="4098" name="Picture 2">
            <a:extLst>
              <a:ext uri="{FF2B5EF4-FFF2-40B4-BE49-F238E27FC236}">
                <a16:creationId xmlns:a16="http://schemas.microsoft.com/office/drawing/2014/main" id="{866D9527-3B7F-3821-3AF0-03A626726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104" y="704451"/>
            <a:ext cx="2585299" cy="852341"/>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CA72CB9B-B0C3-9AC3-1A91-223B71BE39BA}"/>
              </a:ext>
            </a:extLst>
          </p:cNvPr>
          <p:cNvSpPr txBox="1"/>
          <p:nvPr/>
        </p:nvSpPr>
        <p:spPr>
          <a:xfrm>
            <a:off x="8544272" y="1578278"/>
            <a:ext cx="3082776" cy="338554"/>
          </a:xfrm>
          <a:prstGeom prst="rect">
            <a:avLst/>
          </a:prstGeom>
          <a:noFill/>
        </p:spPr>
        <p:txBody>
          <a:bodyPr wrap="square">
            <a:spAutoFit/>
          </a:bodyPr>
          <a:lstStyle/>
          <a:p>
            <a:pPr algn="ctr"/>
            <a:r>
              <a:rPr lang="en-US" sz="800" dirty="0">
                <a:solidFill>
                  <a:schemeClr val="bg1">
                    <a:lumMod val="50000"/>
                  </a:schemeClr>
                </a:solidFill>
                <a:latin typeface="Arial" panose="020B0604020202020204" pitchFamily="34" charset="0"/>
              </a:rPr>
              <a:t>Callahan </a:t>
            </a:r>
            <a:r>
              <a:rPr lang="en-US" sz="800" b="0" i="0" dirty="0">
                <a:solidFill>
                  <a:schemeClr val="bg1">
                    <a:lumMod val="50000"/>
                  </a:schemeClr>
                </a:solidFill>
                <a:effectLst/>
                <a:latin typeface="Arial" panose="020B0604020202020204" pitchFamily="34" charset="0"/>
              </a:rPr>
              <a:t>et al. </a:t>
            </a:r>
            <a:r>
              <a:rPr lang="en-US" sz="800" b="1" i="0" dirty="0">
                <a:solidFill>
                  <a:schemeClr val="bg1">
                    <a:lumMod val="50000"/>
                  </a:schemeClr>
                </a:solidFill>
                <a:effectLst/>
                <a:latin typeface="Arial" panose="020B0604020202020204" pitchFamily="34" charset="0"/>
              </a:rPr>
              <a:t>High-resolution sample inference from </a:t>
            </a:r>
            <a:r>
              <a:rPr lang="en-US" sz="800" b="1" dirty="0">
                <a:solidFill>
                  <a:schemeClr val="bg1">
                    <a:lumMod val="50000"/>
                  </a:schemeClr>
                </a:solidFill>
                <a:latin typeface="Arial" panose="020B0604020202020204" pitchFamily="34" charset="0"/>
              </a:rPr>
              <a:t>Illumina amplicon data.</a:t>
            </a:r>
            <a:r>
              <a:rPr lang="en-US" sz="800" b="0" i="0" dirty="0">
                <a:solidFill>
                  <a:schemeClr val="bg1">
                    <a:lumMod val="50000"/>
                  </a:schemeClr>
                </a:solidFill>
                <a:effectLst/>
                <a:latin typeface="Arial" panose="020B0604020202020204" pitchFamily="34" charset="0"/>
              </a:rPr>
              <a:t> 2016. </a:t>
            </a:r>
            <a:r>
              <a:rPr lang="en-US" sz="800" b="0" i="1" dirty="0">
                <a:solidFill>
                  <a:schemeClr val="bg1">
                    <a:lumMod val="50000"/>
                  </a:schemeClr>
                </a:solidFill>
                <a:effectLst/>
                <a:latin typeface="Arial" panose="020B0604020202020204" pitchFamily="34" charset="0"/>
              </a:rPr>
              <a:t>Nature methods</a:t>
            </a:r>
            <a:r>
              <a:rPr lang="en-US" sz="800" b="0" i="0" dirty="0">
                <a:solidFill>
                  <a:schemeClr val="bg1">
                    <a:lumMod val="50000"/>
                  </a:schemeClr>
                </a:solidFill>
                <a:effectLst/>
                <a:latin typeface="Arial" panose="020B0604020202020204" pitchFamily="34" charset="0"/>
              </a:rPr>
              <a:t>, </a:t>
            </a:r>
            <a:r>
              <a:rPr lang="en-US" sz="800" i="1" dirty="0">
                <a:solidFill>
                  <a:schemeClr val="bg1">
                    <a:lumMod val="50000"/>
                  </a:schemeClr>
                </a:solidFill>
                <a:latin typeface="Arial" panose="020B0604020202020204" pitchFamily="34" charset="0"/>
              </a:rPr>
              <a:t>13(7), 581-583</a:t>
            </a:r>
            <a:endParaRPr lang="en-CH" sz="800" dirty="0">
              <a:solidFill>
                <a:schemeClr val="bg1">
                  <a:lumMod val="50000"/>
                </a:schemeClr>
              </a:solidFill>
            </a:endParaRPr>
          </a:p>
        </p:txBody>
      </p:sp>
    </p:spTree>
    <p:extLst>
      <p:ext uri="{BB962C8B-B14F-4D97-AF65-F5344CB8AC3E}">
        <p14:creationId xmlns:p14="http://schemas.microsoft.com/office/powerpoint/2010/main" val="41430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35</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Amplicon sequence variants (ASVs)</a:t>
            </a:r>
            <a:endParaRPr lang="en-CH" sz="1400" b="1" dirty="0">
              <a:solidFill>
                <a:srgbClr val="C0000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24F021F-A175-2B24-527C-2C3CA3A42C2F}"/>
              </a:ext>
            </a:extLst>
          </p:cNvPr>
          <p:cNvSpPr txBox="1"/>
          <p:nvPr/>
        </p:nvSpPr>
        <p:spPr>
          <a:xfrm>
            <a:off x="1085497" y="1628800"/>
            <a:ext cx="4794479" cy="523220"/>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are independent events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depend on the base-pair Q-score</a:t>
            </a:r>
          </a:p>
        </p:txBody>
      </p:sp>
      <p:pic>
        <p:nvPicPr>
          <p:cNvPr id="28" name="Picture 27">
            <a:extLst>
              <a:ext uri="{FF2B5EF4-FFF2-40B4-BE49-F238E27FC236}">
                <a16:creationId xmlns:a16="http://schemas.microsoft.com/office/drawing/2014/main" id="{159C4D0F-26F0-9E9F-CE4B-7DC441CAE0E4}"/>
              </a:ext>
            </a:extLst>
          </p:cNvPr>
          <p:cNvPicPr/>
          <p:nvPr/>
        </p:nvPicPr>
        <p:blipFill>
          <a:blip r:embed="rId3"/>
          <a:stretch/>
        </p:blipFill>
        <p:spPr>
          <a:xfrm>
            <a:off x="983432" y="2622428"/>
            <a:ext cx="6885022" cy="3779865"/>
          </a:xfrm>
          <a:prstGeom prst="rect">
            <a:avLst/>
          </a:prstGeom>
          <a:ln>
            <a:noFill/>
          </a:ln>
        </p:spPr>
      </p:pic>
      <p:grpSp>
        <p:nvGrpSpPr>
          <p:cNvPr id="151" name="Group 150">
            <a:extLst>
              <a:ext uri="{FF2B5EF4-FFF2-40B4-BE49-F238E27FC236}">
                <a16:creationId xmlns:a16="http://schemas.microsoft.com/office/drawing/2014/main" id="{A3BB57A2-64FA-4B18-2484-F74465BC7E8A}"/>
              </a:ext>
            </a:extLst>
          </p:cNvPr>
          <p:cNvGrpSpPr/>
          <p:nvPr/>
        </p:nvGrpSpPr>
        <p:grpSpPr>
          <a:xfrm>
            <a:off x="9480376" y="620688"/>
            <a:ext cx="2418814" cy="2435564"/>
            <a:chOff x="6960096" y="2504388"/>
            <a:chExt cx="2418814" cy="2435564"/>
          </a:xfrm>
        </p:grpSpPr>
        <p:sp>
          <p:nvSpPr>
            <p:cNvPr id="152" name="TextBox 151">
              <a:extLst>
                <a:ext uri="{FF2B5EF4-FFF2-40B4-BE49-F238E27FC236}">
                  <a16:creationId xmlns:a16="http://schemas.microsoft.com/office/drawing/2014/main" id="{E915ED2E-9A83-4DDA-7238-6551D1A3ACC4}"/>
                </a:ext>
              </a:extLst>
            </p:cNvPr>
            <p:cNvSpPr txBox="1"/>
            <p:nvPr/>
          </p:nvSpPr>
          <p:spPr>
            <a:xfrm>
              <a:off x="7032104" y="2504388"/>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Model error rates</a:t>
              </a:r>
            </a:p>
          </p:txBody>
        </p:sp>
        <p:grpSp>
          <p:nvGrpSpPr>
            <p:cNvPr id="153" name="Group 152">
              <a:extLst>
                <a:ext uri="{FF2B5EF4-FFF2-40B4-BE49-F238E27FC236}">
                  <a16:creationId xmlns:a16="http://schemas.microsoft.com/office/drawing/2014/main" id="{42D5CB2B-C04E-434A-66E6-3B43D03E7580}"/>
                </a:ext>
              </a:extLst>
            </p:cNvPr>
            <p:cNvGrpSpPr/>
            <p:nvPr/>
          </p:nvGrpSpPr>
          <p:grpSpPr>
            <a:xfrm>
              <a:off x="7127300" y="3172931"/>
              <a:ext cx="1865542" cy="1601916"/>
              <a:chOff x="7470818" y="1971100"/>
              <a:chExt cx="1865542" cy="1601916"/>
            </a:xfrm>
          </p:grpSpPr>
          <p:grpSp>
            <p:nvGrpSpPr>
              <p:cNvPr id="188" name="Group 187">
                <a:extLst>
                  <a:ext uri="{FF2B5EF4-FFF2-40B4-BE49-F238E27FC236}">
                    <a16:creationId xmlns:a16="http://schemas.microsoft.com/office/drawing/2014/main" id="{60283194-F5AE-7C32-5FCF-6DF86E86DD7E}"/>
                  </a:ext>
                </a:extLst>
              </p:cNvPr>
              <p:cNvGrpSpPr/>
              <p:nvPr/>
            </p:nvGrpSpPr>
            <p:grpSpPr>
              <a:xfrm>
                <a:off x="7681090" y="1971100"/>
                <a:ext cx="1655270" cy="1587638"/>
                <a:chOff x="3184602" y="2703558"/>
                <a:chExt cx="3225653" cy="3093855"/>
              </a:xfrm>
            </p:grpSpPr>
            <p:sp>
              <p:nvSpPr>
                <p:cNvPr id="264" name="Oval 263">
                  <a:extLst>
                    <a:ext uri="{FF2B5EF4-FFF2-40B4-BE49-F238E27FC236}">
                      <a16:creationId xmlns:a16="http://schemas.microsoft.com/office/drawing/2014/main" id="{F288E339-5E92-ACE5-E00F-03998291F70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5" name="Oval 264">
                  <a:extLst>
                    <a:ext uri="{FF2B5EF4-FFF2-40B4-BE49-F238E27FC236}">
                      <a16:creationId xmlns:a16="http://schemas.microsoft.com/office/drawing/2014/main" id="{D5AB5EF1-E50A-4CB4-2F87-62A15A7FF3C2}"/>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6" name="Oval 265">
                  <a:extLst>
                    <a:ext uri="{FF2B5EF4-FFF2-40B4-BE49-F238E27FC236}">
                      <a16:creationId xmlns:a16="http://schemas.microsoft.com/office/drawing/2014/main" id="{BB5E18B6-859D-0371-7388-295A2F74E2B9}"/>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7" name="Oval 266">
                  <a:extLst>
                    <a:ext uri="{FF2B5EF4-FFF2-40B4-BE49-F238E27FC236}">
                      <a16:creationId xmlns:a16="http://schemas.microsoft.com/office/drawing/2014/main" id="{C6D587D3-A082-4C87-F97C-11E9C253221B}"/>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8" name="Oval 267">
                  <a:extLst>
                    <a:ext uri="{FF2B5EF4-FFF2-40B4-BE49-F238E27FC236}">
                      <a16:creationId xmlns:a16="http://schemas.microsoft.com/office/drawing/2014/main" id="{3818FEC1-EED0-B1FC-A4E5-09C0FB4EE178}"/>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9" name="Oval 268">
                  <a:extLst>
                    <a:ext uri="{FF2B5EF4-FFF2-40B4-BE49-F238E27FC236}">
                      <a16:creationId xmlns:a16="http://schemas.microsoft.com/office/drawing/2014/main" id="{E8395796-88F6-8A9E-C051-76C33614B71C}"/>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70" name="Oval 269">
                  <a:extLst>
                    <a:ext uri="{FF2B5EF4-FFF2-40B4-BE49-F238E27FC236}">
                      <a16:creationId xmlns:a16="http://schemas.microsoft.com/office/drawing/2014/main" id="{89BD880F-59B5-AE38-373E-3D87D7F47E6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9" name="Group 188">
                <a:extLst>
                  <a:ext uri="{FF2B5EF4-FFF2-40B4-BE49-F238E27FC236}">
                    <a16:creationId xmlns:a16="http://schemas.microsoft.com/office/drawing/2014/main" id="{DFFA6C89-DAB2-B0FA-E97E-59872DCAD857}"/>
                  </a:ext>
                </a:extLst>
              </p:cNvPr>
              <p:cNvGrpSpPr/>
              <p:nvPr/>
            </p:nvGrpSpPr>
            <p:grpSpPr>
              <a:xfrm>
                <a:off x="7470818" y="2116138"/>
                <a:ext cx="1865541" cy="1456878"/>
                <a:chOff x="5242882" y="3307647"/>
                <a:chExt cx="2483036" cy="1939105"/>
              </a:xfrm>
            </p:grpSpPr>
            <p:sp>
              <p:nvSpPr>
                <p:cNvPr id="190" name="Oval 189">
                  <a:extLst>
                    <a:ext uri="{FF2B5EF4-FFF2-40B4-BE49-F238E27FC236}">
                      <a16:creationId xmlns:a16="http://schemas.microsoft.com/office/drawing/2014/main" id="{DBCD11EC-A59C-1389-6A13-EF7235A3E458}"/>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1" name="Oval 190">
                  <a:extLst>
                    <a:ext uri="{FF2B5EF4-FFF2-40B4-BE49-F238E27FC236}">
                      <a16:creationId xmlns:a16="http://schemas.microsoft.com/office/drawing/2014/main" id="{E0AE735A-2DFA-B721-4D66-B88BC2280A5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6" name="Oval 255">
                  <a:extLst>
                    <a:ext uri="{FF2B5EF4-FFF2-40B4-BE49-F238E27FC236}">
                      <a16:creationId xmlns:a16="http://schemas.microsoft.com/office/drawing/2014/main" id="{46DEEE0C-6133-0D6C-8647-EA85F85D7B03}"/>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7" name="Oval 256">
                  <a:extLst>
                    <a:ext uri="{FF2B5EF4-FFF2-40B4-BE49-F238E27FC236}">
                      <a16:creationId xmlns:a16="http://schemas.microsoft.com/office/drawing/2014/main" id="{E2B6C4BF-2159-D7BD-016C-6845CC490A13}"/>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8" name="Oval 257">
                  <a:extLst>
                    <a:ext uri="{FF2B5EF4-FFF2-40B4-BE49-F238E27FC236}">
                      <a16:creationId xmlns:a16="http://schemas.microsoft.com/office/drawing/2014/main" id="{5AB2A603-DAC7-E3DB-7CA0-5AB813939CEE}"/>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9" name="Oval 258">
                  <a:extLst>
                    <a:ext uri="{FF2B5EF4-FFF2-40B4-BE49-F238E27FC236}">
                      <a16:creationId xmlns:a16="http://schemas.microsoft.com/office/drawing/2014/main" id="{59F11B6F-2916-CA84-8341-5D9211557481}"/>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0" name="Oval 259">
                  <a:extLst>
                    <a:ext uri="{FF2B5EF4-FFF2-40B4-BE49-F238E27FC236}">
                      <a16:creationId xmlns:a16="http://schemas.microsoft.com/office/drawing/2014/main" id="{6A0E28D3-56D8-E8C1-A974-ECB181340A45}"/>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1" name="Oval 260">
                  <a:extLst>
                    <a:ext uri="{FF2B5EF4-FFF2-40B4-BE49-F238E27FC236}">
                      <a16:creationId xmlns:a16="http://schemas.microsoft.com/office/drawing/2014/main" id="{9EAEBDB0-2FA9-2DCA-B086-FD99BFEF0B04}"/>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2" name="Oval 261">
                  <a:extLst>
                    <a:ext uri="{FF2B5EF4-FFF2-40B4-BE49-F238E27FC236}">
                      <a16:creationId xmlns:a16="http://schemas.microsoft.com/office/drawing/2014/main" id="{78BE8620-193A-0B70-1ECD-B45EF7A09666}"/>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3" name="Oval 262">
                  <a:extLst>
                    <a:ext uri="{FF2B5EF4-FFF2-40B4-BE49-F238E27FC236}">
                      <a16:creationId xmlns:a16="http://schemas.microsoft.com/office/drawing/2014/main" id="{BC5EADD3-1A95-4EA6-7A2E-41D352CD79C9}"/>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154" name="TextBox 153">
              <a:extLst>
                <a:ext uri="{FF2B5EF4-FFF2-40B4-BE49-F238E27FC236}">
                  <a16:creationId xmlns:a16="http://schemas.microsoft.com/office/drawing/2014/main" id="{FED0ADB1-214D-90FE-6D76-7E8305BDE671}"/>
                </a:ext>
              </a:extLst>
            </p:cNvPr>
            <p:cNvSpPr txBox="1"/>
            <p:nvPr/>
          </p:nvSpPr>
          <p:spPr>
            <a:xfrm>
              <a:off x="7489765" y="402765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155" name="TextBox 154">
              <a:extLst>
                <a:ext uri="{FF2B5EF4-FFF2-40B4-BE49-F238E27FC236}">
                  <a16:creationId xmlns:a16="http://schemas.microsoft.com/office/drawing/2014/main" id="{185276FC-CB2D-34BA-2159-E3D1EF7E1632}"/>
                </a:ext>
              </a:extLst>
            </p:cNvPr>
            <p:cNvSpPr txBox="1"/>
            <p:nvPr/>
          </p:nvSpPr>
          <p:spPr>
            <a:xfrm>
              <a:off x="7820499" y="3867205"/>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6" name="TextBox 155">
              <a:extLst>
                <a:ext uri="{FF2B5EF4-FFF2-40B4-BE49-F238E27FC236}">
                  <a16:creationId xmlns:a16="http://schemas.microsoft.com/office/drawing/2014/main" id="{74AE7C36-80D4-677D-0E72-CF4FD49F1F86}"/>
                </a:ext>
              </a:extLst>
            </p:cNvPr>
            <p:cNvSpPr txBox="1"/>
            <p:nvPr/>
          </p:nvSpPr>
          <p:spPr>
            <a:xfrm>
              <a:off x="8042742" y="3691181"/>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7" name="TextBox 156">
              <a:extLst>
                <a:ext uri="{FF2B5EF4-FFF2-40B4-BE49-F238E27FC236}">
                  <a16:creationId xmlns:a16="http://schemas.microsoft.com/office/drawing/2014/main" id="{0CDD2A78-0BF1-040B-4E90-97BA93BED24E}"/>
                </a:ext>
              </a:extLst>
            </p:cNvPr>
            <p:cNvSpPr txBox="1"/>
            <p:nvPr/>
          </p:nvSpPr>
          <p:spPr>
            <a:xfrm>
              <a:off x="7476004" y="316811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8" name="TextBox 157">
              <a:extLst>
                <a:ext uri="{FF2B5EF4-FFF2-40B4-BE49-F238E27FC236}">
                  <a16:creationId xmlns:a16="http://schemas.microsoft.com/office/drawing/2014/main" id="{0D4C34BC-112A-A1F8-2C35-E4ADF19B6AAC}"/>
                </a:ext>
              </a:extLst>
            </p:cNvPr>
            <p:cNvSpPr txBox="1"/>
            <p:nvPr/>
          </p:nvSpPr>
          <p:spPr>
            <a:xfrm>
              <a:off x="6960096" y="368243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9" name="TextBox 158">
              <a:extLst>
                <a:ext uri="{FF2B5EF4-FFF2-40B4-BE49-F238E27FC236}">
                  <a16:creationId xmlns:a16="http://schemas.microsoft.com/office/drawing/2014/main" id="{5301B509-7C74-9434-541A-F0E57CEB92CE}"/>
                </a:ext>
              </a:extLst>
            </p:cNvPr>
            <p:cNvSpPr txBox="1"/>
            <p:nvPr/>
          </p:nvSpPr>
          <p:spPr>
            <a:xfrm>
              <a:off x="7232138" y="4176399"/>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160" name="TextBox 159">
              <a:extLst>
                <a:ext uri="{FF2B5EF4-FFF2-40B4-BE49-F238E27FC236}">
                  <a16:creationId xmlns:a16="http://schemas.microsoft.com/office/drawing/2014/main" id="{C3EEC6C3-15CD-FA4A-1A38-E60751128F30}"/>
                </a:ext>
              </a:extLst>
            </p:cNvPr>
            <p:cNvSpPr txBox="1"/>
            <p:nvPr/>
          </p:nvSpPr>
          <p:spPr>
            <a:xfrm>
              <a:off x="7123103" y="321406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61" name="TextBox 160">
              <a:extLst>
                <a:ext uri="{FF2B5EF4-FFF2-40B4-BE49-F238E27FC236}">
                  <a16:creationId xmlns:a16="http://schemas.microsoft.com/office/drawing/2014/main" id="{FAA55BAB-A2A5-A933-9280-7A384B1830D0}"/>
                </a:ext>
              </a:extLst>
            </p:cNvPr>
            <p:cNvSpPr txBox="1"/>
            <p:nvPr/>
          </p:nvSpPr>
          <p:spPr>
            <a:xfrm>
              <a:off x="8018646" y="299690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62" name="TextBox 161">
              <a:extLst>
                <a:ext uri="{FF2B5EF4-FFF2-40B4-BE49-F238E27FC236}">
                  <a16:creationId xmlns:a16="http://schemas.microsoft.com/office/drawing/2014/main" id="{154E8978-D6FE-12FD-DF19-2BE0167E83B6}"/>
                </a:ext>
              </a:extLst>
            </p:cNvPr>
            <p:cNvSpPr txBox="1"/>
            <p:nvPr/>
          </p:nvSpPr>
          <p:spPr>
            <a:xfrm>
              <a:off x="8587700" y="357263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0" name="TextBox 179">
              <a:extLst>
                <a:ext uri="{FF2B5EF4-FFF2-40B4-BE49-F238E27FC236}">
                  <a16:creationId xmlns:a16="http://schemas.microsoft.com/office/drawing/2014/main" id="{B8B8694A-4599-02FA-8698-CB3BF57C2E71}"/>
                </a:ext>
              </a:extLst>
            </p:cNvPr>
            <p:cNvSpPr txBox="1"/>
            <p:nvPr/>
          </p:nvSpPr>
          <p:spPr>
            <a:xfrm>
              <a:off x="7525882" y="436928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181" name="TextBox 180">
              <a:extLst>
                <a:ext uri="{FF2B5EF4-FFF2-40B4-BE49-F238E27FC236}">
                  <a16:creationId xmlns:a16="http://schemas.microsoft.com/office/drawing/2014/main" id="{566D86EF-9E15-AC04-AC92-5FC4A18FB1D7}"/>
                </a:ext>
              </a:extLst>
            </p:cNvPr>
            <p:cNvSpPr txBox="1"/>
            <p:nvPr/>
          </p:nvSpPr>
          <p:spPr>
            <a:xfrm>
              <a:off x="8101821" y="433112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82" name="TextBox 181">
              <a:extLst>
                <a:ext uri="{FF2B5EF4-FFF2-40B4-BE49-F238E27FC236}">
                  <a16:creationId xmlns:a16="http://schemas.microsoft.com/office/drawing/2014/main" id="{F620A1AC-9557-9D48-FB0D-F2C3C2E4FE15}"/>
                </a:ext>
              </a:extLst>
            </p:cNvPr>
            <p:cNvSpPr txBox="1"/>
            <p:nvPr/>
          </p:nvSpPr>
          <p:spPr>
            <a:xfrm>
              <a:off x="8949972" y="444970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3" name="TextBox 182">
              <a:extLst>
                <a:ext uri="{FF2B5EF4-FFF2-40B4-BE49-F238E27FC236}">
                  <a16:creationId xmlns:a16="http://schemas.microsoft.com/office/drawing/2014/main" id="{D235C4F7-871A-EBD3-76B8-D1E26152482B}"/>
                </a:ext>
              </a:extLst>
            </p:cNvPr>
            <p:cNvSpPr txBox="1"/>
            <p:nvPr/>
          </p:nvSpPr>
          <p:spPr>
            <a:xfrm>
              <a:off x="8617110" y="472486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184" name="TextBox 183">
              <a:extLst>
                <a:ext uri="{FF2B5EF4-FFF2-40B4-BE49-F238E27FC236}">
                  <a16:creationId xmlns:a16="http://schemas.microsoft.com/office/drawing/2014/main" id="{797459FF-2E3D-52FA-8068-142A7388B644}"/>
                </a:ext>
              </a:extLst>
            </p:cNvPr>
            <p:cNvSpPr txBox="1"/>
            <p:nvPr/>
          </p:nvSpPr>
          <p:spPr>
            <a:xfrm>
              <a:off x="7758758" y="462987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5" name="TextBox 184">
              <a:extLst>
                <a:ext uri="{FF2B5EF4-FFF2-40B4-BE49-F238E27FC236}">
                  <a16:creationId xmlns:a16="http://schemas.microsoft.com/office/drawing/2014/main" id="{41F1A118-F14F-8F43-9A5E-C33F613C0ACD}"/>
                </a:ext>
              </a:extLst>
            </p:cNvPr>
            <p:cNvSpPr txBox="1"/>
            <p:nvPr/>
          </p:nvSpPr>
          <p:spPr>
            <a:xfrm>
              <a:off x="8743332" y="408255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6" name="TextBox 185">
              <a:extLst>
                <a:ext uri="{FF2B5EF4-FFF2-40B4-BE49-F238E27FC236}">
                  <a16:creationId xmlns:a16="http://schemas.microsoft.com/office/drawing/2014/main" id="{B6B09C6C-E88E-DB8B-3AC0-A0D998897D89}"/>
                </a:ext>
              </a:extLst>
            </p:cNvPr>
            <p:cNvSpPr txBox="1"/>
            <p:nvPr/>
          </p:nvSpPr>
          <p:spPr>
            <a:xfrm>
              <a:off x="8246320" y="394222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87" name="TextBox 186">
              <a:extLst>
                <a:ext uri="{FF2B5EF4-FFF2-40B4-BE49-F238E27FC236}">
                  <a16:creationId xmlns:a16="http://schemas.microsoft.com/office/drawing/2014/main" id="{EFF1F266-CB09-AC1B-CA89-C0F44111E16F}"/>
                </a:ext>
              </a:extLst>
            </p:cNvPr>
            <p:cNvSpPr txBox="1"/>
            <p:nvPr/>
          </p:nvSpPr>
          <p:spPr>
            <a:xfrm>
              <a:off x="8292522" y="473989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grpSp>
      <p:sp>
        <p:nvSpPr>
          <p:cNvPr id="271" name="TextBox 270">
            <a:extLst>
              <a:ext uri="{FF2B5EF4-FFF2-40B4-BE49-F238E27FC236}">
                <a16:creationId xmlns:a16="http://schemas.microsoft.com/office/drawing/2014/main" id="{3086848B-55AC-8B4E-3FFF-78AAC5C1AADF}"/>
              </a:ext>
            </a:extLst>
          </p:cNvPr>
          <p:cNvSpPr txBox="1"/>
          <p:nvPr/>
        </p:nvSpPr>
        <p:spPr>
          <a:xfrm>
            <a:off x="8250708" y="4297195"/>
            <a:ext cx="3648482" cy="1384995"/>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Each read orientation has independent error profiles</a:t>
            </a:r>
          </a:p>
          <a:p>
            <a:pPr algn="ctr"/>
            <a:endParaRPr lang="en-US" sz="1400" dirty="0">
              <a:solidFill>
                <a:schemeClr val="bg1">
                  <a:lumMod val="50000"/>
                </a:schemeClr>
              </a:solidFill>
              <a:latin typeface="Segoe UI" panose="020B0502040204020203" pitchFamily="34" charset="0"/>
              <a:cs typeface="Segoe UI" panose="020B0502040204020203" pitchFamily="34" charset="0"/>
            </a:endParaRPr>
          </a:p>
          <a:p>
            <a:pPr algn="ctr"/>
            <a:r>
              <a:rPr lang="en-US" sz="1400" dirty="0">
                <a:solidFill>
                  <a:schemeClr val="bg1">
                    <a:lumMod val="50000"/>
                  </a:schemeClr>
                </a:solidFill>
                <a:latin typeface="Segoe UI" panose="020B0502040204020203" pitchFamily="34" charset="0"/>
                <a:cs typeface="Segoe UI" panose="020B0502040204020203" pitchFamily="34" charset="0"/>
              </a:rPr>
              <a:t>More accurate models are generated with larger amount of data, but really bad quality reads reduce model accuracy</a:t>
            </a:r>
          </a:p>
        </p:txBody>
      </p:sp>
    </p:spTree>
    <p:extLst>
      <p:ext uri="{BB962C8B-B14F-4D97-AF65-F5344CB8AC3E}">
        <p14:creationId xmlns:p14="http://schemas.microsoft.com/office/powerpoint/2010/main" val="104982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36</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Amplicon sequence variants (ASVs)</a:t>
            </a:r>
            <a:endParaRPr lang="en-CH" sz="1400" b="1" dirty="0">
              <a:solidFill>
                <a:srgbClr val="C0000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24F021F-A175-2B24-527C-2C3CA3A42C2F}"/>
              </a:ext>
            </a:extLst>
          </p:cNvPr>
          <p:cNvSpPr txBox="1"/>
          <p:nvPr/>
        </p:nvSpPr>
        <p:spPr>
          <a:xfrm>
            <a:off x="1085497" y="1628800"/>
            <a:ext cx="4794479"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are independent events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depend on the base-pair Q-score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 transitions can be modeled</a:t>
            </a:r>
          </a:p>
        </p:txBody>
      </p:sp>
      <p:grpSp>
        <p:nvGrpSpPr>
          <p:cNvPr id="151" name="Group 150">
            <a:extLst>
              <a:ext uri="{FF2B5EF4-FFF2-40B4-BE49-F238E27FC236}">
                <a16:creationId xmlns:a16="http://schemas.microsoft.com/office/drawing/2014/main" id="{A3BB57A2-64FA-4B18-2484-F74465BC7E8A}"/>
              </a:ext>
            </a:extLst>
          </p:cNvPr>
          <p:cNvGrpSpPr/>
          <p:nvPr/>
        </p:nvGrpSpPr>
        <p:grpSpPr>
          <a:xfrm>
            <a:off x="9480376" y="620688"/>
            <a:ext cx="2418814" cy="2435564"/>
            <a:chOff x="6960096" y="2504388"/>
            <a:chExt cx="2418814" cy="2435564"/>
          </a:xfrm>
        </p:grpSpPr>
        <p:sp>
          <p:nvSpPr>
            <p:cNvPr id="152" name="TextBox 151">
              <a:extLst>
                <a:ext uri="{FF2B5EF4-FFF2-40B4-BE49-F238E27FC236}">
                  <a16:creationId xmlns:a16="http://schemas.microsoft.com/office/drawing/2014/main" id="{E915ED2E-9A83-4DDA-7238-6551D1A3ACC4}"/>
                </a:ext>
              </a:extLst>
            </p:cNvPr>
            <p:cNvSpPr txBox="1"/>
            <p:nvPr/>
          </p:nvSpPr>
          <p:spPr>
            <a:xfrm>
              <a:off x="7032104" y="2504388"/>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Model error rates</a:t>
              </a:r>
            </a:p>
          </p:txBody>
        </p:sp>
        <p:grpSp>
          <p:nvGrpSpPr>
            <p:cNvPr id="153" name="Group 152">
              <a:extLst>
                <a:ext uri="{FF2B5EF4-FFF2-40B4-BE49-F238E27FC236}">
                  <a16:creationId xmlns:a16="http://schemas.microsoft.com/office/drawing/2014/main" id="{42D5CB2B-C04E-434A-66E6-3B43D03E7580}"/>
                </a:ext>
              </a:extLst>
            </p:cNvPr>
            <p:cNvGrpSpPr/>
            <p:nvPr/>
          </p:nvGrpSpPr>
          <p:grpSpPr>
            <a:xfrm>
              <a:off x="7127300" y="3172931"/>
              <a:ext cx="1865542" cy="1601916"/>
              <a:chOff x="7470818" y="1971100"/>
              <a:chExt cx="1865542" cy="1601916"/>
            </a:xfrm>
          </p:grpSpPr>
          <p:grpSp>
            <p:nvGrpSpPr>
              <p:cNvPr id="188" name="Group 187">
                <a:extLst>
                  <a:ext uri="{FF2B5EF4-FFF2-40B4-BE49-F238E27FC236}">
                    <a16:creationId xmlns:a16="http://schemas.microsoft.com/office/drawing/2014/main" id="{60283194-F5AE-7C32-5FCF-6DF86E86DD7E}"/>
                  </a:ext>
                </a:extLst>
              </p:cNvPr>
              <p:cNvGrpSpPr/>
              <p:nvPr/>
            </p:nvGrpSpPr>
            <p:grpSpPr>
              <a:xfrm>
                <a:off x="7681090" y="1971100"/>
                <a:ext cx="1655270" cy="1587638"/>
                <a:chOff x="3184602" y="2703558"/>
                <a:chExt cx="3225653" cy="3093855"/>
              </a:xfrm>
            </p:grpSpPr>
            <p:sp>
              <p:nvSpPr>
                <p:cNvPr id="264" name="Oval 263">
                  <a:extLst>
                    <a:ext uri="{FF2B5EF4-FFF2-40B4-BE49-F238E27FC236}">
                      <a16:creationId xmlns:a16="http://schemas.microsoft.com/office/drawing/2014/main" id="{F288E339-5E92-ACE5-E00F-03998291F70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5" name="Oval 264">
                  <a:extLst>
                    <a:ext uri="{FF2B5EF4-FFF2-40B4-BE49-F238E27FC236}">
                      <a16:creationId xmlns:a16="http://schemas.microsoft.com/office/drawing/2014/main" id="{D5AB5EF1-E50A-4CB4-2F87-62A15A7FF3C2}"/>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6" name="Oval 265">
                  <a:extLst>
                    <a:ext uri="{FF2B5EF4-FFF2-40B4-BE49-F238E27FC236}">
                      <a16:creationId xmlns:a16="http://schemas.microsoft.com/office/drawing/2014/main" id="{BB5E18B6-859D-0371-7388-295A2F74E2B9}"/>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7" name="Oval 266">
                  <a:extLst>
                    <a:ext uri="{FF2B5EF4-FFF2-40B4-BE49-F238E27FC236}">
                      <a16:creationId xmlns:a16="http://schemas.microsoft.com/office/drawing/2014/main" id="{C6D587D3-A082-4C87-F97C-11E9C253221B}"/>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8" name="Oval 267">
                  <a:extLst>
                    <a:ext uri="{FF2B5EF4-FFF2-40B4-BE49-F238E27FC236}">
                      <a16:creationId xmlns:a16="http://schemas.microsoft.com/office/drawing/2014/main" id="{3818FEC1-EED0-B1FC-A4E5-09C0FB4EE178}"/>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9" name="Oval 268">
                  <a:extLst>
                    <a:ext uri="{FF2B5EF4-FFF2-40B4-BE49-F238E27FC236}">
                      <a16:creationId xmlns:a16="http://schemas.microsoft.com/office/drawing/2014/main" id="{E8395796-88F6-8A9E-C051-76C33614B71C}"/>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70" name="Oval 269">
                  <a:extLst>
                    <a:ext uri="{FF2B5EF4-FFF2-40B4-BE49-F238E27FC236}">
                      <a16:creationId xmlns:a16="http://schemas.microsoft.com/office/drawing/2014/main" id="{89BD880F-59B5-AE38-373E-3D87D7F47E6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9" name="Group 188">
                <a:extLst>
                  <a:ext uri="{FF2B5EF4-FFF2-40B4-BE49-F238E27FC236}">
                    <a16:creationId xmlns:a16="http://schemas.microsoft.com/office/drawing/2014/main" id="{DFFA6C89-DAB2-B0FA-E97E-59872DCAD857}"/>
                  </a:ext>
                </a:extLst>
              </p:cNvPr>
              <p:cNvGrpSpPr/>
              <p:nvPr/>
            </p:nvGrpSpPr>
            <p:grpSpPr>
              <a:xfrm>
                <a:off x="7470818" y="2116138"/>
                <a:ext cx="1865541" cy="1456878"/>
                <a:chOff x="5242882" y="3307647"/>
                <a:chExt cx="2483036" cy="1939105"/>
              </a:xfrm>
            </p:grpSpPr>
            <p:sp>
              <p:nvSpPr>
                <p:cNvPr id="190" name="Oval 189">
                  <a:extLst>
                    <a:ext uri="{FF2B5EF4-FFF2-40B4-BE49-F238E27FC236}">
                      <a16:creationId xmlns:a16="http://schemas.microsoft.com/office/drawing/2014/main" id="{DBCD11EC-A59C-1389-6A13-EF7235A3E458}"/>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1" name="Oval 190">
                  <a:extLst>
                    <a:ext uri="{FF2B5EF4-FFF2-40B4-BE49-F238E27FC236}">
                      <a16:creationId xmlns:a16="http://schemas.microsoft.com/office/drawing/2014/main" id="{E0AE735A-2DFA-B721-4D66-B88BC2280A5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6" name="Oval 255">
                  <a:extLst>
                    <a:ext uri="{FF2B5EF4-FFF2-40B4-BE49-F238E27FC236}">
                      <a16:creationId xmlns:a16="http://schemas.microsoft.com/office/drawing/2014/main" id="{46DEEE0C-6133-0D6C-8647-EA85F85D7B03}"/>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7" name="Oval 256">
                  <a:extLst>
                    <a:ext uri="{FF2B5EF4-FFF2-40B4-BE49-F238E27FC236}">
                      <a16:creationId xmlns:a16="http://schemas.microsoft.com/office/drawing/2014/main" id="{E2B6C4BF-2159-D7BD-016C-6845CC490A13}"/>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8" name="Oval 257">
                  <a:extLst>
                    <a:ext uri="{FF2B5EF4-FFF2-40B4-BE49-F238E27FC236}">
                      <a16:creationId xmlns:a16="http://schemas.microsoft.com/office/drawing/2014/main" id="{5AB2A603-DAC7-E3DB-7CA0-5AB813939CEE}"/>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9" name="Oval 258">
                  <a:extLst>
                    <a:ext uri="{FF2B5EF4-FFF2-40B4-BE49-F238E27FC236}">
                      <a16:creationId xmlns:a16="http://schemas.microsoft.com/office/drawing/2014/main" id="{59F11B6F-2916-CA84-8341-5D9211557481}"/>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0" name="Oval 259">
                  <a:extLst>
                    <a:ext uri="{FF2B5EF4-FFF2-40B4-BE49-F238E27FC236}">
                      <a16:creationId xmlns:a16="http://schemas.microsoft.com/office/drawing/2014/main" id="{6A0E28D3-56D8-E8C1-A974-ECB181340A45}"/>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1" name="Oval 260">
                  <a:extLst>
                    <a:ext uri="{FF2B5EF4-FFF2-40B4-BE49-F238E27FC236}">
                      <a16:creationId xmlns:a16="http://schemas.microsoft.com/office/drawing/2014/main" id="{9EAEBDB0-2FA9-2DCA-B086-FD99BFEF0B04}"/>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2" name="Oval 261">
                  <a:extLst>
                    <a:ext uri="{FF2B5EF4-FFF2-40B4-BE49-F238E27FC236}">
                      <a16:creationId xmlns:a16="http://schemas.microsoft.com/office/drawing/2014/main" id="{78BE8620-193A-0B70-1ECD-B45EF7A09666}"/>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3" name="Oval 262">
                  <a:extLst>
                    <a:ext uri="{FF2B5EF4-FFF2-40B4-BE49-F238E27FC236}">
                      <a16:creationId xmlns:a16="http://schemas.microsoft.com/office/drawing/2014/main" id="{BC5EADD3-1A95-4EA6-7A2E-41D352CD79C9}"/>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154" name="TextBox 153">
              <a:extLst>
                <a:ext uri="{FF2B5EF4-FFF2-40B4-BE49-F238E27FC236}">
                  <a16:creationId xmlns:a16="http://schemas.microsoft.com/office/drawing/2014/main" id="{FED0ADB1-214D-90FE-6D76-7E8305BDE671}"/>
                </a:ext>
              </a:extLst>
            </p:cNvPr>
            <p:cNvSpPr txBox="1"/>
            <p:nvPr/>
          </p:nvSpPr>
          <p:spPr>
            <a:xfrm>
              <a:off x="7489765" y="402765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155" name="TextBox 154">
              <a:extLst>
                <a:ext uri="{FF2B5EF4-FFF2-40B4-BE49-F238E27FC236}">
                  <a16:creationId xmlns:a16="http://schemas.microsoft.com/office/drawing/2014/main" id="{185276FC-CB2D-34BA-2159-E3D1EF7E1632}"/>
                </a:ext>
              </a:extLst>
            </p:cNvPr>
            <p:cNvSpPr txBox="1"/>
            <p:nvPr/>
          </p:nvSpPr>
          <p:spPr>
            <a:xfrm>
              <a:off x="7820499" y="3867205"/>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6" name="TextBox 155">
              <a:extLst>
                <a:ext uri="{FF2B5EF4-FFF2-40B4-BE49-F238E27FC236}">
                  <a16:creationId xmlns:a16="http://schemas.microsoft.com/office/drawing/2014/main" id="{74AE7C36-80D4-677D-0E72-CF4FD49F1F86}"/>
                </a:ext>
              </a:extLst>
            </p:cNvPr>
            <p:cNvSpPr txBox="1"/>
            <p:nvPr/>
          </p:nvSpPr>
          <p:spPr>
            <a:xfrm>
              <a:off x="8042742" y="3691181"/>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7" name="TextBox 156">
              <a:extLst>
                <a:ext uri="{FF2B5EF4-FFF2-40B4-BE49-F238E27FC236}">
                  <a16:creationId xmlns:a16="http://schemas.microsoft.com/office/drawing/2014/main" id="{0CDD2A78-0BF1-040B-4E90-97BA93BED24E}"/>
                </a:ext>
              </a:extLst>
            </p:cNvPr>
            <p:cNvSpPr txBox="1"/>
            <p:nvPr/>
          </p:nvSpPr>
          <p:spPr>
            <a:xfrm>
              <a:off x="7476004" y="316811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8" name="TextBox 157">
              <a:extLst>
                <a:ext uri="{FF2B5EF4-FFF2-40B4-BE49-F238E27FC236}">
                  <a16:creationId xmlns:a16="http://schemas.microsoft.com/office/drawing/2014/main" id="{0D4C34BC-112A-A1F8-2C35-E4ADF19B6AAC}"/>
                </a:ext>
              </a:extLst>
            </p:cNvPr>
            <p:cNvSpPr txBox="1"/>
            <p:nvPr/>
          </p:nvSpPr>
          <p:spPr>
            <a:xfrm>
              <a:off x="6960096" y="368243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9" name="TextBox 158">
              <a:extLst>
                <a:ext uri="{FF2B5EF4-FFF2-40B4-BE49-F238E27FC236}">
                  <a16:creationId xmlns:a16="http://schemas.microsoft.com/office/drawing/2014/main" id="{5301B509-7C74-9434-541A-F0E57CEB92CE}"/>
                </a:ext>
              </a:extLst>
            </p:cNvPr>
            <p:cNvSpPr txBox="1"/>
            <p:nvPr/>
          </p:nvSpPr>
          <p:spPr>
            <a:xfrm>
              <a:off x="7232138" y="4176399"/>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160" name="TextBox 159">
              <a:extLst>
                <a:ext uri="{FF2B5EF4-FFF2-40B4-BE49-F238E27FC236}">
                  <a16:creationId xmlns:a16="http://schemas.microsoft.com/office/drawing/2014/main" id="{C3EEC6C3-15CD-FA4A-1A38-E60751128F30}"/>
                </a:ext>
              </a:extLst>
            </p:cNvPr>
            <p:cNvSpPr txBox="1"/>
            <p:nvPr/>
          </p:nvSpPr>
          <p:spPr>
            <a:xfrm>
              <a:off x="7123103" y="321406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61" name="TextBox 160">
              <a:extLst>
                <a:ext uri="{FF2B5EF4-FFF2-40B4-BE49-F238E27FC236}">
                  <a16:creationId xmlns:a16="http://schemas.microsoft.com/office/drawing/2014/main" id="{FAA55BAB-A2A5-A933-9280-7A384B1830D0}"/>
                </a:ext>
              </a:extLst>
            </p:cNvPr>
            <p:cNvSpPr txBox="1"/>
            <p:nvPr/>
          </p:nvSpPr>
          <p:spPr>
            <a:xfrm>
              <a:off x="8018646" y="299690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62" name="TextBox 161">
              <a:extLst>
                <a:ext uri="{FF2B5EF4-FFF2-40B4-BE49-F238E27FC236}">
                  <a16:creationId xmlns:a16="http://schemas.microsoft.com/office/drawing/2014/main" id="{154E8978-D6FE-12FD-DF19-2BE0167E83B6}"/>
                </a:ext>
              </a:extLst>
            </p:cNvPr>
            <p:cNvSpPr txBox="1"/>
            <p:nvPr/>
          </p:nvSpPr>
          <p:spPr>
            <a:xfrm>
              <a:off x="8587700" y="357263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0" name="TextBox 179">
              <a:extLst>
                <a:ext uri="{FF2B5EF4-FFF2-40B4-BE49-F238E27FC236}">
                  <a16:creationId xmlns:a16="http://schemas.microsoft.com/office/drawing/2014/main" id="{B8B8694A-4599-02FA-8698-CB3BF57C2E71}"/>
                </a:ext>
              </a:extLst>
            </p:cNvPr>
            <p:cNvSpPr txBox="1"/>
            <p:nvPr/>
          </p:nvSpPr>
          <p:spPr>
            <a:xfrm>
              <a:off x="7525882" y="436928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181" name="TextBox 180">
              <a:extLst>
                <a:ext uri="{FF2B5EF4-FFF2-40B4-BE49-F238E27FC236}">
                  <a16:creationId xmlns:a16="http://schemas.microsoft.com/office/drawing/2014/main" id="{566D86EF-9E15-AC04-AC92-5FC4A18FB1D7}"/>
                </a:ext>
              </a:extLst>
            </p:cNvPr>
            <p:cNvSpPr txBox="1"/>
            <p:nvPr/>
          </p:nvSpPr>
          <p:spPr>
            <a:xfrm>
              <a:off x="8101821" y="433112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82" name="TextBox 181">
              <a:extLst>
                <a:ext uri="{FF2B5EF4-FFF2-40B4-BE49-F238E27FC236}">
                  <a16:creationId xmlns:a16="http://schemas.microsoft.com/office/drawing/2014/main" id="{F620A1AC-9557-9D48-FB0D-F2C3C2E4FE15}"/>
                </a:ext>
              </a:extLst>
            </p:cNvPr>
            <p:cNvSpPr txBox="1"/>
            <p:nvPr/>
          </p:nvSpPr>
          <p:spPr>
            <a:xfrm>
              <a:off x="8949972" y="444970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3" name="TextBox 182">
              <a:extLst>
                <a:ext uri="{FF2B5EF4-FFF2-40B4-BE49-F238E27FC236}">
                  <a16:creationId xmlns:a16="http://schemas.microsoft.com/office/drawing/2014/main" id="{D235C4F7-871A-EBD3-76B8-D1E26152482B}"/>
                </a:ext>
              </a:extLst>
            </p:cNvPr>
            <p:cNvSpPr txBox="1"/>
            <p:nvPr/>
          </p:nvSpPr>
          <p:spPr>
            <a:xfrm>
              <a:off x="8617110" y="472486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184" name="TextBox 183">
              <a:extLst>
                <a:ext uri="{FF2B5EF4-FFF2-40B4-BE49-F238E27FC236}">
                  <a16:creationId xmlns:a16="http://schemas.microsoft.com/office/drawing/2014/main" id="{797459FF-2E3D-52FA-8068-142A7388B644}"/>
                </a:ext>
              </a:extLst>
            </p:cNvPr>
            <p:cNvSpPr txBox="1"/>
            <p:nvPr/>
          </p:nvSpPr>
          <p:spPr>
            <a:xfrm>
              <a:off x="7758758" y="462987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5" name="TextBox 184">
              <a:extLst>
                <a:ext uri="{FF2B5EF4-FFF2-40B4-BE49-F238E27FC236}">
                  <a16:creationId xmlns:a16="http://schemas.microsoft.com/office/drawing/2014/main" id="{41F1A118-F14F-8F43-9A5E-C33F613C0ACD}"/>
                </a:ext>
              </a:extLst>
            </p:cNvPr>
            <p:cNvSpPr txBox="1"/>
            <p:nvPr/>
          </p:nvSpPr>
          <p:spPr>
            <a:xfrm>
              <a:off x="8743332" y="408255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6" name="TextBox 185">
              <a:extLst>
                <a:ext uri="{FF2B5EF4-FFF2-40B4-BE49-F238E27FC236}">
                  <a16:creationId xmlns:a16="http://schemas.microsoft.com/office/drawing/2014/main" id="{B6B09C6C-E88E-DB8B-3AC0-A0D998897D89}"/>
                </a:ext>
              </a:extLst>
            </p:cNvPr>
            <p:cNvSpPr txBox="1"/>
            <p:nvPr/>
          </p:nvSpPr>
          <p:spPr>
            <a:xfrm>
              <a:off x="8246320" y="394222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87" name="TextBox 186">
              <a:extLst>
                <a:ext uri="{FF2B5EF4-FFF2-40B4-BE49-F238E27FC236}">
                  <a16:creationId xmlns:a16="http://schemas.microsoft.com/office/drawing/2014/main" id="{EFF1F266-CB09-AC1B-CA89-C0F44111E16F}"/>
                </a:ext>
              </a:extLst>
            </p:cNvPr>
            <p:cNvSpPr txBox="1"/>
            <p:nvPr/>
          </p:nvSpPr>
          <p:spPr>
            <a:xfrm>
              <a:off x="8292522" y="473989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grpSp>
      <p:pic>
        <p:nvPicPr>
          <p:cNvPr id="2050" name="Picture 2">
            <a:extLst>
              <a:ext uri="{FF2B5EF4-FFF2-40B4-BE49-F238E27FC236}">
                <a16:creationId xmlns:a16="http://schemas.microsoft.com/office/drawing/2014/main" id="{FEE72566-7089-AB8A-C083-E40B16456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492896"/>
            <a:ext cx="4926934" cy="35192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F4502D-A1C3-EDB1-3252-FD13AAE7299D}"/>
              </a:ext>
            </a:extLst>
          </p:cNvPr>
          <p:cNvSpPr txBox="1"/>
          <p:nvPr/>
        </p:nvSpPr>
        <p:spPr>
          <a:xfrm>
            <a:off x="1127448" y="6023029"/>
            <a:ext cx="4896544" cy="646331"/>
          </a:xfrm>
          <a:prstGeom prst="rect">
            <a:avLst/>
          </a:prstGeom>
          <a:noFill/>
        </p:spPr>
        <p:txBody>
          <a:bodyPr wrap="square">
            <a:spAutoFit/>
          </a:bodyPr>
          <a:lstStyle/>
          <a:p>
            <a:pPr algn="just"/>
            <a:r>
              <a:rPr lang="en-US" sz="900" b="0" i="0" dirty="0">
                <a:solidFill>
                  <a:schemeClr val="bg1">
                    <a:lumMod val="50000"/>
                  </a:schemeClr>
                </a:solidFill>
                <a:effectLst/>
                <a:latin typeface="Segoe UI" panose="020B0502040204020203" pitchFamily="34" charset="0"/>
                <a:cs typeface="Segoe UI" panose="020B0502040204020203" pitchFamily="34" charset="0"/>
              </a:rPr>
              <a:t>The error rates for each possible transition (A→C, A→G, …) are shown. Points are the observed error rates for each consensus quality score. The black line shows the estimated error rates after convergence of the machine-learning algorithm. The red line shows the error rates expected under the nominal definition of the Q-score.</a:t>
            </a:r>
            <a:endParaRPr lang="LID4096" sz="900" dirty="0">
              <a:solidFill>
                <a:schemeClr val="bg1">
                  <a:lumMod val="50000"/>
                </a:scheme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D788B73F-9DA1-9DB1-C5C0-F088F596FC24}"/>
              </a:ext>
            </a:extLst>
          </p:cNvPr>
          <p:cNvSpPr txBox="1"/>
          <p:nvPr/>
        </p:nvSpPr>
        <p:spPr>
          <a:xfrm>
            <a:off x="5337983" y="1612839"/>
            <a:ext cx="3648482" cy="523220"/>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Error rates are learnt (modeled) as a function of sequencing quality score</a:t>
            </a:r>
          </a:p>
        </p:txBody>
      </p:sp>
      <p:grpSp>
        <p:nvGrpSpPr>
          <p:cNvPr id="15" name="Group 14">
            <a:extLst>
              <a:ext uri="{FF2B5EF4-FFF2-40B4-BE49-F238E27FC236}">
                <a16:creationId xmlns:a16="http://schemas.microsoft.com/office/drawing/2014/main" id="{164D95C1-53F0-7A36-064A-AFC095C5ED6F}"/>
              </a:ext>
            </a:extLst>
          </p:cNvPr>
          <p:cNvGrpSpPr/>
          <p:nvPr/>
        </p:nvGrpSpPr>
        <p:grpSpPr>
          <a:xfrm>
            <a:off x="6312024" y="3294115"/>
            <a:ext cx="5587166" cy="2893100"/>
            <a:chOff x="6312024" y="3294115"/>
            <a:chExt cx="5587166" cy="2893100"/>
          </a:xfrm>
        </p:grpSpPr>
        <p:sp>
          <p:nvSpPr>
            <p:cNvPr id="14" name="TextBox 13">
              <a:extLst>
                <a:ext uri="{FF2B5EF4-FFF2-40B4-BE49-F238E27FC236}">
                  <a16:creationId xmlns:a16="http://schemas.microsoft.com/office/drawing/2014/main" id="{5FF3831D-852C-08CA-BA22-16D2671D5C60}"/>
                </a:ext>
              </a:extLst>
            </p:cNvPr>
            <p:cNvSpPr txBox="1"/>
            <p:nvPr/>
          </p:nvSpPr>
          <p:spPr>
            <a:xfrm>
              <a:off x="6312024" y="3294115"/>
              <a:ext cx="5587166" cy="2893100"/>
            </a:xfrm>
            <a:prstGeom prst="rect">
              <a:avLst/>
            </a:prstGeom>
            <a:noFill/>
          </p:spPr>
          <p:txBody>
            <a:bodyPr wrap="square">
              <a:spAutoFit/>
            </a:bodyPr>
            <a:lstStyle/>
            <a:p>
              <a:r>
                <a:rPr lang="en-US" sz="1400" b="1" dirty="0">
                  <a:latin typeface="Segoe UI" panose="020B0502040204020203" pitchFamily="34" charset="0"/>
                  <a:cs typeface="Segoe UI" panose="020B0502040204020203" pitchFamily="34" charset="0"/>
                </a:rPr>
                <a:t>What are the chance of generating a sequence with error?</a:t>
              </a:r>
            </a:p>
            <a:p>
              <a:r>
                <a:rPr lang="en-US" sz="1400" dirty="0">
                  <a:solidFill>
                    <a:schemeClr val="bg1">
                      <a:lumMod val="50000"/>
                    </a:schemeClr>
                  </a:solidFill>
                  <a:latin typeface="Segoe UI" panose="020B0502040204020203" pitchFamily="34" charset="0"/>
                  <a:cs typeface="Segoe UI" panose="020B0502040204020203" pitchFamily="34" charset="0"/>
                </a:rPr>
                <a:t>The probability of generating a sequence </a:t>
              </a:r>
              <a:r>
                <a:rPr lang="en-US" sz="1400" i="1" dirty="0" err="1">
                  <a:solidFill>
                    <a:schemeClr val="bg1">
                      <a:lumMod val="50000"/>
                    </a:schemeClr>
                  </a:solidFill>
                  <a:latin typeface="Segoe UI" panose="020B0502040204020203" pitchFamily="34" charset="0"/>
                  <a:cs typeface="Segoe UI" panose="020B0502040204020203" pitchFamily="34" charset="0"/>
                </a:rPr>
                <a:t>i</a:t>
              </a:r>
              <a:r>
                <a:rPr lang="en-US" sz="1400" dirty="0">
                  <a:solidFill>
                    <a:schemeClr val="bg1">
                      <a:lumMod val="50000"/>
                    </a:schemeClr>
                  </a:solidFill>
                  <a:latin typeface="Segoe UI" panose="020B0502040204020203" pitchFamily="34" charset="0"/>
                  <a:cs typeface="Segoe UI" panose="020B0502040204020203" pitchFamily="34" charset="0"/>
                </a:rPr>
                <a:t> with an error from real sequence</a:t>
              </a:r>
              <a:r>
                <a:rPr lang="en-US" sz="1400" i="1" dirty="0">
                  <a:solidFill>
                    <a:schemeClr val="bg1">
                      <a:lumMod val="50000"/>
                    </a:schemeClr>
                  </a:solidFill>
                  <a:latin typeface="Segoe UI" panose="020B0502040204020203" pitchFamily="34" charset="0"/>
                  <a:cs typeface="Segoe UI" panose="020B0502040204020203" pitchFamily="34" charset="0"/>
                </a:rPr>
                <a:t> j </a:t>
              </a:r>
              <a:r>
                <a:rPr lang="en-US" sz="1400" dirty="0">
                  <a:solidFill>
                    <a:schemeClr val="bg1">
                      <a:lumMod val="50000"/>
                    </a:schemeClr>
                  </a:solidFill>
                  <a:latin typeface="Segoe UI" panose="020B0502040204020203" pitchFamily="34" charset="0"/>
                  <a:cs typeface="Segoe UI" panose="020B0502040204020203" pitchFamily="34" charset="0"/>
                </a:rPr>
                <a:t>equals the product of per-site probability of transition.</a:t>
              </a:r>
            </a:p>
            <a:p>
              <a:endParaRPr lang="en-US" sz="1400" dirty="0">
                <a:solidFill>
                  <a:schemeClr val="bg1">
                    <a:lumMod val="50000"/>
                  </a:schemeClr>
                </a:solidFill>
                <a:latin typeface="Segoe UI" panose="020B0502040204020203" pitchFamily="34" charset="0"/>
                <a:cs typeface="Segoe UI" panose="020B0502040204020203" pitchFamily="34" charset="0"/>
              </a:endParaRPr>
            </a:p>
            <a:p>
              <a:endParaRPr lang="en-US" sz="1400" dirty="0">
                <a:solidFill>
                  <a:schemeClr val="bg1">
                    <a:lumMod val="50000"/>
                  </a:schemeClr>
                </a:solidFill>
                <a:latin typeface="Segoe UI" panose="020B0502040204020203" pitchFamily="34" charset="0"/>
                <a:cs typeface="Segoe UI" panose="020B0502040204020203" pitchFamily="34" charset="0"/>
              </a:endParaRPr>
            </a:p>
            <a:p>
              <a:endParaRPr lang="en-US" sz="1400" dirty="0">
                <a:solidFill>
                  <a:schemeClr val="bg1">
                    <a:lumMod val="50000"/>
                  </a:schemeClr>
                </a:solidFill>
                <a:latin typeface="Segoe UI" panose="020B0502040204020203" pitchFamily="34" charset="0"/>
                <a:cs typeface="Segoe UI" panose="020B0502040204020203" pitchFamily="34" charset="0"/>
              </a:endParaRPr>
            </a:p>
            <a:p>
              <a:endParaRPr lang="en-US" sz="1400" dirty="0">
                <a:solidFill>
                  <a:schemeClr val="bg1">
                    <a:lumMod val="50000"/>
                  </a:schemeClr>
                </a:solidFill>
                <a:latin typeface="Segoe UI" panose="020B0502040204020203" pitchFamily="34" charset="0"/>
                <a:cs typeface="Segoe UI" panose="020B0502040204020203" pitchFamily="34" charset="0"/>
              </a:endParaRPr>
            </a:p>
            <a:p>
              <a:endParaRPr lang="en-US" sz="1400" dirty="0">
                <a:solidFill>
                  <a:schemeClr val="bg1">
                    <a:lumMod val="50000"/>
                  </a:schemeClr>
                </a:solidFill>
                <a:latin typeface="Segoe UI" panose="020B0502040204020203" pitchFamily="34" charset="0"/>
                <a:cs typeface="Segoe UI" panose="020B0502040204020203" pitchFamily="34" charset="0"/>
              </a:endParaRPr>
            </a:p>
            <a:p>
              <a:endParaRPr lang="en-US" sz="1400" dirty="0">
                <a:solidFill>
                  <a:schemeClr val="bg1">
                    <a:lumMod val="50000"/>
                  </a:schemeClr>
                </a:solidFill>
                <a:latin typeface="Segoe UI" panose="020B0502040204020203" pitchFamily="34" charset="0"/>
                <a:cs typeface="Segoe UI" panose="020B0502040204020203" pitchFamily="34" charset="0"/>
              </a:endParaRPr>
            </a:p>
            <a:p>
              <a:r>
                <a:rPr lang="en-US" sz="1400" dirty="0">
                  <a:solidFill>
                    <a:schemeClr val="bg1">
                      <a:lumMod val="50000"/>
                    </a:schemeClr>
                  </a:solidFill>
                  <a:latin typeface="Segoe UI" panose="020B0502040204020203" pitchFamily="34" charset="0"/>
                  <a:cs typeface="Segoe UI" panose="020B0502040204020203" pitchFamily="34" charset="0"/>
                </a:rPr>
                <a:t>The transition probability depends on</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The original base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The substituting base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The quality score</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CD503E99-D1E7-BCA1-A530-54420EDE9D19}"/>
                </a:ext>
              </a:extLst>
            </p:cNvPr>
            <p:cNvPicPr>
              <a:picLocks noChangeAspect="1"/>
            </p:cNvPicPr>
            <p:nvPr/>
          </p:nvPicPr>
          <p:blipFill>
            <a:blip r:embed="rId4"/>
            <a:stretch>
              <a:fillRect/>
            </a:stretch>
          </p:blipFill>
          <p:spPr>
            <a:xfrm>
              <a:off x="7632032" y="4077072"/>
              <a:ext cx="3127310" cy="997986"/>
            </a:xfrm>
            <a:prstGeom prst="rect">
              <a:avLst/>
            </a:prstGeom>
          </p:spPr>
        </p:pic>
      </p:grpSp>
    </p:spTree>
    <p:extLst>
      <p:ext uri="{BB962C8B-B14F-4D97-AF65-F5344CB8AC3E}">
        <p14:creationId xmlns:p14="http://schemas.microsoft.com/office/powerpoint/2010/main" val="8629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37</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6154918"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Amplicon sequence variants (ASVs)</a:t>
            </a:r>
            <a:endParaRPr lang="en-CH" sz="1400" b="1" dirty="0">
              <a:solidFill>
                <a:srgbClr val="C0000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24F021F-A175-2B24-527C-2C3CA3A42C2F}"/>
              </a:ext>
            </a:extLst>
          </p:cNvPr>
          <p:cNvSpPr txBox="1"/>
          <p:nvPr/>
        </p:nvSpPr>
        <p:spPr>
          <a:xfrm>
            <a:off x="1085497" y="1628800"/>
            <a:ext cx="4794479"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are independent events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Errors depend on the base-pair Q-score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 transitions can be modeled</a:t>
            </a:r>
          </a:p>
        </p:txBody>
      </p:sp>
      <p:grpSp>
        <p:nvGrpSpPr>
          <p:cNvPr id="151" name="Group 150">
            <a:extLst>
              <a:ext uri="{FF2B5EF4-FFF2-40B4-BE49-F238E27FC236}">
                <a16:creationId xmlns:a16="http://schemas.microsoft.com/office/drawing/2014/main" id="{A3BB57A2-64FA-4B18-2484-F74465BC7E8A}"/>
              </a:ext>
            </a:extLst>
          </p:cNvPr>
          <p:cNvGrpSpPr/>
          <p:nvPr/>
        </p:nvGrpSpPr>
        <p:grpSpPr>
          <a:xfrm>
            <a:off x="9480376" y="620688"/>
            <a:ext cx="2418814" cy="2435564"/>
            <a:chOff x="6960096" y="2504388"/>
            <a:chExt cx="2418814" cy="2435564"/>
          </a:xfrm>
        </p:grpSpPr>
        <p:sp>
          <p:nvSpPr>
            <p:cNvPr id="152" name="TextBox 151">
              <a:extLst>
                <a:ext uri="{FF2B5EF4-FFF2-40B4-BE49-F238E27FC236}">
                  <a16:creationId xmlns:a16="http://schemas.microsoft.com/office/drawing/2014/main" id="{E915ED2E-9A83-4DDA-7238-6551D1A3ACC4}"/>
                </a:ext>
              </a:extLst>
            </p:cNvPr>
            <p:cNvSpPr txBox="1"/>
            <p:nvPr/>
          </p:nvSpPr>
          <p:spPr>
            <a:xfrm>
              <a:off x="7032104" y="2504388"/>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Model error rates</a:t>
              </a:r>
            </a:p>
          </p:txBody>
        </p:sp>
        <p:grpSp>
          <p:nvGrpSpPr>
            <p:cNvPr id="153" name="Group 152">
              <a:extLst>
                <a:ext uri="{FF2B5EF4-FFF2-40B4-BE49-F238E27FC236}">
                  <a16:creationId xmlns:a16="http://schemas.microsoft.com/office/drawing/2014/main" id="{42D5CB2B-C04E-434A-66E6-3B43D03E7580}"/>
                </a:ext>
              </a:extLst>
            </p:cNvPr>
            <p:cNvGrpSpPr/>
            <p:nvPr/>
          </p:nvGrpSpPr>
          <p:grpSpPr>
            <a:xfrm>
              <a:off x="7127300" y="3172931"/>
              <a:ext cx="1865542" cy="1601916"/>
              <a:chOff x="7470818" y="1971100"/>
              <a:chExt cx="1865542" cy="1601916"/>
            </a:xfrm>
          </p:grpSpPr>
          <p:grpSp>
            <p:nvGrpSpPr>
              <p:cNvPr id="188" name="Group 187">
                <a:extLst>
                  <a:ext uri="{FF2B5EF4-FFF2-40B4-BE49-F238E27FC236}">
                    <a16:creationId xmlns:a16="http://schemas.microsoft.com/office/drawing/2014/main" id="{60283194-F5AE-7C32-5FCF-6DF86E86DD7E}"/>
                  </a:ext>
                </a:extLst>
              </p:cNvPr>
              <p:cNvGrpSpPr/>
              <p:nvPr/>
            </p:nvGrpSpPr>
            <p:grpSpPr>
              <a:xfrm>
                <a:off x="7681090" y="1971100"/>
                <a:ext cx="1655270" cy="1587638"/>
                <a:chOff x="3184602" y="2703558"/>
                <a:chExt cx="3225653" cy="3093855"/>
              </a:xfrm>
            </p:grpSpPr>
            <p:sp>
              <p:nvSpPr>
                <p:cNvPr id="264" name="Oval 263">
                  <a:extLst>
                    <a:ext uri="{FF2B5EF4-FFF2-40B4-BE49-F238E27FC236}">
                      <a16:creationId xmlns:a16="http://schemas.microsoft.com/office/drawing/2014/main" id="{F288E339-5E92-ACE5-E00F-03998291F70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5" name="Oval 264">
                  <a:extLst>
                    <a:ext uri="{FF2B5EF4-FFF2-40B4-BE49-F238E27FC236}">
                      <a16:creationId xmlns:a16="http://schemas.microsoft.com/office/drawing/2014/main" id="{D5AB5EF1-E50A-4CB4-2F87-62A15A7FF3C2}"/>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6" name="Oval 265">
                  <a:extLst>
                    <a:ext uri="{FF2B5EF4-FFF2-40B4-BE49-F238E27FC236}">
                      <a16:creationId xmlns:a16="http://schemas.microsoft.com/office/drawing/2014/main" id="{BB5E18B6-859D-0371-7388-295A2F74E2B9}"/>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7" name="Oval 266">
                  <a:extLst>
                    <a:ext uri="{FF2B5EF4-FFF2-40B4-BE49-F238E27FC236}">
                      <a16:creationId xmlns:a16="http://schemas.microsoft.com/office/drawing/2014/main" id="{C6D587D3-A082-4C87-F97C-11E9C253221B}"/>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8" name="Oval 267">
                  <a:extLst>
                    <a:ext uri="{FF2B5EF4-FFF2-40B4-BE49-F238E27FC236}">
                      <a16:creationId xmlns:a16="http://schemas.microsoft.com/office/drawing/2014/main" id="{3818FEC1-EED0-B1FC-A4E5-09C0FB4EE178}"/>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9" name="Oval 268">
                  <a:extLst>
                    <a:ext uri="{FF2B5EF4-FFF2-40B4-BE49-F238E27FC236}">
                      <a16:creationId xmlns:a16="http://schemas.microsoft.com/office/drawing/2014/main" id="{E8395796-88F6-8A9E-C051-76C33614B71C}"/>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70" name="Oval 269">
                  <a:extLst>
                    <a:ext uri="{FF2B5EF4-FFF2-40B4-BE49-F238E27FC236}">
                      <a16:creationId xmlns:a16="http://schemas.microsoft.com/office/drawing/2014/main" id="{89BD880F-59B5-AE38-373E-3D87D7F47E6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89" name="Group 188">
                <a:extLst>
                  <a:ext uri="{FF2B5EF4-FFF2-40B4-BE49-F238E27FC236}">
                    <a16:creationId xmlns:a16="http://schemas.microsoft.com/office/drawing/2014/main" id="{DFFA6C89-DAB2-B0FA-E97E-59872DCAD857}"/>
                  </a:ext>
                </a:extLst>
              </p:cNvPr>
              <p:cNvGrpSpPr/>
              <p:nvPr/>
            </p:nvGrpSpPr>
            <p:grpSpPr>
              <a:xfrm>
                <a:off x="7470818" y="2116138"/>
                <a:ext cx="1865541" cy="1456878"/>
                <a:chOff x="5242882" y="3307647"/>
                <a:chExt cx="2483036" cy="1939105"/>
              </a:xfrm>
            </p:grpSpPr>
            <p:sp>
              <p:nvSpPr>
                <p:cNvPr id="190" name="Oval 189">
                  <a:extLst>
                    <a:ext uri="{FF2B5EF4-FFF2-40B4-BE49-F238E27FC236}">
                      <a16:creationId xmlns:a16="http://schemas.microsoft.com/office/drawing/2014/main" id="{DBCD11EC-A59C-1389-6A13-EF7235A3E458}"/>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1" name="Oval 190">
                  <a:extLst>
                    <a:ext uri="{FF2B5EF4-FFF2-40B4-BE49-F238E27FC236}">
                      <a16:creationId xmlns:a16="http://schemas.microsoft.com/office/drawing/2014/main" id="{E0AE735A-2DFA-B721-4D66-B88BC2280A5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6" name="Oval 255">
                  <a:extLst>
                    <a:ext uri="{FF2B5EF4-FFF2-40B4-BE49-F238E27FC236}">
                      <a16:creationId xmlns:a16="http://schemas.microsoft.com/office/drawing/2014/main" id="{46DEEE0C-6133-0D6C-8647-EA85F85D7B03}"/>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7" name="Oval 256">
                  <a:extLst>
                    <a:ext uri="{FF2B5EF4-FFF2-40B4-BE49-F238E27FC236}">
                      <a16:creationId xmlns:a16="http://schemas.microsoft.com/office/drawing/2014/main" id="{E2B6C4BF-2159-D7BD-016C-6845CC490A13}"/>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8" name="Oval 257">
                  <a:extLst>
                    <a:ext uri="{FF2B5EF4-FFF2-40B4-BE49-F238E27FC236}">
                      <a16:creationId xmlns:a16="http://schemas.microsoft.com/office/drawing/2014/main" id="{5AB2A603-DAC7-E3DB-7CA0-5AB813939CEE}"/>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9" name="Oval 258">
                  <a:extLst>
                    <a:ext uri="{FF2B5EF4-FFF2-40B4-BE49-F238E27FC236}">
                      <a16:creationId xmlns:a16="http://schemas.microsoft.com/office/drawing/2014/main" id="{59F11B6F-2916-CA84-8341-5D9211557481}"/>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0" name="Oval 259">
                  <a:extLst>
                    <a:ext uri="{FF2B5EF4-FFF2-40B4-BE49-F238E27FC236}">
                      <a16:creationId xmlns:a16="http://schemas.microsoft.com/office/drawing/2014/main" id="{6A0E28D3-56D8-E8C1-A974-ECB181340A45}"/>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1" name="Oval 260">
                  <a:extLst>
                    <a:ext uri="{FF2B5EF4-FFF2-40B4-BE49-F238E27FC236}">
                      <a16:creationId xmlns:a16="http://schemas.microsoft.com/office/drawing/2014/main" id="{9EAEBDB0-2FA9-2DCA-B086-FD99BFEF0B04}"/>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2" name="Oval 261">
                  <a:extLst>
                    <a:ext uri="{FF2B5EF4-FFF2-40B4-BE49-F238E27FC236}">
                      <a16:creationId xmlns:a16="http://schemas.microsoft.com/office/drawing/2014/main" id="{78BE8620-193A-0B70-1ECD-B45EF7A09666}"/>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3" name="Oval 262">
                  <a:extLst>
                    <a:ext uri="{FF2B5EF4-FFF2-40B4-BE49-F238E27FC236}">
                      <a16:creationId xmlns:a16="http://schemas.microsoft.com/office/drawing/2014/main" id="{BC5EADD3-1A95-4EA6-7A2E-41D352CD79C9}"/>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154" name="TextBox 153">
              <a:extLst>
                <a:ext uri="{FF2B5EF4-FFF2-40B4-BE49-F238E27FC236}">
                  <a16:creationId xmlns:a16="http://schemas.microsoft.com/office/drawing/2014/main" id="{FED0ADB1-214D-90FE-6D76-7E8305BDE671}"/>
                </a:ext>
              </a:extLst>
            </p:cNvPr>
            <p:cNvSpPr txBox="1"/>
            <p:nvPr/>
          </p:nvSpPr>
          <p:spPr>
            <a:xfrm>
              <a:off x="7489765" y="402765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155" name="TextBox 154">
              <a:extLst>
                <a:ext uri="{FF2B5EF4-FFF2-40B4-BE49-F238E27FC236}">
                  <a16:creationId xmlns:a16="http://schemas.microsoft.com/office/drawing/2014/main" id="{185276FC-CB2D-34BA-2159-E3D1EF7E1632}"/>
                </a:ext>
              </a:extLst>
            </p:cNvPr>
            <p:cNvSpPr txBox="1"/>
            <p:nvPr/>
          </p:nvSpPr>
          <p:spPr>
            <a:xfrm>
              <a:off x="7820499" y="3867205"/>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6" name="TextBox 155">
              <a:extLst>
                <a:ext uri="{FF2B5EF4-FFF2-40B4-BE49-F238E27FC236}">
                  <a16:creationId xmlns:a16="http://schemas.microsoft.com/office/drawing/2014/main" id="{74AE7C36-80D4-677D-0E72-CF4FD49F1F86}"/>
                </a:ext>
              </a:extLst>
            </p:cNvPr>
            <p:cNvSpPr txBox="1"/>
            <p:nvPr/>
          </p:nvSpPr>
          <p:spPr>
            <a:xfrm>
              <a:off x="8042742" y="3691181"/>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157" name="TextBox 156">
              <a:extLst>
                <a:ext uri="{FF2B5EF4-FFF2-40B4-BE49-F238E27FC236}">
                  <a16:creationId xmlns:a16="http://schemas.microsoft.com/office/drawing/2014/main" id="{0CDD2A78-0BF1-040B-4E90-97BA93BED24E}"/>
                </a:ext>
              </a:extLst>
            </p:cNvPr>
            <p:cNvSpPr txBox="1"/>
            <p:nvPr/>
          </p:nvSpPr>
          <p:spPr>
            <a:xfrm>
              <a:off x="7476004" y="316811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8" name="TextBox 157">
              <a:extLst>
                <a:ext uri="{FF2B5EF4-FFF2-40B4-BE49-F238E27FC236}">
                  <a16:creationId xmlns:a16="http://schemas.microsoft.com/office/drawing/2014/main" id="{0D4C34BC-112A-A1F8-2C35-E4ADF19B6AAC}"/>
                </a:ext>
              </a:extLst>
            </p:cNvPr>
            <p:cNvSpPr txBox="1"/>
            <p:nvPr/>
          </p:nvSpPr>
          <p:spPr>
            <a:xfrm>
              <a:off x="6960096" y="368243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59" name="TextBox 158">
              <a:extLst>
                <a:ext uri="{FF2B5EF4-FFF2-40B4-BE49-F238E27FC236}">
                  <a16:creationId xmlns:a16="http://schemas.microsoft.com/office/drawing/2014/main" id="{5301B509-7C74-9434-541A-F0E57CEB92CE}"/>
                </a:ext>
              </a:extLst>
            </p:cNvPr>
            <p:cNvSpPr txBox="1"/>
            <p:nvPr/>
          </p:nvSpPr>
          <p:spPr>
            <a:xfrm>
              <a:off x="7232138" y="4176399"/>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160" name="TextBox 159">
              <a:extLst>
                <a:ext uri="{FF2B5EF4-FFF2-40B4-BE49-F238E27FC236}">
                  <a16:creationId xmlns:a16="http://schemas.microsoft.com/office/drawing/2014/main" id="{C3EEC6C3-15CD-FA4A-1A38-E60751128F30}"/>
                </a:ext>
              </a:extLst>
            </p:cNvPr>
            <p:cNvSpPr txBox="1"/>
            <p:nvPr/>
          </p:nvSpPr>
          <p:spPr>
            <a:xfrm>
              <a:off x="7123103" y="321406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61" name="TextBox 160">
              <a:extLst>
                <a:ext uri="{FF2B5EF4-FFF2-40B4-BE49-F238E27FC236}">
                  <a16:creationId xmlns:a16="http://schemas.microsoft.com/office/drawing/2014/main" id="{FAA55BAB-A2A5-A933-9280-7A384B1830D0}"/>
                </a:ext>
              </a:extLst>
            </p:cNvPr>
            <p:cNvSpPr txBox="1"/>
            <p:nvPr/>
          </p:nvSpPr>
          <p:spPr>
            <a:xfrm>
              <a:off x="8018646" y="299690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62" name="TextBox 161">
              <a:extLst>
                <a:ext uri="{FF2B5EF4-FFF2-40B4-BE49-F238E27FC236}">
                  <a16:creationId xmlns:a16="http://schemas.microsoft.com/office/drawing/2014/main" id="{154E8978-D6FE-12FD-DF19-2BE0167E83B6}"/>
                </a:ext>
              </a:extLst>
            </p:cNvPr>
            <p:cNvSpPr txBox="1"/>
            <p:nvPr/>
          </p:nvSpPr>
          <p:spPr>
            <a:xfrm>
              <a:off x="8587700" y="357263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0" name="TextBox 179">
              <a:extLst>
                <a:ext uri="{FF2B5EF4-FFF2-40B4-BE49-F238E27FC236}">
                  <a16:creationId xmlns:a16="http://schemas.microsoft.com/office/drawing/2014/main" id="{B8B8694A-4599-02FA-8698-CB3BF57C2E71}"/>
                </a:ext>
              </a:extLst>
            </p:cNvPr>
            <p:cNvSpPr txBox="1"/>
            <p:nvPr/>
          </p:nvSpPr>
          <p:spPr>
            <a:xfrm>
              <a:off x="7525882" y="436928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181" name="TextBox 180">
              <a:extLst>
                <a:ext uri="{FF2B5EF4-FFF2-40B4-BE49-F238E27FC236}">
                  <a16:creationId xmlns:a16="http://schemas.microsoft.com/office/drawing/2014/main" id="{566D86EF-9E15-AC04-AC92-5FC4A18FB1D7}"/>
                </a:ext>
              </a:extLst>
            </p:cNvPr>
            <p:cNvSpPr txBox="1"/>
            <p:nvPr/>
          </p:nvSpPr>
          <p:spPr>
            <a:xfrm>
              <a:off x="8101821" y="433112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182" name="TextBox 181">
              <a:extLst>
                <a:ext uri="{FF2B5EF4-FFF2-40B4-BE49-F238E27FC236}">
                  <a16:creationId xmlns:a16="http://schemas.microsoft.com/office/drawing/2014/main" id="{F620A1AC-9557-9D48-FB0D-F2C3C2E4FE15}"/>
                </a:ext>
              </a:extLst>
            </p:cNvPr>
            <p:cNvSpPr txBox="1"/>
            <p:nvPr/>
          </p:nvSpPr>
          <p:spPr>
            <a:xfrm>
              <a:off x="8949972" y="444970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183" name="TextBox 182">
              <a:extLst>
                <a:ext uri="{FF2B5EF4-FFF2-40B4-BE49-F238E27FC236}">
                  <a16:creationId xmlns:a16="http://schemas.microsoft.com/office/drawing/2014/main" id="{D235C4F7-871A-EBD3-76B8-D1E26152482B}"/>
                </a:ext>
              </a:extLst>
            </p:cNvPr>
            <p:cNvSpPr txBox="1"/>
            <p:nvPr/>
          </p:nvSpPr>
          <p:spPr>
            <a:xfrm>
              <a:off x="8617110" y="472486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184" name="TextBox 183">
              <a:extLst>
                <a:ext uri="{FF2B5EF4-FFF2-40B4-BE49-F238E27FC236}">
                  <a16:creationId xmlns:a16="http://schemas.microsoft.com/office/drawing/2014/main" id="{797459FF-2E3D-52FA-8068-142A7388B644}"/>
                </a:ext>
              </a:extLst>
            </p:cNvPr>
            <p:cNvSpPr txBox="1"/>
            <p:nvPr/>
          </p:nvSpPr>
          <p:spPr>
            <a:xfrm>
              <a:off x="7758758" y="462987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5" name="TextBox 184">
              <a:extLst>
                <a:ext uri="{FF2B5EF4-FFF2-40B4-BE49-F238E27FC236}">
                  <a16:creationId xmlns:a16="http://schemas.microsoft.com/office/drawing/2014/main" id="{41F1A118-F14F-8F43-9A5E-C33F613C0ACD}"/>
                </a:ext>
              </a:extLst>
            </p:cNvPr>
            <p:cNvSpPr txBox="1"/>
            <p:nvPr/>
          </p:nvSpPr>
          <p:spPr>
            <a:xfrm>
              <a:off x="8743332" y="408255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186" name="TextBox 185">
              <a:extLst>
                <a:ext uri="{FF2B5EF4-FFF2-40B4-BE49-F238E27FC236}">
                  <a16:creationId xmlns:a16="http://schemas.microsoft.com/office/drawing/2014/main" id="{B6B09C6C-E88E-DB8B-3AC0-A0D998897D89}"/>
                </a:ext>
              </a:extLst>
            </p:cNvPr>
            <p:cNvSpPr txBox="1"/>
            <p:nvPr/>
          </p:nvSpPr>
          <p:spPr>
            <a:xfrm>
              <a:off x="8246320" y="394222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187" name="TextBox 186">
              <a:extLst>
                <a:ext uri="{FF2B5EF4-FFF2-40B4-BE49-F238E27FC236}">
                  <a16:creationId xmlns:a16="http://schemas.microsoft.com/office/drawing/2014/main" id="{EFF1F266-CB09-AC1B-CA89-C0F44111E16F}"/>
                </a:ext>
              </a:extLst>
            </p:cNvPr>
            <p:cNvSpPr txBox="1"/>
            <p:nvPr/>
          </p:nvSpPr>
          <p:spPr>
            <a:xfrm>
              <a:off x="8292522" y="473989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grpSp>
      <p:sp>
        <p:nvSpPr>
          <p:cNvPr id="14" name="TextBox 13">
            <a:extLst>
              <a:ext uri="{FF2B5EF4-FFF2-40B4-BE49-F238E27FC236}">
                <a16:creationId xmlns:a16="http://schemas.microsoft.com/office/drawing/2014/main" id="{5FF3831D-852C-08CA-BA22-16D2671D5C60}"/>
              </a:ext>
            </a:extLst>
          </p:cNvPr>
          <p:cNvSpPr txBox="1"/>
          <p:nvPr/>
        </p:nvSpPr>
        <p:spPr>
          <a:xfrm>
            <a:off x="1127448" y="2549803"/>
            <a:ext cx="7560840" cy="3539430"/>
          </a:xfrm>
          <a:prstGeom prst="rect">
            <a:avLst/>
          </a:prstGeom>
          <a:noFill/>
        </p:spPr>
        <p:txBody>
          <a:bodyPr wrap="square">
            <a:spAutoFit/>
          </a:bodyPr>
          <a:lstStyle/>
          <a:p>
            <a:r>
              <a:rPr lang="en-US" sz="1400" b="1" dirty="0">
                <a:latin typeface="Segoe UI" panose="020B0502040204020203" pitchFamily="34" charset="0"/>
                <a:cs typeface="Segoe UI" panose="020B0502040204020203" pitchFamily="34" charset="0"/>
              </a:rPr>
              <a:t>If errors are independent between and within reads, and error-containing reads originate from real reads… </a:t>
            </a:r>
          </a:p>
          <a:p>
            <a:r>
              <a:rPr lang="en-US" sz="1400" b="1" dirty="0">
                <a:latin typeface="Segoe UI" panose="020B0502040204020203" pitchFamily="34" charset="0"/>
                <a:cs typeface="Segoe UI" panose="020B0502040204020203" pitchFamily="34" charset="0"/>
              </a:rPr>
              <a:t>we can model their expected abundances</a:t>
            </a: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Error-containing reads will always be less abundant than real reads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The expected abundance of an error-containing sequence </a:t>
            </a:r>
            <a:r>
              <a:rPr lang="en-US" sz="1400" i="1" dirty="0" err="1">
                <a:latin typeface="Segoe UI" panose="020B0502040204020203" pitchFamily="34" charset="0"/>
                <a:cs typeface="Segoe UI" panose="020B0502040204020203" pitchFamily="34" charset="0"/>
              </a:rPr>
              <a:t>i</a:t>
            </a:r>
            <a:r>
              <a:rPr lang="en-US" sz="1400" dirty="0">
                <a:solidFill>
                  <a:schemeClr val="bg1">
                    <a:lumMod val="50000"/>
                  </a:schemeClr>
                </a:solidFill>
                <a:latin typeface="Segoe UI" panose="020B0502040204020203" pitchFamily="34" charset="0"/>
                <a:cs typeface="Segoe UI" panose="020B0502040204020203" pitchFamily="34" charset="0"/>
              </a:rPr>
              <a:t> follows a Poisson distribution and is equal to the error rate (</a:t>
            </a:r>
            <a:r>
              <a:rPr lang="el-GR" sz="1400" dirty="0">
                <a:latin typeface="Segoe UI" panose="020B0502040204020203" pitchFamily="34" charset="0"/>
                <a:cs typeface="Segoe UI" panose="020B0502040204020203" pitchFamily="34" charset="0"/>
              </a:rPr>
              <a:t>λ</a:t>
            </a:r>
            <a:r>
              <a:rPr lang="en-US" sz="1400" i="1" baseline="-25000" dirty="0">
                <a:latin typeface="Segoe UI" panose="020B0502040204020203" pitchFamily="34" charset="0"/>
                <a:cs typeface="Segoe UI" panose="020B0502040204020203" pitchFamily="34" charset="0"/>
              </a:rPr>
              <a:t>ji</a:t>
            </a:r>
            <a:r>
              <a:rPr lang="en-US" sz="1400" dirty="0">
                <a:solidFill>
                  <a:schemeClr val="bg1">
                    <a:lumMod val="50000"/>
                  </a:schemeClr>
                </a:solidFill>
                <a:latin typeface="Segoe UI" panose="020B0502040204020203" pitchFamily="34" charset="0"/>
                <a:cs typeface="Segoe UI" panose="020B0502040204020203" pitchFamily="34" charset="0"/>
              </a:rPr>
              <a:t>) multiplied by the expected reads of a sample sequence </a:t>
            </a:r>
            <a:r>
              <a:rPr lang="en-US" sz="1400" i="1" dirty="0">
                <a:latin typeface="Segoe UI" panose="020B0502040204020203" pitchFamily="34" charset="0"/>
                <a:cs typeface="Segoe UI" panose="020B0502040204020203" pitchFamily="34" charset="0"/>
              </a:rPr>
              <a:t>j</a:t>
            </a:r>
            <a:r>
              <a:rPr lang="en-US" sz="1400" dirty="0">
                <a:solidFill>
                  <a:schemeClr val="bg1">
                    <a:lumMod val="50000"/>
                  </a:schemeClr>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We can calculate a </a:t>
            </a:r>
            <a:r>
              <a:rPr lang="en-US" sz="1400" i="1" dirty="0">
                <a:solidFill>
                  <a:schemeClr val="bg1">
                    <a:lumMod val="50000"/>
                  </a:schemeClr>
                </a:solidFill>
                <a:latin typeface="Segoe UI" panose="020B0502040204020203" pitchFamily="34" charset="0"/>
                <a:cs typeface="Segoe UI" panose="020B0502040204020203" pitchFamily="34" charset="0"/>
              </a:rPr>
              <a:t>p</a:t>
            </a:r>
            <a:r>
              <a:rPr lang="en-US" sz="1400" dirty="0">
                <a:solidFill>
                  <a:schemeClr val="bg1">
                    <a:lumMod val="50000"/>
                  </a:schemeClr>
                </a:solidFill>
                <a:latin typeface="Segoe UI" panose="020B0502040204020203" pitchFamily="34" charset="0"/>
                <a:cs typeface="Segoe UI" panose="020B0502040204020203" pitchFamily="34" charset="0"/>
              </a:rPr>
              <a:t>-value (probability of seen and error-containing sequence </a:t>
            </a:r>
            <a:r>
              <a:rPr lang="en-US" sz="1400" i="1" dirty="0" err="1">
                <a:latin typeface="Segoe UI" panose="020B0502040204020203" pitchFamily="34" charset="0"/>
                <a:cs typeface="Segoe UI" panose="020B0502040204020203" pitchFamily="34" charset="0"/>
              </a:rPr>
              <a:t>i</a:t>
            </a:r>
            <a:r>
              <a:rPr lang="en-US" sz="1400" dirty="0">
                <a:solidFill>
                  <a:schemeClr val="bg1">
                    <a:lumMod val="50000"/>
                  </a:schemeClr>
                </a:solidFill>
                <a:latin typeface="Segoe UI" panose="020B0502040204020203" pitchFamily="34" charset="0"/>
                <a:cs typeface="Segoe UI" panose="020B0502040204020203" pitchFamily="34" charset="0"/>
              </a:rPr>
              <a:t>) with an abundance ≥ than the observed value by chance, given the abundance of parent sequence </a:t>
            </a:r>
            <a:r>
              <a:rPr lang="en-US" sz="1400" i="1" dirty="0">
                <a:latin typeface="Segoe UI" panose="020B0502040204020203" pitchFamily="34" charset="0"/>
                <a:cs typeface="Segoe UI" panose="020B0502040204020203" pitchFamily="34" charset="0"/>
              </a:rPr>
              <a:t>j</a:t>
            </a:r>
            <a:r>
              <a:rPr lang="en-US" sz="1400" dirty="0">
                <a:solidFill>
                  <a:schemeClr val="bg1">
                    <a:lumMod val="50000"/>
                  </a:schemeClr>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 low </a:t>
            </a:r>
            <a:r>
              <a:rPr lang="en-US" sz="1400" i="1" dirty="0" err="1">
                <a:latin typeface="Segoe UI" panose="020B0502040204020203" pitchFamily="34" charset="0"/>
                <a:cs typeface="Segoe UI" panose="020B0502040204020203" pitchFamily="34" charset="0"/>
              </a:rPr>
              <a:t>p</a:t>
            </a:r>
            <a:r>
              <a:rPr lang="en-US" sz="1400" baseline="-25000" dirty="0" err="1">
                <a:latin typeface="Segoe UI" panose="020B0502040204020203" pitchFamily="34" charset="0"/>
                <a:cs typeface="Segoe UI" panose="020B0502040204020203" pitchFamily="34" charset="0"/>
              </a:rPr>
              <a:t>A</a:t>
            </a:r>
            <a:r>
              <a:rPr lang="en-US" sz="1400" dirty="0">
                <a:latin typeface="Segoe UI" panose="020B0502040204020203" pitchFamily="34" charset="0"/>
                <a:cs typeface="Segoe UI" panose="020B0502040204020203" pitchFamily="34" charset="0"/>
              </a:rPr>
              <a:t>(</a:t>
            </a:r>
            <a:r>
              <a:rPr lang="en-US" sz="1400" i="1" dirty="0" err="1">
                <a:latin typeface="Segoe UI" panose="020B0502040204020203" pitchFamily="34" charset="0"/>
                <a:cs typeface="Segoe UI" panose="020B0502040204020203" pitchFamily="34" charset="0"/>
              </a:rPr>
              <a:t>j→i</a:t>
            </a:r>
            <a:r>
              <a:rPr lang="en-US" sz="1400" dirty="0">
                <a:latin typeface="Segoe UI" panose="020B0502040204020203" pitchFamily="34" charset="0"/>
                <a:cs typeface="Segoe UI" panose="020B0502040204020203" pitchFamily="34" charset="0"/>
              </a:rPr>
              <a:t>)</a:t>
            </a:r>
            <a:r>
              <a:rPr lang="en-US" sz="1400" dirty="0">
                <a:solidFill>
                  <a:schemeClr val="bg1">
                    <a:lumMod val="50000"/>
                  </a:schemeClr>
                </a:solidFill>
                <a:latin typeface="Segoe UI" panose="020B0502040204020203" pitchFamily="34" charset="0"/>
                <a:cs typeface="Segoe UI" panose="020B0502040204020203" pitchFamily="34" charset="0"/>
              </a:rPr>
              <a:t> means the abundance of sequence </a:t>
            </a:r>
            <a:r>
              <a:rPr lang="en-US" sz="1400" i="1" dirty="0" err="1">
                <a:latin typeface="Segoe UI" panose="020B0502040204020203" pitchFamily="34" charset="0"/>
                <a:cs typeface="Segoe UI" panose="020B0502040204020203" pitchFamily="34" charset="0"/>
              </a:rPr>
              <a:t>i</a:t>
            </a:r>
            <a:r>
              <a:rPr lang="en-US" sz="1400" i="1" dirty="0">
                <a:solidFill>
                  <a:schemeClr val="bg1">
                    <a:lumMod val="50000"/>
                  </a:schemeClr>
                </a:solidFill>
                <a:latin typeface="Segoe UI" panose="020B0502040204020203" pitchFamily="34" charset="0"/>
                <a:cs typeface="Segoe UI" panose="020B0502040204020203" pitchFamily="34" charset="0"/>
              </a:rPr>
              <a:t> </a:t>
            </a:r>
            <a:r>
              <a:rPr lang="en-US" sz="1400" dirty="0">
                <a:solidFill>
                  <a:schemeClr val="bg1">
                    <a:lumMod val="50000"/>
                  </a:schemeClr>
                </a:solidFill>
                <a:latin typeface="Segoe UI" panose="020B0502040204020203" pitchFamily="34" charset="0"/>
                <a:cs typeface="Segoe UI" panose="020B0502040204020203" pitchFamily="34" charset="0"/>
              </a:rPr>
              <a:t>cannot be explained by errors during amplification and sequencing of </a:t>
            </a:r>
            <a:r>
              <a:rPr lang="en-US" sz="1400" dirty="0" err="1">
                <a:latin typeface="Segoe UI" panose="020B0502040204020203" pitchFamily="34" charset="0"/>
                <a:cs typeface="Segoe UI" panose="020B0502040204020203" pitchFamily="34" charset="0"/>
              </a:rPr>
              <a:t>n</a:t>
            </a:r>
            <a:r>
              <a:rPr lang="en-US" sz="1400" i="1" baseline="-25000" dirty="0" err="1">
                <a:latin typeface="Segoe UI" panose="020B0502040204020203" pitchFamily="34" charset="0"/>
                <a:cs typeface="Segoe UI" panose="020B0502040204020203" pitchFamily="34" charset="0"/>
              </a:rPr>
              <a:t>j</a:t>
            </a:r>
            <a:r>
              <a:rPr lang="en-US" sz="1400" dirty="0">
                <a:latin typeface="Segoe UI" panose="020B0502040204020203" pitchFamily="34" charset="0"/>
                <a:cs typeface="Segoe UI" panose="020B0502040204020203" pitchFamily="34" charset="0"/>
              </a:rPr>
              <a:t> </a:t>
            </a:r>
            <a:r>
              <a:rPr lang="en-US" sz="1400" dirty="0">
                <a:solidFill>
                  <a:schemeClr val="bg1">
                    <a:lumMod val="50000"/>
                  </a:schemeClr>
                </a:solidFill>
                <a:latin typeface="Segoe UI" panose="020B0502040204020203" pitchFamily="34" charset="0"/>
                <a:cs typeface="Segoe UI" panose="020B0502040204020203" pitchFamily="34" charset="0"/>
              </a:rPr>
              <a:t>copies </a:t>
            </a:r>
            <a:r>
              <a:rPr lang="en-US" sz="1400"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 therefore </a:t>
            </a:r>
            <a:r>
              <a:rPr lang="en-US" sz="1400" i="1" dirty="0" err="1">
                <a:latin typeface="Segoe UI" panose="020B0502040204020203" pitchFamily="34" charset="0"/>
                <a:cs typeface="Segoe UI" panose="020B0502040204020203" pitchFamily="34" charset="0"/>
                <a:sym typeface="Wingdings" panose="05000000000000000000" pitchFamily="2" charset="2"/>
              </a:rPr>
              <a:t>i</a:t>
            </a:r>
            <a:r>
              <a:rPr lang="en-US" sz="1400"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 is a true ASV </a:t>
            </a:r>
            <a:endParaRPr lang="en-US" sz="1400" dirty="0">
              <a:solidFill>
                <a:schemeClr val="bg1">
                  <a:lumMod val="5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D61A6D8-F208-85A5-660D-564F5A6F84FE}"/>
              </a:ext>
            </a:extLst>
          </p:cNvPr>
          <p:cNvPicPr>
            <a:picLocks noChangeAspect="1"/>
          </p:cNvPicPr>
          <p:nvPr/>
        </p:nvPicPr>
        <p:blipFill>
          <a:blip r:embed="rId3"/>
          <a:stretch>
            <a:fillRect/>
          </a:stretch>
        </p:blipFill>
        <p:spPr>
          <a:xfrm>
            <a:off x="2571470" y="4581128"/>
            <a:ext cx="4540905" cy="818749"/>
          </a:xfrm>
          <a:prstGeom prst="rect">
            <a:avLst/>
          </a:prstGeom>
        </p:spPr>
      </p:pic>
    </p:spTree>
    <p:extLst>
      <p:ext uri="{BB962C8B-B14F-4D97-AF65-F5344CB8AC3E}">
        <p14:creationId xmlns:p14="http://schemas.microsoft.com/office/powerpoint/2010/main" val="4221165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38</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788B047-6BC9-FB5D-6951-CA1D4B5255BC}"/>
              </a:ext>
            </a:extLst>
          </p:cNvPr>
          <p:cNvSpPr txBox="1"/>
          <p:nvPr/>
        </p:nvSpPr>
        <p:spPr>
          <a:xfrm>
            <a:off x="1085498" y="1283177"/>
            <a:ext cx="3490590" cy="307777"/>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Amplicon sequence variants (ASVs)</a:t>
            </a:r>
            <a:endParaRPr lang="en-CH" sz="1400" b="1" dirty="0">
              <a:solidFill>
                <a:srgbClr val="C00000"/>
              </a:solidFill>
              <a:latin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B6CD34D3-7791-1BFA-D4D2-CD9BFFEF2D9D}"/>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4" name="Oval 163">
            <a:extLst>
              <a:ext uri="{FF2B5EF4-FFF2-40B4-BE49-F238E27FC236}">
                <a16:creationId xmlns:a16="http://schemas.microsoft.com/office/drawing/2014/main" id="{9611A169-F3EF-5E85-A285-D36E9A11155F}"/>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5" name="Oval 164">
            <a:extLst>
              <a:ext uri="{FF2B5EF4-FFF2-40B4-BE49-F238E27FC236}">
                <a16:creationId xmlns:a16="http://schemas.microsoft.com/office/drawing/2014/main" id="{B5E5DA82-8D84-6B45-681B-D294FB835C1C}"/>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6" name="Oval 165">
            <a:extLst>
              <a:ext uri="{FF2B5EF4-FFF2-40B4-BE49-F238E27FC236}">
                <a16:creationId xmlns:a16="http://schemas.microsoft.com/office/drawing/2014/main" id="{01A77F4B-0402-C2A7-6743-298542D8290F}"/>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67" name="Group 166">
            <a:extLst>
              <a:ext uri="{FF2B5EF4-FFF2-40B4-BE49-F238E27FC236}">
                <a16:creationId xmlns:a16="http://schemas.microsoft.com/office/drawing/2014/main" id="{FF802DC6-F93D-B993-EAB4-E48A81FA330A}"/>
              </a:ext>
            </a:extLst>
          </p:cNvPr>
          <p:cNvGrpSpPr/>
          <p:nvPr/>
        </p:nvGrpSpPr>
        <p:grpSpPr>
          <a:xfrm>
            <a:off x="1143940" y="3093002"/>
            <a:ext cx="2002877" cy="1921042"/>
            <a:chOff x="3184602" y="2703558"/>
            <a:chExt cx="3225653" cy="3093855"/>
          </a:xfrm>
        </p:grpSpPr>
        <p:sp>
          <p:nvSpPr>
            <p:cNvPr id="168" name="Oval 167">
              <a:extLst>
                <a:ext uri="{FF2B5EF4-FFF2-40B4-BE49-F238E27FC236}">
                  <a16:creationId xmlns:a16="http://schemas.microsoft.com/office/drawing/2014/main" id="{264CEF32-FFB1-626F-7DBC-2CC9235EE698}"/>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9" name="Oval 168">
              <a:extLst>
                <a:ext uri="{FF2B5EF4-FFF2-40B4-BE49-F238E27FC236}">
                  <a16:creationId xmlns:a16="http://schemas.microsoft.com/office/drawing/2014/main" id="{D711F904-D384-83F7-768A-2FE834F395C7}"/>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0" name="Oval 169">
              <a:extLst>
                <a:ext uri="{FF2B5EF4-FFF2-40B4-BE49-F238E27FC236}">
                  <a16:creationId xmlns:a16="http://schemas.microsoft.com/office/drawing/2014/main" id="{CDF06370-BB83-E89A-D2D6-1BD182854700}"/>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1" name="Oval 170">
              <a:extLst>
                <a:ext uri="{FF2B5EF4-FFF2-40B4-BE49-F238E27FC236}">
                  <a16:creationId xmlns:a16="http://schemas.microsoft.com/office/drawing/2014/main" id="{D1F3816A-6F4F-B7AF-4CB8-7240BDBAAEB5}"/>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2" name="Oval 171">
              <a:extLst>
                <a:ext uri="{FF2B5EF4-FFF2-40B4-BE49-F238E27FC236}">
                  <a16:creationId xmlns:a16="http://schemas.microsoft.com/office/drawing/2014/main" id="{4230292A-260F-F19E-4991-7B29B2C5F83D}"/>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3" name="Oval 172">
              <a:extLst>
                <a:ext uri="{FF2B5EF4-FFF2-40B4-BE49-F238E27FC236}">
                  <a16:creationId xmlns:a16="http://schemas.microsoft.com/office/drawing/2014/main" id="{EF7A0D7E-929C-47C6-F0F5-5A8864F8E42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74" name="Oval 173">
              <a:extLst>
                <a:ext uri="{FF2B5EF4-FFF2-40B4-BE49-F238E27FC236}">
                  <a16:creationId xmlns:a16="http://schemas.microsoft.com/office/drawing/2014/main" id="{7D9451BC-B79B-662D-9D82-66ECA96F7B3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5" name="TextBox 174">
            <a:extLst>
              <a:ext uri="{FF2B5EF4-FFF2-40B4-BE49-F238E27FC236}">
                <a16:creationId xmlns:a16="http://schemas.microsoft.com/office/drawing/2014/main" id="{08BE14F0-E0C9-C6FD-FB95-5A7AF5C73E4C}"/>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176" name="TextBox 175">
            <a:extLst>
              <a:ext uri="{FF2B5EF4-FFF2-40B4-BE49-F238E27FC236}">
                <a16:creationId xmlns:a16="http://schemas.microsoft.com/office/drawing/2014/main" id="{7F4153B3-23B1-C403-8947-CFB364CBCE6D}"/>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177" name="TextBox 176">
            <a:extLst>
              <a:ext uri="{FF2B5EF4-FFF2-40B4-BE49-F238E27FC236}">
                <a16:creationId xmlns:a16="http://schemas.microsoft.com/office/drawing/2014/main" id="{28880DA5-7F8D-04E8-851E-D459525A8DFC}"/>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178" name="TextBox 177">
            <a:extLst>
              <a:ext uri="{FF2B5EF4-FFF2-40B4-BE49-F238E27FC236}">
                <a16:creationId xmlns:a16="http://schemas.microsoft.com/office/drawing/2014/main" id="{ABDB1EF1-6D24-D6E0-70FC-AB69D76C2D9F}"/>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179" name="TextBox 178">
            <a:extLst>
              <a:ext uri="{FF2B5EF4-FFF2-40B4-BE49-F238E27FC236}">
                <a16:creationId xmlns:a16="http://schemas.microsoft.com/office/drawing/2014/main" id="{ED4BEB32-025E-EDF6-AAAD-19491CEA8E04}"/>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cxnSp>
        <p:nvCxnSpPr>
          <p:cNvPr id="298" name="Straight Arrow Connector 297">
            <a:extLst>
              <a:ext uri="{FF2B5EF4-FFF2-40B4-BE49-F238E27FC236}">
                <a16:creationId xmlns:a16="http://schemas.microsoft.com/office/drawing/2014/main" id="{8710D821-37BB-6B36-FAC9-FF08F25C4E55}"/>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299" name="Group 298">
            <a:extLst>
              <a:ext uri="{FF2B5EF4-FFF2-40B4-BE49-F238E27FC236}">
                <a16:creationId xmlns:a16="http://schemas.microsoft.com/office/drawing/2014/main" id="{4A67E507-D631-5E66-5CE0-54BD3D50E0E3}"/>
              </a:ext>
            </a:extLst>
          </p:cNvPr>
          <p:cNvGrpSpPr/>
          <p:nvPr/>
        </p:nvGrpSpPr>
        <p:grpSpPr>
          <a:xfrm>
            <a:off x="4449200" y="3084589"/>
            <a:ext cx="2002877" cy="1921042"/>
            <a:chOff x="3184602" y="2703558"/>
            <a:chExt cx="3225653" cy="3093855"/>
          </a:xfrm>
        </p:grpSpPr>
        <p:sp>
          <p:nvSpPr>
            <p:cNvPr id="300" name="Oval 299">
              <a:extLst>
                <a:ext uri="{FF2B5EF4-FFF2-40B4-BE49-F238E27FC236}">
                  <a16:creationId xmlns:a16="http://schemas.microsoft.com/office/drawing/2014/main" id="{BFBA29F5-7BFA-A602-B081-6FD4D596C807}"/>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1" name="Oval 300">
              <a:extLst>
                <a:ext uri="{FF2B5EF4-FFF2-40B4-BE49-F238E27FC236}">
                  <a16:creationId xmlns:a16="http://schemas.microsoft.com/office/drawing/2014/main" id="{B8713DF5-F1C5-C11C-1184-CE957CD38E7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2" name="Oval 301">
              <a:extLst>
                <a:ext uri="{FF2B5EF4-FFF2-40B4-BE49-F238E27FC236}">
                  <a16:creationId xmlns:a16="http://schemas.microsoft.com/office/drawing/2014/main" id="{A616AE6B-A92E-6B3F-732C-71E08EB573F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3" name="Oval 302">
              <a:extLst>
                <a:ext uri="{FF2B5EF4-FFF2-40B4-BE49-F238E27FC236}">
                  <a16:creationId xmlns:a16="http://schemas.microsoft.com/office/drawing/2014/main" id="{F8EC9EF0-E213-309A-0307-6AEC5DB5DB0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4" name="Oval 303">
              <a:extLst>
                <a:ext uri="{FF2B5EF4-FFF2-40B4-BE49-F238E27FC236}">
                  <a16:creationId xmlns:a16="http://schemas.microsoft.com/office/drawing/2014/main" id="{9793F7ED-7C0D-AF18-F003-39246758BB9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5" name="Oval 304">
              <a:extLst>
                <a:ext uri="{FF2B5EF4-FFF2-40B4-BE49-F238E27FC236}">
                  <a16:creationId xmlns:a16="http://schemas.microsoft.com/office/drawing/2014/main" id="{30342210-1D9A-1A0C-996D-EC4E480E1388}"/>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06" name="Oval 305">
              <a:extLst>
                <a:ext uri="{FF2B5EF4-FFF2-40B4-BE49-F238E27FC236}">
                  <a16:creationId xmlns:a16="http://schemas.microsoft.com/office/drawing/2014/main" id="{788BAC16-EB83-3FA8-614A-133BF7B565B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07" name="TextBox 306">
            <a:extLst>
              <a:ext uri="{FF2B5EF4-FFF2-40B4-BE49-F238E27FC236}">
                <a16:creationId xmlns:a16="http://schemas.microsoft.com/office/drawing/2014/main" id="{2931C86D-B277-4A7B-1B66-9E292AE1EA2A}"/>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308" name="Group 307">
            <a:extLst>
              <a:ext uri="{FF2B5EF4-FFF2-40B4-BE49-F238E27FC236}">
                <a16:creationId xmlns:a16="http://schemas.microsoft.com/office/drawing/2014/main" id="{F080D92C-0E81-E38D-B065-4E0F4FFFF3B7}"/>
              </a:ext>
            </a:extLst>
          </p:cNvPr>
          <p:cNvGrpSpPr/>
          <p:nvPr/>
        </p:nvGrpSpPr>
        <p:grpSpPr>
          <a:xfrm>
            <a:off x="4223792" y="3243357"/>
            <a:ext cx="2177305" cy="1762823"/>
            <a:chOff x="5242882" y="3307647"/>
            <a:chExt cx="2395035" cy="1939105"/>
          </a:xfrm>
        </p:grpSpPr>
        <p:sp>
          <p:nvSpPr>
            <p:cNvPr id="309" name="Oval 308">
              <a:extLst>
                <a:ext uri="{FF2B5EF4-FFF2-40B4-BE49-F238E27FC236}">
                  <a16:creationId xmlns:a16="http://schemas.microsoft.com/office/drawing/2014/main" id="{79955A9B-65A6-9590-4BFA-B25E9B1C1946}"/>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0" name="Oval 309">
              <a:extLst>
                <a:ext uri="{FF2B5EF4-FFF2-40B4-BE49-F238E27FC236}">
                  <a16:creationId xmlns:a16="http://schemas.microsoft.com/office/drawing/2014/main" id="{AADC46C6-A92B-9CCA-41C1-4CF0CEA210DE}"/>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1" name="Oval 310">
              <a:extLst>
                <a:ext uri="{FF2B5EF4-FFF2-40B4-BE49-F238E27FC236}">
                  <a16:creationId xmlns:a16="http://schemas.microsoft.com/office/drawing/2014/main" id="{73736A17-D952-C8F7-74A8-87CDB59000C6}"/>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2" name="Oval 311">
              <a:extLst>
                <a:ext uri="{FF2B5EF4-FFF2-40B4-BE49-F238E27FC236}">
                  <a16:creationId xmlns:a16="http://schemas.microsoft.com/office/drawing/2014/main" id="{308DFAA3-8E01-7D2B-55F2-3B1039169F08}"/>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3" name="Oval 312">
              <a:extLst>
                <a:ext uri="{FF2B5EF4-FFF2-40B4-BE49-F238E27FC236}">
                  <a16:creationId xmlns:a16="http://schemas.microsoft.com/office/drawing/2014/main" id="{645D0E9B-734F-2942-EDDB-C4999358DAD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4" name="Oval 313">
              <a:extLst>
                <a:ext uri="{FF2B5EF4-FFF2-40B4-BE49-F238E27FC236}">
                  <a16:creationId xmlns:a16="http://schemas.microsoft.com/office/drawing/2014/main" id="{248BEEA0-D154-2B2B-69DB-8E8C41EAC2A0}"/>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5" name="Oval 314">
              <a:extLst>
                <a:ext uri="{FF2B5EF4-FFF2-40B4-BE49-F238E27FC236}">
                  <a16:creationId xmlns:a16="http://schemas.microsoft.com/office/drawing/2014/main" id="{6420B3A5-0E02-C5D2-4CF4-D492AB53114C}"/>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6" name="Oval 315">
              <a:extLst>
                <a:ext uri="{FF2B5EF4-FFF2-40B4-BE49-F238E27FC236}">
                  <a16:creationId xmlns:a16="http://schemas.microsoft.com/office/drawing/2014/main" id="{06F0137D-515C-DC43-5646-420E3A57828A}"/>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7" name="Oval 316">
              <a:extLst>
                <a:ext uri="{FF2B5EF4-FFF2-40B4-BE49-F238E27FC236}">
                  <a16:creationId xmlns:a16="http://schemas.microsoft.com/office/drawing/2014/main" id="{F77F7780-366C-2A6A-967F-36DE9FA65ECB}"/>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8" name="Oval 317">
              <a:extLst>
                <a:ext uri="{FF2B5EF4-FFF2-40B4-BE49-F238E27FC236}">
                  <a16:creationId xmlns:a16="http://schemas.microsoft.com/office/drawing/2014/main" id="{8FA57547-2292-0F5C-35EC-3E0920BEE8AD}"/>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96" name="Straight Arrow Connector 295">
            <a:extLst>
              <a:ext uri="{FF2B5EF4-FFF2-40B4-BE49-F238E27FC236}">
                <a16:creationId xmlns:a16="http://schemas.microsoft.com/office/drawing/2014/main" id="{D0535618-3747-717C-F8F9-F9EF88CD02C6}"/>
              </a:ext>
            </a:extLst>
          </p:cNvPr>
          <p:cNvCxnSpPr>
            <a:cxnSpLocks/>
          </p:cNvCxnSpPr>
          <p:nvPr/>
        </p:nvCxnSpPr>
        <p:spPr>
          <a:xfrm>
            <a:off x="6456040" y="3861636"/>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FB34469F-8466-5E54-35E7-75962B663F54}"/>
              </a:ext>
            </a:extLst>
          </p:cNvPr>
          <p:cNvGrpSpPr/>
          <p:nvPr/>
        </p:nvGrpSpPr>
        <p:grpSpPr>
          <a:xfrm>
            <a:off x="6960096" y="2136867"/>
            <a:ext cx="2418814" cy="2803085"/>
            <a:chOff x="6960096" y="2136867"/>
            <a:chExt cx="2418814" cy="2803085"/>
          </a:xfrm>
        </p:grpSpPr>
        <p:sp>
          <p:nvSpPr>
            <p:cNvPr id="297" name="TextBox 296">
              <a:extLst>
                <a:ext uri="{FF2B5EF4-FFF2-40B4-BE49-F238E27FC236}">
                  <a16:creationId xmlns:a16="http://schemas.microsoft.com/office/drawing/2014/main" id="{F525D3B8-BA7E-5534-4C18-B3143D50917A}"/>
                </a:ext>
              </a:extLst>
            </p:cNvPr>
            <p:cNvSpPr txBox="1"/>
            <p:nvPr/>
          </p:nvSpPr>
          <p:spPr>
            <a:xfrm>
              <a:off x="7032104" y="2136867"/>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Model error rates</a:t>
              </a:r>
            </a:p>
          </p:txBody>
        </p:sp>
        <p:grpSp>
          <p:nvGrpSpPr>
            <p:cNvPr id="6" name="Group 5">
              <a:extLst>
                <a:ext uri="{FF2B5EF4-FFF2-40B4-BE49-F238E27FC236}">
                  <a16:creationId xmlns:a16="http://schemas.microsoft.com/office/drawing/2014/main" id="{413D1556-D5CA-D800-BCE1-D2437C9EC49F}"/>
                </a:ext>
              </a:extLst>
            </p:cNvPr>
            <p:cNvGrpSpPr/>
            <p:nvPr/>
          </p:nvGrpSpPr>
          <p:grpSpPr>
            <a:xfrm>
              <a:off x="7127300" y="3172931"/>
              <a:ext cx="1865542" cy="1601916"/>
              <a:chOff x="7470818" y="1971100"/>
              <a:chExt cx="1865542" cy="1601916"/>
            </a:xfrm>
          </p:grpSpPr>
          <p:grpSp>
            <p:nvGrpSpPr>
              <p:cNvPr id="7" name="Group 6">
                <a:extLst>
                  <a:ext uri="{FF2B5EF4-FFF2-40B4-BE49-F238E27FC236}">
                    <a16:creationId xmlns:a16="http://schemas.microsoft.com/office/drawing/2014/main" id="{3F423959-A607-7617-FFB7-A28D654C5C4A}"/>
                  </a:ext>
                </a:extLst>
              </p:cNvPr>
              <p:cNvGrpSpPr/>
              <p:nvPr/>
            </p:nvGrpSpPr>
            <p:grpSpPr>
              <a:xfrm>
                <a:off x="7681090" y="1971100"/>
                <a:ext cx="1655270" cy="1587638"/>
                <a:chOff x="3184602" y="2703558"/>
                <a:chExt cx="3225653" cy="3093855"/>
              </a:xfrm>
            </p:grpSpPr>
            <p:sp>
              <p:nvSpPr>
                <p:cNvPr id="20" name="Oval 19">
                  <a:extLst>
                    <a:ext uri="{FF2B5EF4-FFF2-40B4-BE49-F238E27FC236}">
                      <a16:creationId xmlns:a16="http://schemas.microsoft.com/office/drawing/2014/main" id="{C72E2A4E-8C58-778F-1190-8DC35D3D0DC7}"/>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50CC7E3F-C676-C0E7-7DDB-2C3381BF0A51}"/>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422B94E0-C584-1BB4-8358-56CC16A391AE}"/>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5035FAA8-917F-F06F-664C-4B4B6D925258}"/>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Oval 23">
                  <a:extLst>
                    <a:ext uri="{FF2B5EF4-FFF2-40B4-BE49-F238E27FC236}">
                      <a16:creationId xmlns:a16="http://schemas.microsoft.com/office/drawing/2014/main" id="{B72EA293-AF36-35AC-BE0A-1022F42B4E7B}"/>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Oval 24">
                  <a:extLst>
                    <a:ext uri="{FF2B5EF4-FFF2-40B4-BE49-F238E27FC236}">
                      <a16:creationId xmlns:a16="http://schemas.microsoft.com/office/drawing/2014/main" id="{F4BE309D-06E7-7F53-0B1F-96F5F7FEF36B}"/>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6" name="Oval 25">
                  <a:extLst>
                    <a:ext uri="{FF2B5EF4-FFF2-40B4-BE49-F238E27FC236}">
                      <a16:creationId xmlns:a16="http://schemas.microsoft.com/office/drawing/2014/main" id="{E46CE18D-CF42-5015-D624-B968B904B57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8" name="Group 7">
                <a:extLst>
                  <a:ext uri="{FF2B5EF4-FFF2-40B4-BE49-F238E27FC236}">
                    <a16:creationId xmlns:a16="http://schemas.microsoft.com/office/drawing/2014/main" id="{AABC8123-D540-A3B3-9FA7-BE9A748DE259}"/>
                  </a:ext>
                </a:extLst>
              </p:cNvPr>
              <p:cNvGrpSpPr/>
              <p:nvPr/>
            </p:nvGrpSpPr>
            <p:grpSpPr>
              <a:xfrm>
                <a:off x="7470818" y="2116138"/>
                <a:ext cx="1865541" cy="1456878"/>
                <a:chOff x="5242882" y="3307647"/>
                <a:chExt cx="2483036" cy="1939105"/>
              </a:xfrm>
            </p:grpSpPr>
            <p:sp>
              <p:nvSpPr>
                <p:cNvPr id="10" name="Oval 9">
                  <a:extLst>
                    <a:ext uri="{FF2B5EF4-FFF2-40B4-BE49-F238E27FC236}">
                      <a16:creationId xmlns:a16="http://schemas.microsoft.com/office/drawing/2014/main" id="{817FE30B-AFC7-D290-4B9D-8598BA4CEFF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BA737A53-FE08-6A23-3E34-26A0F8757A96}"/>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C7AE821D-6A81-5A3B-8B67-EFDF88B9029E}"/>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D168D69F-6941-355E-2178-76E0640B29C6}"/>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0CD31448-16D8-CFD5-E289-06F3979DE92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2BE2C730-E98B-9B4E-1F84-F657150E32E0}"/>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309434FA-3EBF-CB05-CF50-72DD2D73D05B}"/>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9BC01803-C8B9-ADCC-BC34-106E8AD8C980}"/>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71385B07-F75E-5D15-4492-8765CEBAA405}"/>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C6146E23-007D-F701-085B-59260ABE24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38" name="TextBox 37">
              <a:extLst>
                <a:ext uri="{FF2B5EF4-FFF2-40B4-BE49-F238E27FC236}">
                  <a16:creationId xmlns:a16="http://schemas.microsoft.com/office/drawing/2014/main" id="{EBE7C860-4403-F2F8-9BB2-AA1603A38915}"/>
                </a:ext>
              </a:extLst>
            </p:cNvPr>
            <p:cNvSpPr txBox="1"/>
            <p:nvPr/>
          </p:nvSpPr>
          <p:spPr>
            <a:xfrm>
              <a:off x="7489765" y="402765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39" name="TextBox 38">
              <a:extLst>
                <a:ext uri="{FF2B5EF4-FFF2-40B4-BE49-F238E27FC236}">
                  <a16:creationId xmlns:a16="http://schemas.microsoft.com/office/drawing/2014/main" id="{EAFE01CC-5F09-FED7-9470-AA6CCD65475E}"/>
                </a:ext>
              </a:extLst>
            </p:cNvPr>
            <p:cNvSpPr txBox="1"/>
            <p:nvPr/>
          </p:nvSpPr>
          <p:spPr>
            <a:xfrm>
              <a:off x="7820499" y="3867205"/>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40" name="TextBox 39">
              <a:extLst>
                <a:ext uri="{FF2B5EF4-FFF2-40B4-BE49-F238E27FC236}">
                  <a16:creationId xmlns:a16="http://schemas.microsoft.com/office/drawing/2014/main" id="{9DBB2EE9-CFA3-392C-2493-063220293142}"/>
                </a:ext>
              </a:extLst>
            </p:cNvPr>
            <p:cNvSpPr txBox="1"/>
            <p:nvPr/>
          </p:nvSpPr>
          <p:spPr>
            <a:xfrm>
              <a:off x="8042742" y="3691181"/>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41" name="TextBox 40">
              <a:extLst>
                <a:ext uri="{FF2B5EF4-FFF2-40B4-BE49-F238E27FC236}">
                  <a16:creationId xmlns:a16="http://schemas.microsoft.com/office/drawing/2014/main" id="{20130D18-0DAF-0C38-F6D8-B73C3817D08F}"/>
                </a:ext>
              </a:extLst>
            </p:cNvPr>
            <p:cNvSpPr txBox="1"/>
            <p:nvPr/>
          </p:nvSpPr>
          <p:spPr>
            <a:xfrm>
              <a:off x="7476004" y="316811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42" name="TextBox 41">
              <a:extLst>
                <a:ext uri="{FF2B5EF4-FFF2-40B4-BE49-F238E27FC236}">
                  <a16:creationId xmlns:a16="http://schemas.microsoft.com/office/drawing/2014/main" id="{EEE2A0B4-6AB8-8385-E927-86DC1939BC76}"/>
                </a:ext>
              </a:extLst>
            </p:cNvPr>
            <p:cNvSpPr txBox="1"/>
            <p:nvPr/>
          </p:nvSpPr>
          <p:spPr>
            <a:xfrm>
              <a:off x="6960096" y="368243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43" name="TextBox 42">
              <a:extLst>
                <a:ext uri="{FF2B5EF4-FFF2-40B4-BE49-F238E27FC236}">
                  <a16:creationId xmlns:a16="http://schemas.microsoft.com/office/drawing/2014/main" id="{9846B971-55C1-E9FD-A889-F09AC0EA2C34}"/>
                </a:ext>
              </a:extLst>
            </p:cNvPr>
            <p:cNvSpPr txBox="1"/>
            <p:nvPr/>
          </p:nvSpPr>
          <p:spPr>
            <a:xfrm>
              <a:off x="7232138" y="4176399"/>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44" name="TextBox 43">
              <a:extLst>
                <a:ext uri="{FF2B5EF4-FFF2-40B4-BE49-F238E27FC236}">
                  <a16:creationId xmlns:a16="http://schemas.microsoft.com/office/drawing/2014/main" id="{55F0138A-F08C-A5FD-6C7E-ECEBB171242B}"/>
                </a:ext>
              </a:extLst>
            </p:cNvPr>
            <p:cNvSpPr txBox="1"/>
            <p:nvPr/>
          </p:nvSpPr>
          <p:spPr>
            <a:xfrm>
              <a:off x="7123103" y="321406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45" name="TextBox 44">
              <a:extLst>
                <a:ext uri="{FF2B5EF4-FFF2-40B4-BE49-F238E27FC236}">
                  <a16:creationId xmlns:a16="http://schemas.microsoft.com/office/drawing/2014/main" id="{DE7816E3-670A-8486-82EA-486D31810F43}"/>
                </a:ext>
              </a:extLst>
            </p:cNvPr>
            <p:cNvSpPr txBox="1"/>
            <p:nvPr/>
          </p:nvSpPr>
          <p:spPr>
            <a:xfrm>
              <a:off x="8018646" y="299690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46" name="TextBox 45">
              <a:extLst>
                <a:ext uri="{FF2B5EF4-FFF2-40B4-BE49-F238E27FC236}">
                  <a16:creationId xmlns:a16="http://schemas.microsoft.com/office/drawing/2014/main" id="{8A248C4F-E530-C224-2BFA-3628D48BDF25}"/>
                </a:ext>
              </a:extLst>
            </p:cNvPr>
            <p:cNvSpPr txBox="1"/>
            <p:nvPr/>
          </p:nvSpPr>
          <p:spPr>
            <a:xfrm>
              <a:off x="8587700" y="357263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47" name="TextBox 46">
              <a:extLst>
                <a:ext uri="{FF2B5EF4-FFF2-40B4-BE49-F238E27FC236}">
                  <a16:creationId xmlns:a16="http://schemas.microsoft.com/office/drawing/2014/main" id="{0665CA39-23C7-FABB-A996-B434B8A65863}"/>
                </a:ext>
              </a:extLst>
            </p:cNvPr>
            <p:cNvSpPr txBox="1"/>
            <p:nvPr/>
          </p:nvSpPr>
          <p:spPr>
            <a:xfrm>
              <a:off x="7525882" y="436928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48" name="TextBox 47">
              <a:extLst>
                <a:ext uri="{FF2B5EF4-FFF2-40B4-BE49-F238E27FC236}">
                  <a16:creationId xmlns:a16="http://schemas.microsoft.com/office/drawing/2014/main" id="{8F117349-80C3-7215-F70D-318E1CCF235F}"/>
                </a:ext>
              </a:extLst>
            </p:cNvPr>
            <p:cNvSpPr txBox="1"/>
            <p:nvPr/>
          </p:nvSpPr>
          <p:spPr>
            <a:xfrm>
              <a:off x="8101821" y="433112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49" name="TextBox 48">
              <a:extLst>
                <a:ext uri="{FF2B5EF4-FFF2-40B4-BE49-F238E27FC236}">
                  <a16:creationId xmlns:a16="http://schemas.microsoft.com/office/drawing/2014/main" id="{27207B8C-0675-E3C9-5B3A-3BD9E6880E97}"/>
                </a:ext>
              </a:extLst>
            </p:cNvPr>
            <p:cNvSpPr txBox="1"/>
            <p:nvPr/>
          </p:nvSpPr>
          <p:spPr>
            <a:xfrm>
              <a:off x="8949972" y="4449709"/>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50" name="TextBox 49">
              <a:extLst>
                <a:ext uri="{FF2B5EF4-FFF2-40B4-BE49-F238E27FC236}">
                  <a16:creationId xmlns:a16="http://schemas.microsoft.com/office/drawing/2014/main" id="{61D522C8-7443-1DB4-7298-317158F068D3}"/>
                </a:ext>
              </a:extLst>
            </p:cNvPr>
            <p:cNvSpPr txBox="1"/>
            <p:nvPr/>
          </p:nvSpPr>
          <p:spPr>
            <a:xfrm>
              <a:off x="8617110" y="472486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51" name="TextBox 50">
              <a:extLst>
                <a:ext uri="{FF2B5EF4-FFF2-40B4-BE49-F238E27FC236}">
                  <a16:creationId xmlns:a16="http://schemas.microsoft.com/office/drawing/2014/main" id="{3D8B785E-78C7-1C11-2AA5-1EAFB7D30C6B}"/>
                </a:ext>
              </a:extLst>
            </p:cNvPr>
            <p:cNvSpPr txBox="1"/>
            <p:nvPr/>
          </p:nvSpPr>
          <p:spPr>
            <a:xfrm>
              <a:off x="7758758" y="462987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52" name="TextBox 51">
              <a:extLst>
                <a:ext uri="{FF2B5EF4-FFF2-40B4-BE49-F238E27FC236}">
                  <a16:creationId xmlns:a16="http://schemas.microsoft.com/office/drawing/2014/main" id="{361F84C7-E3CF-A1D9-67CE-1837F6833D27}"/>
                </a:ext>
              </a:extLst>
            </p:cNvPr>
            <p:cNvSpPr txBox="1"/>
            <p:nvPr/>
          </p:nvSpPr>
          <p:spPr>
            <a:xfrm>
              <a:off x="8743332" y="408255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53" name="TextBox 52">
              <a:extLst>
                <a:ext uri="{FF2B5EF4-FFF2-40B4-BE49-F238E27FC236}">
                  <a16:creationId xmlns:a16="http://schemas.microsoft.com/office/drawing/2014/main" id="{ADB82FF3-7E7D-F588-0029-E6A33C03BC05}"/>
                </a:ext>
              </a:extLst>
            </p:cNvPr>
            <p:cNvSpPr txBox="1"/>
            <p:nvPr/>
          </p:nvSpPr>
          <p:spPr>
            <a:xfrm>
              <a:off x="8246320" y="3942220"/>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54" name="TextBox 53">
              <a:extLst>
                <a:ext uri="{FF2B5EF4-FFF2-40B4-BE49-F238E27FC236}">
                  <a16:creationId xmlns:a16="http://schemas.microsoft.com/office/drawing/2014/main" id="{BDDECF9E-D082-1A31-7206-9F8E2B43E51C}"/>
                </a:ext>
              </a:extLst>
            </p:cNvPr>
            <p:cNvSpPr txBox="1"/>
            <p:nvPr/>
          </p:nvSpPr>
          <p:spPr>
            <a:xfrm>
              <a:off x="8292522" y="473989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grpSp>
      <p:sp>
        <p:nvSpPr>
          <p:cNvPr id="61" name="TextBox 60">
            <a:extLst>
              <a:ext uri="{FF2B5EF4-FFF2-40B4-BE49-F238E27FC236}">
                <a16:creationId xmlns:a16="http://schemas.microsoft.com/office/drawing/2014/main" id="{E322E044-A9EE-024F-668E-42238203BBB9}"/>
              </a:ext>
            </a:extLst>
          </p:cNvPr>
          <p:cNvSpPr txBox="1"/>
          <p:nvPr/>
        </p:nvSpPr>
        <p:spPr>
          <a:xfrm>
            <a:off x="9480376" y="2126544"/>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ASVs</a:t>
            </a:r>
          </a:p>
        </p:txBody>
      </p:sp>
      <p:sp>
        <p:nvSpPr>
          <p:cNvPr id="62" name="TextBox 61">
            <a:extLst>
              <a:ext uri="{FF2B5EF4-FFF2-40B4-BE49-F238E27FC236}">
                <a16:creationId xmlns:a16="http://schemas.microsoft.com/office/drawing/2014/main" id="{90B129A8-A01D-C4DE-1451-D709E749A520}"/>
              </a:ext>
            </a:extLst>
          </p:cNvPr>
          <p:cNvSpPr txBox="1"/>
          <p:nvPr/>
        </p:nvSpPr>
        <p:spPr>
          <a:xfrm>
            <a:off x="6393182" y="764704"/>
            <a:ext cx="5410655"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Most bacteria have multiple 16S rRNA gene copies with SNPs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Inflation in diversity</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Very low-quality datasets will overestimate ASVs</a:t>
            </a:r>
          </a:p>
        </p:txBody>
      </p:sp>
      <p:grpSp>
        <p:nvGrpSpPr>
          <p:cNvPr id="129" name="Group 128">
            <a:extLst>
              <a:ext uri="{FF2B5EF4-FFF2-40B4-BE49-F238E27FC236}">
                <a16:creationId xmlns:a16="http://schemas.microsoft.com/office/drawing/2014/main" id="{162BB04C-6186-F80D-F989-9693AA4814C9}"/>
              </a:ext>
            </a:extLst>
          </p:cNvPr>
          <p:cNvGrpSpPr/>
          <p:nvPr/>
        </p:nvGrpSpPr>
        <p:grpSpPr>
          <a:xfrm>
            <a:off x="8984774" y="2924944"/>
            <a:ext cx="2940124" cy="2074491"/>
            <a:chOff x="8984774" y="2924944"/>
            <a:chExt cx="2940124" cy="2074491"/>
          </a:xfrm>
        </p:grpSpPr>
        <p:grpSp>
          <p:nvGrpSpPr>
            <p:cNvPr id="27" name="Group 26">
              <a:extLst>
                <a:ext uri="{FF2B5EF4-FFF2-40B4-BE49-F238E27FC236}">
                  <a16:creationId xmlns:a16="http://schemas.microsoft.com/office/drawing/2014/main" id="{1B9B8441-F0FA-F057-06F8-A8DC5F5BC62A}"/>
                </a:ext>
              </a:extLst>
            </p:cNvPr>
            <p:cNvGrpSpPr/>
            <p:nvPr/>
          </p:nvGrpSpPr>
          <p:grpSpPr>
            <a:xfrm>
              <a:off x="8984774" y="2924944"/>
              <a:ext cx="2630045" cy="2074491"/>
              <a:chOff x="8984774" y="2924944"/>
              <a:chExt cx="2630045" cy="2074491"/>
            </a:xfrm>
          </p:grpSpPr>
          <p:grpSp>
            <p:nvGrpSpPr>
              <p:cNvPr id="28" name="Group 27">
                <a:extLst>
                  <a:ext uri="{FF2B5EF4-FFF2-40B4-BE49-F238E27FC236}">
                    <a16:creationId xmlns:a16="http://schemas.microsoft.com/office/drawing/2014/main" id="{9DCBF302-7265-520E-AF3F-78681CEF7CBB}"/>
                  </a:ext>
                </a:extLst>
              </p:cNvPr>
              <p:cNvGrpSpPr/>
              <p:nvPr/>
            </p:nvGrpSpPr>
            <p:grpSpPr>
              <a:xfrm>
                <a:off x="9819983" y="3172931"/>
                <a:ext cx="1655270" cy="1587638"/>
                <a:chOff x="3184602" y="2703558"/>
                <a:chExt cx="3225653" cy="3093855"/>
              </a:xfrm>
            </p:grpSpPr>
            <p:sp>
              <p:nvSpPr>
                <p:cNvPr id="37" name="Oval 36">
                  <a:extLst>
                    <a:ext uri="{FF2B5EF4-FFF2-40B4-BE49-F238E27FC236}">
                      <a16:creationId xmlns:a16="http://schemas.microsoft.com/office/drawing/2014/main" id="{3226E90C-CF5B-1322-E7E3-B442628D9E70}"/>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Oval 54">
                  <a:extLst>
                    <a:ext uri="{FF2B5EF4-FFF2-40B4-BE49-F238E27FC236}">
                      <a16:creationId xmlns:a16="http://schemas.microsoft.com/office/drawing/2014/main" id="{03288B45-9F70-2A02-454E-E1494F12B71C}"/>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Oval 55">
                  <a:extLst>
                    <a:ext uri="{FF2B5EF4-FFF2-40B4-BE49-F238E27FC236}">
                      <a16:creationId xmlns:a16="http://schemas.microsoft.com/office/drawing/2014/main" id="{1CA13EFE-0586-7D75-E3BF-D059D17BA33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7" name="Oval 56">
                  <a:extLst>
                    <a:ext uri="{FF2B5EF4-FFF2-40B4-BE49-F238E27FC236}">
                      <a16:creationId xmlns:a16="http://schemas.microsoft.com/office/drawing/2014/main" id="{24159053-E54B-F77D-E8F1-31ECB90B00D7}"/>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8" name="Oval 57">
                  <a:extLst>
                    <a:ext uri="{FF2B5EF4-FFF2-40B4-BE49-F238E27FC236}">
                      <a16:creationId xmlns:a16="http://schemas.microsoft.com/office/drawing/2014/main" id="{D7D8711D-C6D1-0EF5-697B-EBEB3D51E18B}"/>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9" name="Oval 58">
                  <a:extLst>
                    <a:ext uri="{FF2B5EF4-FFF2-40B4-BE49-F238E27FC236}">
                      <a16:creationId xmlns:a16="http://schemas.microsoft.com/office/drawing/2014/main" id="{ED5E91D7-4F0B-B88B-C6E5-5D29115CDC8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0" name="Oval 59">
                  <a:extLst>
                    <a:ext uri="{FF2B5EF4-FFF2-40B4-BE49-F238E27FC236}">
                      <a16:creationId xmlns:a16="http://schemas.microsoft.com/office/drawing/2014/main" id="{33382CE1-8082-6731-2753-1F382AFE5DA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9" name="TextBox 28">
                <a:extLst>
                  <a:ext uri="{FF2B5EF4-FFF2-40B4-BE49-F238E27FC236}">
                    <a16:creationId xmlns:a16="http://schemas.microsoft.com/office/drawing/2014/main" id="{ECB23EAE-9103-E10D-5CB9-AE488338ED4E}"/>
                  </a:ext>
                </a:extLst>
              </p:cNvPr>
              <p:cNvSpPr txBox="1"/>
              <p:nvPr/>
            </p:nvSpPr>
            <p:spPr>
              <a:xfrm>
                <a:off x="9726959" y="3197115"/>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ASV1</a:t>
                </a:r>
                <a:endParaRPr lang="LID4096" sz="1200" dirty="0"/>
              </a:p>
            </p:txBody>
          </p:sp>
          <p:sp>
            <p:nvSpPr>
              <p:cNvPr id="30" name="TextBox 29">
                <a:extLst>
                  <a:ext uri="{FF2B5EF4-FFF2-40B4-BE49-F238E27FC236}">
                    <a16:creationId xmlns:a16="http://schemas.microsoft.com/office/drawing/2014/main" id="{D0BD83B5-C736-8500-3E8B-2B7B635051CD}"/>
                  </a:ext>
                </a:extLst>
              </p:cNvPr>
              <p:cNvSpPr txBox="1"/>
              <p:nvPr/>
            </p:nvSpPr>
            <p:spPr>
              <a:xfrm>
                <a:off x="10467391" y="292494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ASV2</a:t>
                </a:r>
                <a:endParaRPr lang="LID4096" sz="1200" dirty="0"/>
              </a:p>
            </p:txBody>
          </p:sp>
          <p:sp>
            <p:nvSpPr>
              <p:cNvPr id="31" name="TextBox 30">
                <a:extLst>
                  <a:ext uri="{FF2B5EF4-FFF2-40B4-BE49-F238E27FC236}">
                    <a16:creationId xmlns:a16="http://schemas.microsoft.com/office/drawing/2014/main" id="{135E1A64-A6A2-47D8-D017-297AA93DEEAF}"/>
                  </a:ext>
                </a:extLst>
              </p:cNvPr>
              <p:cNvSpPr txBox="1"/>
              <p:nvPr/>
            </p:nvSpPr>
            <p:spPr>
              <a:xfrm>
                <a:off x="10959017" y="3206817"/>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ASV3</a:t>
                </a:r>
                <a:endParaRPr lang="LID4096" sz="1200" dirty="0"/>
              </a:p>
            </p:txBody>
          </p:sp>
          <p:sp>
            <p:nvSpPr>
              <p:cNvPr id="32" name="TextBox 31">
                <a:extLst>
                  <a:ext uri="{FF2B5EF4-FFF2-40B4-BE49-F238E27FC236}">
                    <a16:creationId xmlns:a16="http://schemas.microsoft.com/office/drawing/2014/main" id="{EE26D107-A98E-5F43-070B-67B455FB88E7}"/>
                  </a:ext>
                </a:extLst>
              </p:cNvPr>
              <p:cNvSpPr txBox="1"/>
              <p:nvPr/>
            </p:nvSpPr>
            <p:spPr>
              <a:xfrm>
                <a:off x="10112674" y="412933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ASV4</a:t>
                </a:r>
                <a:endParaRPr lang="LID4096" sz="1200" dirty="0"/>
              </a:p>
            </p:txBody>
          </p:sp>
          <p:sp>
            <p:nvSpPr>
              <p:cNvPr id="33" name="TextBox 32">
                <a:extLst>
                  <a:ext uri="{FF2B5EF4-FFF2-40B4-BE49-F238E27FC236}">
                    <a16:creationId xmlns:a16="http://schemas.microsoft.com/office/drawing/2014/main" id="{A9B43B9A-FE18-CAC5-3C50-C916D09E90D8}"/>
                  </a:ext>
                </a:extLst>
              </p:cNvPr>
              <p:cNvSpPr txBox="1"/>
              <p:nvPr/>
            </p:nvSpPr>
            <p:spPr>
              <a:xfrm>
                <a:off x="10845866" y="396723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ASV5</a:t>
                </a:r>
                <a:endParaRPr lang="LID4096" sz="1200" dirty="0"/>
              </a:p>
            </p:txBody>
          </p:sp>
          <p:sp>
            <p:nvSpPr>
              <p:cNvPr id="35" name="TextBox 34">
                <a:extLst>
                  <a:ext uri="{FF2B5EF4-FFF2-40B4-BE49-F238E27FC236}">
                    <a16:creationId xmlns:a16="http://schemas.microsoft.com/office/drawing/2014/main" id="{654AC495-5BA8-BCCE-9481-086AAD59045D}"/>
                  </a:ext>
                </a:extLst>
              </p:cNvPr>
              <p:cNvSpPr txBox="1"/>
              <p:nvPr/>
            </p:nvSpPr>
            <p:spPr>
              <a:xfrm>
                <a:off x="10942143" y="4722436"/>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ASV7</a:t>
                </a:r>
                <a:endParaRPr lang="LID4096" sz="1200" dirty="0"/>
              </a:p>
            </p:txBody>
          </p:sp>
          <p:cxnSp>
            <p:nvCxnSpPr>
              <p:cNvPr id="36" name="Straight Arrow Connector 35">
                <a:extLst>
                  <a:ext uri="{FF2B5EF4-FFF2-40B4-BE49-F238E27FC236}">
                    <a16:creationId xmlns:a16="http://schemas.microsoft.com/office/drawing/2014/main" id="{3C626597-BD36-4232-2204-B87D68890E82}"/>
                  </a:ext>
                </a:extLst>
              </p:cNvPr>
              <p:cNvCxnSpPr>
                <a:cxnSpLocks/>
              </p:cNvCxnSpPr>
              <p:nvPr/>
            </p:nvCxnSpPr>
            <p:spPr>
              <a:xfrm>
                <a:off x="8984774" y="3861048"/>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sp>
          <p:nvSpPr>
            <p:cNvPr id="128" name="TextBox 127">
              <a:extLst>
                <a:ext uri="{FF2B5EF4-FFF2-40B4-BE49-F238E27FC236}">
                  <a16:creationId xmlns:a16="http://schemas.microsoft.com/office/drawing/2014/main" id="{524A974D-1C2B-F097-621A-193901CDC27F}"/>
                </a:ext>
              </a:extLst>
            </p:cNvPr>
            <p:cNvSpPr txBox="1"/>
            <p:nvPr/>
          </p:nvSpPr>
          <p:spPr>
            <a:xfrm>
              <a:off x="11269096" y="4223468"/>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ASV6</a:t>
              </a:r>
              <a:endParaRPr lang="LID4096" sz="1200" dirty="0"/>
            </a:p>
          </p:txBody>
        </p:sp>
      </p:grpSp>
    </p:spTree>
    <p:extLst>
      <p:ext uri="{BB962C8B-B14F-4D97-AF65-F5344CB8AC3E}">
        <p14:creationId xmlns:p14="http://schemas.microsoft.com/office/powerpoint/2010/main" val="302641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39</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Analysis of 16S rRNA amplicon sequences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1C07B73-3BCE-6A7D-1CCA-F1543AA30ADC}"/>
              </a:ext>
            </a:extLst>
          </p:cNvPr>
          <p:cNvSpPr txBox="1"/>
          <p:nvPr/>
        </p:nvSpPr>
        <p:spPr>
          <a:xfrm>
            <a:off x="8724665" y="908720"/>
            <a:ext cx="2151177"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Operational Taxonomic Units (OTUs) clustering</a:t>
            </a:r>
          </a:p>
        </p:txBody>
      </p:sp>
      <p:grpSp>
        <p:nvGrpSpPr>
          <p:cNvPr id="70" name="Group 69">
            <a:extLst>
              <a:ext uri="{FF2B5EF4-FFF2-40B4-BE49-F238E27FC236}">
                <a16:creationId xmlns:a16="http://schemas.microsoft.com/office/drawing/2014/main" id="{F9419366-7BA9-EF6B-2CD8-AFC5CF0B6348}"/>
              </a:ext>
            </a:extLst>
          </p:cNvPr>
          <p:cNvGrpSpPr/>
          <p:nvPr/>
        </p:nvGrpSpPr>
        <p:grpSpPr>
          <a:xfrm>
            <a:off x="7470819" y="1772816"/>
            <a:ext cx="1865541" cy="1601916"/>
            <a:chOff x="7470819" y="1971100"/>
            <a:chExt cx="1865541" cy="1601916"/>
          </a:xfrm>
        </p:grpSpPr>
        <p:grpSp>
          <p:nvGrpSpPr>
            <p:cNvPr id="18" name="Group 17">
              <a:extLst>
                <a:ext uri="{FF2B5EF4-FFF2-40B4-BE49-F238E27FC236}">
                  <a16:creationId xmlns:a16="http://schemas.microsoft.com/office/drawing/2014/main" id="{03C13A61-DABB-A2A0-B41A-857C041FC91F}"/>
                </a:ext>
              </a:extLst>
            </p:cNvPr>
            <p:cNvGrpSpPr/>
            <p:nvPr/>
          </p:nvGrpSpPr>
          <p:grpSpPr>
            <a:xfrm>
              <a:off x="7681090" y="1971100"/>
              <a:ext cx="1655270" cy="1587638"/>
              <a:chOff x="3184602" y="2703558"/>
              <a:chExt cx="3225653" cy="3093855"/>
            </a:xfrm>
          </p:grpSpPr>
          <p:sp>
            <p:nvSpPr>
              <p:cNvPr id="21" name="Oval 20">
                <a:extLst>
                  <a:ext uri="{FF2B5EF4-FFF2-40B4-BE49-F238E27FC236}">
                    <a16:creationId xmlns:a16="http://schemas.microsoft.com/office/drawing/2014/main" id="{E36F2C64-D915-0F88-A0AB-F21AD87CE61E}"/>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Oval 27">
                <a:extLst>
                  <a:ext uri="{FF2B5EF4-FFF2-40B4-BE49-F238E27FC236}">
                    <a16:creationId xmlns:a16="http://schemas.microsoft.com/office/drawing/2014/main" id="{02403E98-3398-9EC2-D098-B5962AC070C6}"/>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4B63F777-3E6D-009E-35DD-EB44E891701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A97398D9-2CB4-CBFB-DE34-34173542B0B3}"/>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Oval 36">
                <a:extLst>
                  <a:ext uri="{FF2B5EF4-FFF2-40B4-BE49-F238E27FC236}">
                    <a16:creationId xmlns:a16="http://schemas.microsoft.com/office/drawing/2014/main" id="{70E3599B-0A21-0068-51EB-56060144BEC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FC63A0C5-6700-989B-CCFD-B238939B4107}"/>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9" name="Oval 38">
                <a:extLst>
                  <a:ext uri="{FF2B5EF4-FFF2-40B4-BE49-F238E27FC236}">
                    <a16:creationId xmlns:a16="http://schemas.microsoft.com/office/drawing/2014/main" id="{C362234D-A2DE-CADE-5554-1A6D1BBAE18D}"/>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40" name="Group 39">
              <a:extLst>
                <a:ext uri="{FF2B5EF4-FFF2-40B4-BE49-F238E27FC236}">
                  <a16:creationId xmlns:a16="http://schemas.microsoft.com/office/drawing/2014/main" id="{BC6641EC-EDFE-9968-4E0B-7E5E070949AE}"/>
                </a:ext>
              </a:extLst>
            </p:cNvPr>
            <p:cNvGrpSpPr/>
            <p:nvPr/>
          </p:nvGrpSpPr>
          <p:grpSpPr>
            <a:xfrm>
              <a:off x="7470819" y="2116138"/>
              <a:ext cx="1799425" cy="1456878"/>
              <a:chOff x="5242882" y="3307647"/>
              <a:chExt cx="2395035" cy="1939105"/>
            </a:xfrm>
          </p:grpSpPr>
          <p:sp>
            <p:nvSpPr>
              <p:cNvPr id="41" name="Oval 40">
                <a:extLst>
                  <a:ext uri="{FF2B5EF4-FFF2-40B4-BE49-F238E27FC236}">
                    <a16:creationId xmlns:a16="http://schemas.microsoft.com/office/drawing/2014/main" id="{175B58E6-A8D7-8C7E-6AE0-C9B3E15E6B89}"/>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2" name="Oval 41">
                <a:extLst>
                  <a:ext uri="{FF2B5EF4-FFF2-40B4-BE49-F238E27FC236}">
                    <a16:creationId xmlns:a16="http://schemas.microsoft.com/office/drawing/2014/main" id="{12CC6669-315E-95DA-ED32-08E489F5E9A3}"/>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Oval 44">
                <a:extLst>
                  <a:ext uri="{FF2B5EF4-FFF2-40B4-BE49-F238E27FC236}">
                    <a16:creationId xmlns:a16="http://schemas.microsoft.com/office/drawing/2014/main" id="{7BDFDA5C-1191-8861-2FDB-498C6364BDEB}"/>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7" name="Oval 46">
                <a:extLst>
                  <a:ext uri="{FF2B5EF4-FFF2-40B4-BE49-F238E27FC236}">
                    <a16:creationId xmlns:a16="http://schemas.microsoft.com/office/drawing/2014/main" id="{B8126F70-970A-1E86-2F12-D8DF755364F0}"/>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Oval 48">
                <a:extLst>
                  <a:ext uri="{FF2B5EF4-FFF2-40B4-BE49-F238E27FC236}">
                    <a16:creationId xmlns:a16="http://schemas.microsoft.com/office/drawing/2014/main" id="{A35AF8D8-80C4-3070-5302-B1153FFE3AD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1" name="Oval 50">
                <a:extLst>
                  <a:ext uri="{FF2B5EF4-FFF2-40B4-BE49-F238E27FC236}">
                    <a16:creationId xmlns:a16="http://schemas.microsoft.com/office/drawing/2014/main" id="{BE1DE4FA-8F29-E0F8-CB98-710B0FF6B4ED}"/>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6" name="Oval 55">
                <a:extLst>
                  <a:ext uri="{FF2B5EF4-FFF2-40B4-BE49-F238E27FC236}">
                    <a16:creationId xmlns:a16="http://schemas.microsoft.com/office/drawing/2014/main" id="{C231E6B0-365E-4877-A772-99A7530C3774}"/>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9" name="Oval 58">
                <a:extLst>
                  <a:ext uri="{FF2B5EF4-FFF2-40B4-BE49-F238E27FC236}">
                    <a16:creationId xmlns:a16="http://schemas.microsoft.com/office/drawing/2014/main" id="{B96B52A0-6929-F4F1-3A1D-42DD7B531F91}"/>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2" name="Oval 61">
                <a:extLst>
                  <a:ext uri="{FF2B5EF4-FFF2-40B4-BE49-F238E27FC236}">
                    <a16:creationId xmlns:a16="http://schemas.microsoft.com/office/drawing/2014/main" id="{BA49C67C-3D68-082B-32A1-FD4775761B5B}"/>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9" name="Oval 68">
                <a:extLst>
                  <a:ext uri="{FF2B5EF4-FFF2-40B4-BE49-F238E27FC236}">
                    <a16:creationId xmlns:a16="http://schemas.microsoft.com/office/drawing/2014/main" id="{ED4BECC7-086D-A728-E231-58E51EDF8879}"/>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76" name="Group 75">
            <a:extLst>
              <a:ext uri="{FF2B5EF4-FFF2-40B4-BE49-F238E27FC236}">
                <a16:creationId xmlns:a16="http://schemas.microsoft.com/office/drawing/2014/main" id="{6CD2C72B-085B-B9D5-94D8-06263C11CE03}"/>
              </a:ext>
            </a:extLst>
          </p:cNvPr>
          <p:cNvGrpSpPr/>
          <p:nvPr/>
        </p:nvGrpSpPr>
        <p:grpSpPr>
          <a:xfrm>
            <a:off x="9953230" y="1772816"/>
            <a:ext cx="1865541" cy="1601916"/>
            <a:chOff x="7470819" y="1971100"/>
            <a:chExt cx="1865541" cy="1601916"/>
          </a:xfrm>
        </p:grpSpPr>
        <p:grpSp>
          <p:nvGrpSpPr>
            <p:cNvPr id="84" name="Group 83">
              <a:extLst>
                <a:ext uri="{FF2B5EF4-FFF2-40B4-BE49-F238E27FC236}">
                  <a16:creationId xmlns:a16="http://schemas.microsoft.com/office/drawing/2014/main" id="{3AC8F388-3F3E-C40E-9D48-358151CDC4D1}"/>
                </a:ext>
              </a:extLst>
            </p:cNvPr>
            <p:cNvGrpSpPr/>
            <p:nvPr/>
          </p:nvGrpSpPr>
          <p:grpSpPr>
            <a:xfrm>
              <a:off x="7681090" y="1971100"/>
              <a:ext cx="1655270" cy="1587638"/>
              <a:chOff x="3184602" y="2703558"/>
              <a:chExt cx="3225653" cy="3093855"/>
            </a:xfrm>
          </p:grpSpPr>
          <p:sp>
            <p:nvSpPr>
              <p:cNvPr id="118" name="Oval 117">
                <a:extLst>
                  <a:ext uri="{FF2B5EF4-FFF2-40B4-BE49-F238E27FC236}">
                    <a16:creationId xmlns:a16="http://schemas.microsoft.com/office/drawing/2014/main" id="{BD7EF412-ED84-F403-2CA7-8884AAAA7400}"/>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DCDB31CC-4588-4B37-79E1-8105D1BC30C9}"/>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7B0BF430-0C0A-1EEA-9B02-511DB00680C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4" name="Oval 123">
                <a:extLst>
                  <a:ext uri="{FF2B5EF4-FFF2-40B4-BE49-F238E27FC236}">
                    <a16:creationId xmlns:a16="http://schemas.microsoft.com/office/drawing/2014/main" id="{93543B94-F22D-55A8-6953-57CF004B785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6" name="Oval 125">
                <a:extLst>
                  <a:ext uri="{FF2B5EF4-FFF2-40B4-BE49-F238E27FC236}">
                    <a16:creationId xmlns:a16="http://schemas.microsoft.com/office/drawing/2014/main" id="{B7FE556D-EA9B-F928-8CD5-A01B155D0B5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7" name="Oval 126">
                <a:extLst>
                  <a:ext uri="{FF2B5EF4-FFF2-40B4-BE49-F238E27FC236}">
                    <a16:creationId xmlns:a16="http://schemas.microsoft.com/office/drawing/2014/main" id="{4C69A117-0348-103B-0AD6-2A0506EBE1D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93" name="Group 92">
              <a:extLst>
                <a:ext uri="{FF2B5EF4-FFF2-40B4-BE49-F238E27FC236}">
                  <a16:creationId xmlns:a16="http://schemas.microsoft.com/office/drawing/2014/main" id="{88BE5675-8BC1-AFC3-D8E5-FA6879F4F5A6}"/>
                </a:ext>
              </a:extLst>
            </p:cNvPr>
            <p:cNvGrpSpPr/>
            <p:nvPr/>
          </p:nvGrpSpPr>
          <p:grpSpPr>
            <a:xfrm>
              <a:off x="7470819" y="2116138"/>
              <a:ext cx="1799425" cy="1456878"/>
              <a:chOff x="5242882" y="3307647"/>
              <a:chExt cx="2395035" cy="1939105"/>
            </a:xfrm>
          </p:grpSpPr>
          <p:sp>
            <p:nvSpPr>
              <p:cNvPr id="94" name="Oval 93">
                <a:extLst>
                  <a:ext uri="{FF2B5EF4-FFF2-40B4-BE49-F238E27FC236}">
                    <a16:creationId xmlns:a16="http://schemas.microsoft.com/office/drawing/2014/main" id="{D88B1376-0593-D099-4158-2F70F04870D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4" name="Oval 103">
                <a:extLst>
                  <a:ext uri="{FF2B5EF4-FFF2-40B4-BE49-F238E27FC236}">
                    <a16:creationId xmlns:a16="http://schemas.microsoft.com/office/drawing/2014/main" id="{69C8580F-4443-8980-874F-F819BF9B68B2}"/>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Oval 104">
                <a:extLst>
                  <a:ext uri="{FF2B5EF4-FFF2-40B4-BE49-F238E27FC236}">
                    <a16:creationId xmlns:a16="http://schemas.microsoft.com/office/drawing/2014/main" id="{E0218448-0051-8654-70B2-F61D30E429CC}"/>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1" name="Oval 110">
                <a:extLst>
                  <a:ext uri="{FF2B5EF4-FFF2-40B4-BE49-F238E27FC236}">
                    <a16:creationId xmlns:a16="http://schemas.microsoft.com/office/drawing/2014/main" id="{CED7DCAD-D0D6-4F6C-3257-B95A8310C70C}"/>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Oval 111">
                <a:extLst>
                  <a:ext uri="{FF2B5EF4-FFF2-40B4-BE49-F238E27FC236}">
                    <a16:creationId xmlns:a16="http://schemas.microsoft.com/office/drawing/2014/main" id="{10D94D2D-4ACF-0D5B-CADB-3C62CCC2661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Oval 112">
                <a:extLst>
                  <a:ext uri="{FF2B5EF4-FFF2-40B4-BE49-F238E27FC236}">
                    <a16:creationId xmlns:a16="http://schemas.microsoft.com/office/drawing/2014/main" id="{C1976E4F-7C36-4B23-DCD8-C6C6C58540FE}"/>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Oval 113">
                <a:extLst>
                  <a:ext uri="{FF2B5EF4-FFF2-40B4-BE49-F238E27FC236}">
                    <a16:creationId xmlns:a16="http://schemas.microsoft.com/office/drawing/2014/main" id="{39942B16-9187-5952-529F-5234431AE581}"/>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5" name="Oval 114">
                <a:extLst>
                  <a:ext uri="{FF2B5EF4-FFF2-40B4-BE49-F238E27FC236}">
                    <a16:creationId xmlns:a16="http://schemas.microsoft.com/office/drawing/2014/main" id="{26592FF7-5580-1896-F6AE-754DA6825026}"/>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6" name="Oval 115">
                <a:extLst>
                  <a:ext uri="{FF2B5EF4-FFF2-40B4-BE49-F238E27FC236}">
                    <a16:creationId xmlns:a16="http://schemas.microsoft.com/office/drawing/2014/main" id="{6501BB0C-9E5E-6ADA-956B-520878BF9911}"/>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7" name="Oval 116">
                <a:extLst>
                  <a:ext uri="{FF2B5EF4-FFF2-40B4-BE49-F238E27FC236}">
                    <a16:creationId xmlns:a16="http://schemas.microsoft.com/office/drawing/2014/main" id="{3B8DDC7C-DDFE-11F3-F66A-0F8617601A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28" name="Group 127">
            <a:extLst>
              <a:ext uri="{FF2B5EF4-FFF2-40B4-BE49-F238E27FC236}">
                <a16:creationId xmlns:a16="http://schemas.microsoft.com/office/drawing/2014/main" id="{E4717C4A-8296-0E57-7B5B-F08FC2105106}"/>
              </a:ext>
            </a:extLst>
          </p:cNvPr>
          <p:cNvGrpSpPr/>
          <p:nvPr/>
        </p:nvGrpSpPr>
        <p:grpSpPr>
          <a:xfrm>
            <a:off x="7470818" y="4581128"/>
            <a:ext cx="1865542" cy="1601916"/>
            <a:chOff x="7470818" y="1971100"/>
            <a:chExt cx="1865542" cy="1601916"/>
          </a:xfrm>
        </p:grpSpPr>
        <p:grpSp>
          <p:nvGrpSpPr>
            <p:cNvPr id="146" name="Group 145">
              <a:extLst>
                <a:ext uri="{FF2B5EF4-FFF2-40B4-BE49-F238E27FC236}">
                  <a16:creationId xmlns:a16="http://schemas.microsoft.com/office/drawing/2014/main" id="{00328A90-4E89-40AE-3606-9C7A0B516F6C}"/>
                </a:ext>
              </a:extLst>
            </p:cNvPr>
            <p:cNvGrpSpPr/>
            <p:nvPr/>
          </p:nvGrpSpPr>
          <p:grpSpPr>
            <a:xfrm>
              <a:off x="7681090" y="1971100"/>
              <a:ext cx="1655270" cy="1587638"/>
              <a:chOff x="3184602" y="2703558"/>
              <a:chExt cx="3225653" cy="3093855"/>
            </a:xfrm>
          </p:grpSpPr>
          <p:sp>
            <p:nvSpPr>
              <p:cNvPr id="158" name="Oval 157">
                <a:extLst>
                  <a:ext uri="{FF2B5EF4-FFF2-40B4-BE49-F238E27FC236}">
                    <a16:creationId xmlns:a16="http://schemas.microsoft.com/office/drawing/2014/main" id="{68ACAFE0-F718-C64C-E6D6-E538952FB8AD}"/>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9" name="Oval 158">
                <a:extLst>
                  <a:ext uri="{FF2B5EF4-FFF2-40B4-BE49-F238E27FC236}">
                    <a16:creationId xmlns:a16="http://schemas.microsoft.com/office/drawing/2014/main" id="{416F4850-2927-8657-54DD-5E3716982618}"/>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0" name="Oval 159">
                <a:extLst>
                  <a:ext uri="{FF2B5EF4-FFF2-40B4-BE49-F238E27FC236}">
                    <a16:creationId xmlns:a16="http://schemas.microsoft.com/office/drawing/2014/main" id="{C96073DA-4381-7BBD-5D04-B7E1746C94C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1" name="Oval 160">
                <a:extLst>
                  <a:ext uri="{FF2B5EF4-FFF2-40B4-BE49-F238E27FC236}">
                    <a16:creationId xmlns:a16="http://schemas.microsoft.com/office/drawing/2014/main" id="{1432D9DC-7227-C8C5-CCB2-9C512D627DC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2" name="Oval 161">
                <a:extLst>
                  <a:ext uri="{FF2B5EF4-FFF2-40B4-BE49-F238E27FC236}">
                    <a16:creationId xmlns:a16="http://schemas.microsoft.com/office/drawing/2014/main" id="{78CB66A4-5B2C-0087-43D9-17462207999A}"/>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3" name="Oval 162">
                <a:extLst>
                  <a:ext uri="{FF2B5EF4-FFF2-40B4-BE49-F238E27FC236}">
                    <a16:creationId xmlns:a16="http://schemas.microsoft.com/office/drawing/2014/main" id="{947277E7-D5BC-1BE2-F4C5-702A99353A6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4" name="Oval 163">
                <a:extLst>
                  <a:ext uri="{FF2B5EF4-FFF2-40B4-BE49-F238E27FC236}">
                    <a16:creationId xmlns:a16="http://schemas.microsoft.com/office/drawing/2014/main" id="{C10D490B-4845-9C78-673B-20A36CD25330}"/>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47" name="Group 146">
              <a:extLst>
                <a:ext uri="{FF2B5EF4-FFF2-40B4-BE49-F238E27FC236}">
                  <a16:creationId xmlns:a16="http://schemas.microsoft.com/office/drawing/2014/main" id="{818CA8CD-A007-345F-0E26-958528103F88}"/>
                </a:ext>
              </a:extLst>
            </p:cNvPr>
            <p:cNvGrpSpPr/>
            <p:nvPr/>
          </p:nvGrpSpPr>
          <p:grpSpPr>
            <a:xfrm>
              <a:off x="7470818" y="2116138"/>
              <a:ext cx="1865541" cy="1456878"/>
              <a:chOff x="5242882" y="3307647"/>
              <a:chExt cx="2483036" cy="1939105"/>
            </a:xfrm>
          </p:grpSpPr>
          <p:sp>
            <p:nvSpPr>
              <p:cNvPr id="148" name="Oval 147">
                <a:extLst>
                  <a:ext uri="{FF2B5EF4-FFF2-40B4-BE49-F238E27FC236}">
                    <a16:creationId xmlns:a16="http://schemas.microsoft.com/office/drawing/2014/main" id="{D3794A05-A6DA-445A-2B5E-A68F1CBCC6FC}"/>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9" name="Oval 148">
                <a:extLst>
                  <a:ext uri="{FF2B5EF4-FFF2-40B4-BE49-F238E27FC236}">
                    <a16:creationId xmlns:a16="http://schemas.microsoft.com/office/drawing/2014/main" id="{B6C33C4B-AB1F-FE93-1B9C-DFC3E9FA717D}"/>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0" name="Oval 149">
                <a:extLst>
                  <a:ext uri="{FF2B5EF4-FFF2-40B4-BE49-F238E27FC236}">
                    <a16:creationId xmlns:a16="http://schemas.microsoft.com/office/drawing/2014/main" id="{33B29918-D092-2F31-D7CF-DE7C6CDAC3FD}"/>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1" name="Oval 150">
                <a:extLst>
                  <a:ext uri="{FF2B5EF4-FFF2-40B4-BE49-F238E27FC236}">
                    <a16:creationId xmlns:a16="http://schemas.microsoft.com/office/drawing/2014/main" id="{CBB011A2-8459-673E-6397-A40C7B757938}"/>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2" name="Oval 151">
                <a:extLst>
                  <a:ext uri="{FF2B5EF4-FFF2-40B4-BE49-F238E27FC236}">
                    <a16:creationId xmlns:a16="http://schemas.microsoft.com/office/drawing/2014/main" id="{9914B4B6-CC70-7E03-99CD-ED3914EF5793}"/>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3" name="Oval 152">
                <a:extLst>
                  <a:ext uri="{FF2B5EF4-FFF2-40B4-BE49-F238E27FC236}">
                    <a16:creationId xmlns:a16="http://schemas.microsoft.com/office/drawing/2014/main" id="{41D508A3-FA47-EC27-FC30-27BB7870EB82}"/>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4" name="Oval 153">
                <a:extLst>
                  <a:ext uri="{FF2B5EF4-FFF2-40B4-BE49-F238E27FC236}">
                    <a16:creationId xmlns:a16="http://schemas.microsoft.com/office/drawing/2014/main" id="{81574701-9172-24DC-49F7-C3A1C5FCF342}"/>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5" name="Oval 154">
                <a:extLst>
                  <a:ext uri="{FF2B5EF4-FFF2-40B4-BE49-F238E27FC236}">
                    <a16:creationId xmlns:a16="http://schemas.microsoft.com/office/drawing/2014/main" id="{95F5B258-3F6F-0E6A-34CA-4192218D11B3}"/>
                  </a:ext>
                </a:extLst>
              </p:cNvPr>
              <p:cNvSpPr/>
              <p:nvPr/>
            </p:nvSpPr>
            <p:spPr>
              <a:xfrm>
                <a:off x="7553536" y="4528689"/>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6" name="Oval 155">
                <a:extLst>
                  <a:ext uri="{FF2B5EF4-FFF2-40B4-BE49-F238E27FC236}">
                    <a16:creationId xmlns:a16="http://schemas.microsoft.com/office/drawing/2014/main" id="{08EC4532-7A8E-301D-FB2E-EA5EA266B2E3}"/>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7" name="Oval 156">
                <a:extLst>
                  <a:ext uri="{FF2B5EF4-FFF2-40B4-BE49-F238E27FC236}">
                    <a16:creationId xmlns:a16="http://schemas.microsoft.com/office/drawing/2014/main" id="{1EF6EFB1-CDD9-5761-2357-C8BAA9297C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66" name="Group 165">
            <a:extLst>
              <a:ext uri="{FF2B5EF4-FFF2-40B4-BE49-F238E27FC236}">
                <a16:creationId xmlns:a16="http://schemas.microsoft.com/office/drawing/2014/main" id="{D3D4B898-596C-2BBD-4AEF-7519F68B770E}"/>
              </a:ext>
            </a:extLst>
          </p:cNvPr>
          <p:cNvGrpSpPr/>
          <p:nvPr/>
        </p:nvGrpSpPr>
        <p:grpSpPr>
          <a:xfrm>
            <a:off x="10163501" y="4581128"/>
            <a:ext cx="1655270" cy="1587638"/>
            <a:chOff x="3184602" y="2703558"/>
            <a:chExt cx="3225653" cy="3093855"/>
          </a:xfrm>
        </p:grpSpPr>
        <p:sp>
          <p:nvSpPr>
            <p:cNvPr id="178" name="Oval 177">
              <a:extLst>
                <a:ext uri="{FF2B5EF4-FFF2-40B4-BE49-F238E27FC236}">
                  <a16:creationId xmlns:a16="http://schemas.microsoft.com/office/drawing/2014/main" id="{139DB9D1-E73F-D5FE-4C76-48EF2737C9D2}"/>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9" name="Oval 178">
              <a:extLst>
                <a:ext uri="{FF2B5EF4-FFF2-40B4-BE49-F238E27FC236}">
                  <a16:creationId xmlns:a16="http://schemas.microsoft.com/office/drawing/2014/main" id="{23A0B18D-13CE-38CD-D2F2-90767D62F6FA}"/>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0" name="Oval 179">
              <a:extLst>
                <a:ext uri="{FF2B5EF4-FFF2-40B4-BE49-F238E27FC236}">
                  <a16:creationId xmlns:a16="http://schemas.microsoft.com/office/drawing/2014/main" id="{38D01E37-211A-216B-8178-89B69F46E48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1" name="Oval 180">
              <a:extLst>
                <a:ext uri="{FF2B5EF4-FFF2-40B4-BE49-F238E27FC236}">
                  <a16:creationId xmlns:a16="http://schemas.microsoft.com/office/drawing/2014/main" id="{9F32F6C9-5E0F-89B2-E648-AA6E05EB1A02}"/>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2" name="Oval 181">
              <a:extLst>
                <a:ext uri="{FF2B5EF4-FFF2-40B4-BE49-F238E27FC236}">
                  <a16:creationId xmlns:a16="http://schemas.microsoft.com/office/drawing/2014/main" id="{77496017-8DD3-8395-909A-C3F1A03C95A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3" name="Oval 182">
              <a:extLst>
                <a:ext uri="{FF2B5EF4-FFF2-40B4-BE49-F238E27FC236}">
                  <a16:creationId xmlns:a16="http://schemas.microsoft.com/office/drawing/2014/main" id="{0BB2C43A-BC4F-DB7B-E42F-1DCF0CAFCF8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84" name="Oval 183">
              <a:extLst>
                <a:ext uri="{FF2B5EF4-FFF2-40B4-BE49-F238E27FC236}">
                  <a16:creationId xmlns:a16="http://schemas.microsoft.com/office/drawing/2014/main" id="{8D313D3D-F353-A44D-7A62-F890BB87924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185" name="Straight Arrow Connector 184">
            <a:extLst>
              <a:ext uri="{FF2B5EF4-FFF2-40B4-BE49-F238E27FC236}">
                <a16:creationId xmlns:a16="http://schemas.microsoft.com/office/drawing/2014/main" id="{5271ACA5-A165-6809-94ED-5220888832ED}"/>
              </a:ext>
            </a:extLst>
          </p:cNvPr>
          <p:cNvCxnSpPr>
            <a:cxnSpLocks/>
          </p:cNvCxnSpPr>
          <p:nvPr/>
        </p:nvCxnSpPr>
        <p:spPr>
          <a:xfrm flipV="1">
            <a:off x="6600320" y="2726660"/>
            <a:ext cx="640096" cy="387691"/>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037FE665-78AC-BE3B-0374-13EB3A0CCBC5}"/>
              </a:ext>
            </a:extLst>
          </p:cNvPr>
          <p:cNvCxnSpPr>
            <a:cxnSpLocks/>
          </p:cNvCxnSpPr>
          <p:nvPr/>
        </p:nvCxnSpPr>
        <p:spPr>
          <a:xfrm>
            <a:off x="6603931" y="5053994"/>
            <a:ext cx="597765" cy="552986"/>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11" name="Oval 210">
            <a:extLst>
              <a:ext uri="{FF2B5EF4-FFF2-40B4-BE49-F238E27FC236}">
                <a16:creationId xmlns:a16="http://schemas.microsoft.com/office/drawing/2014/main" id="{62335E5C-0317-BA3B-3E3D-3D32A5FA7E45}"/>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 name="Oval 211">
            <a:extLst>
              <a:ext uri="{FF2B5EF4-FFF2-40B4-BE49-F238E27FC236}">
                <a16:creationId xmlns:a16="http://schemas.microsoft.com/office/drawing/2014/main" id="{88EB231F-F9B3-0F2C-BF79-BC2C887C7751}"/>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 name="Oval 212">
            <a:extLst>
              <a:ext uri="{FF2B5EF4-FFF2-40B4-BE49-F238E27FC236}">
                <a16:creationId xmlns:a16="http://schemas.microsoft.com/office/drawing/2014/main" id="{D1638686-9FCA-6FC5-3E32-CD39B73D126B}"/>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14" name="Oval 213">
            <a:extLst>
              <a:ext uri="{FF2B5EF4-FFF2-40B4-BE49-F238E27FC236}">
                <a16:creationId xmlns:a16="http://schemas.microsoft.com/office/drawing/2014/main" id="{3EB6FD5C-7E50-30ED-D8BD-D0EE8BC4D5AE}"/>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15" name="Group 214">
            <a:extLst>
              <a:ext uri="{FF2B5EF4-FFF2-40B4-BE49-F238E27FC236}">
                <a16:creationId xmlns:a16="http://schemas.microsoft.com/office/drawing/2014/main" id="{1935D818-419F-50CE-B28E-2C0CDD26287F}"/>
              </a:ext>
            </a:extLst>
          </p:cNvPr>
          <p:cNvGrpSpPr/>
          <p:nvPr/>
        </p:nvGrpSpPr>
        <p:grpSpPr>
          <a:xfrm>
            <a:off x="1143940" y="3093002"/>
            <a:ext cx="2002877" cy="1921042"/>
            <a:chOff x="3184602" y="2703558"/>
            <a:chExt cx="3225653" cy="3093855"/>
          </a:xfrm>
        </p:grpSpPr>
        <p:sp>
          <p:nvSpPr>
            <p:cNvPr id="216" name="Oval 215">
              <a:extLst>
                <a:ext uri="{FF2B5EF4-FFF2-40B4-BE49-F238E27FC236}">
                  <a16:creationId xmlns:a16="http://schemas.microsoft.com/office/drawing/2014/main" id="{0E164ED8-F276-1C18-426F-4FB32BF2450B}"/>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7" name="Oval 216">
              <a:extLst>
                <a:ext uri="{FF2B5EF4-FFF2-40B4-BE49-F238E27FC236}">
                  <a16:creationId xmlns:a16="http://schemas.microsoft.com/office/drawing/2014/main" id="{0EFFF241-3A28-AFCB-FB61-D18C8EAB853E}"/>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8" name="Oval 217">
              <a:extLst>
                <a:ext uri="{FF2B5EF4-FFF2-40B4-BE49-F238E27FC236}">
                  <a16:creationId xmlns:a16="http://schemas.microsoft.com/office/drawing/2014/main" id="{F0A53FBF-9141-26DE-482E-59C4C7C0FCC9}"/>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9" name="Oval 218">
              <a:extLst>
                <a:ext uri="{FF2B5EF4-FFF2-40B4-BE49-F238E27FC236}">
                  <a16:creationId xmlns:a16="http://schemas.microsoft.com/office/drawing/2014/main" id="{E64E74D9-0FC3-635D-AE64-2DB3CD847BFD}"/>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0" name="Oval 219">
              <a:extLst>
                <a:ext uri="{FF2B5EF4-FFF2-40B4-BE49-F238E27FC236}">
                  <a16:creationId xmlns:a16="http://schemas.microsoft.com/office/drawing/2014/main" id="{03F2F3DC-1F9F-6B5C-7CF3-2446D034A733}"/>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1" name="Oval 220">
              <a:extLst>
                <a:ext uri="{FF2B5EF4-FFF2-40B4-BE49-F238E27FC236}">
                  <a16:creationId xmlns:a16="http://schemas.microsoft.com/office/drawing/2014/main" id="{B38A1477-4E6D-DA6E-F2BB-8CE5DF566FF4}"/>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2" name="Oval 221">
              <a:extLst>
                <a:ext uri="{FF2B5EF4-FFF2-40B4-BE49-F238E27FC236}">
                  <a16:creationId xmlns:a16="http://schemas.microsoft.com/office/drawing/2014/main" id="{57AE50A9-C44D-3033-708D-D7DB8523D4F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23" name="TextBox 222">
            <a:extLst>
              <a:ext uri="{FF2B5EF4-FFF2-40B4-BE49-F238E27FC236}">
                <a16:creationId xmlns:a16="http://schemas.microsoft.com/office/drawing/2014/main" id="{7F809EAF-8B39-B64E-7D6A-1980DFB93C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224" name="TextBox 223">
            <a:extLst>
              <a:ext uri="{FF2B5EF4-FFF2-40B4-BE49-F238E27FC236}">
                <a16:creationId xmlns:a16="http://schemas.microsoft.com/office/drawing/2014/main" id="{473B3AA7-D6E5-85A0-BB3D-9F27836E29CF}"/>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225" name="TextBox 224">
            <a:extLst>
              <a:ext uri="{FF2B5EF4-FFF2-40B4-BE49-F238E27FC236}">
                <a16:creationId xmlns:a16="http://schemas.microsoft.com/office/drawing/2014/main" id="{1BA8C435-0158-BA37-4CDA-7A74FBF483AA}"/>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26" name="TextBox 225">
            <a:extLst>
              <a:ext uri="{FF2B5EF4-FFF2-40B4-BE49-F238E27FC236}">
                <a16:creationId xmlns:a16="http://schemas.microsoft.com/office/drawing/2014/main" id="{1832A13E-BF58-BD30-24E6-C108515FE9FB}"/>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27" name="TextBox 226">
            <a:extLst>
              <a:ext uri="{FF2B5EF4-FFF2-40B4-BE49-F238E27FC236}">
                <a16:creationId xmlns:a16="http://schemas.microsoft.com/office/drawing/2014/main" id="{88F4829A-EF58-DF10-323C-57865325BFA6}"/>
              </a:ext>
            </a:extLst>
          </p:cNvPr>
          <p:cNvSpPr txBox="1"/>
          <p:nvPr/>
        </p:nvSpPr>
        <p:spPr>
          <a:xfrm>
            <a:off x="10070477" y="460531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ASV1</a:t>
            </a:r>
            <a:endParaRPr lang="LID4096" sz="1200" dirty="0"/>
          </a:p>
        </p:txBody>
      </p:sp>
      <p:sp>
        <p:nvSpPr>
          <p:cNvPr id="228" name="TextBox 227">
            <a:extLst>
              <a:ext uri="{FF2B5EF4-FFF2-40B4-BE49-F238E27FC236}">
                <a16:creationId xmlns:a16="http://schemas.microsoft.com/office/drawing/2014/main" id="{322D4C88-7158-450D-E6C4-B4AD10660CE9}"/>
              </a:ext>
            </a:extLst>
          </p:cNvPr>
          <p:cNvSpPr txBox="1"/>
          <p:nvPr/>
        </p:nvSpPr>
        <p:spPr>
          <a:xfrm>
            <a:off x="8792143" y="4121853"/>
            <a:ext cx="2016221"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Amplicon Sequence Variants (ASVs)</a:t>
            </a:r>
          </a:p>
        </p:txBody>
      </p:sp>
      <p:cxnSp>
        <p:nvCxnSpPr>
          <p:cNvPr id="230" name="Straight Connector 229">
            <a:extLst>
              <a:ext uri="{FF2B5EF4-FFF2-40B4-BE49-F238E27FC236}">
                <a16:creationId xmlns:a16="http://schemas.microsoft.com/office/drawing/2014/main" id="{D4013784-F35D-CE19-8971-F7429C8D9611}"/>
              </a:ext>
            </a:extLst>
          </p:cNvPr>
          <p:cNvCxnSpPr>
            <a:cxnSpLocks/>
          </p:cNvCxnSpPr>
          <p:nvPr/>
        </p:nvCxnSpPr>
        <p:spPr>
          <a:xfrm>
            <a:off x="7696200" y="2024063"/>
            <a:ext cx="280988" cy="311943"/>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2396C80A-D862-B6D0-87CD-C0FAB761D211}"/>
              </a:ext>
            </a:extLst>
          </p:cNvPr>
          <p:cNvCxnSpPr>
            <a:cxnSpLocks/>
          </p:cNvCxnSpPr>
          <p:nvPr/>
        </p:nvCxnSpPr>
        <p:spPr>
          <a:xfrm flipH="1">
            <a:off x="7972425" y="1983581"/>
            <a:ext cx="42863" cy="345282"/>
          </a:xfrm>
          <a:prstGeom prst="line">
            <a:avLst/>
          </a:prstGeom>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E55C974E-2F71-49DB-2D3E-9EDF5D7AC2FE}"/>
              </a:ext>
            </a:extLst>
          </p:cNvPr>
          <p:cNvCxnSpPr>
            <a:cxnSpLocks/>
          </p:cNvCxnSpPr>
          <p:nvPr/>
        </p:nvCxnSpPr>
        <p:spPr>
          <a:xfrm flipV="1">
            <a:off x="7531894" y="2336006"/>
            <a:ext cx="444749" cy="180975"/>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94EB8D25-BE26-F528-E843-254E1328C1A3}"/>
              </a:ext>
            </a:extLst>
          </p:cNvPr>
          <p:cNvCxnSpPr>
            <a:cxnSpLocks/>
          </p:cNvCxnSpPr>
          <p:nvPr/>
        </p:nvCxnSpPr>
        <p:spPr>
          <a:xfrm flipV="1">
            <a:off x="7777163" y="2336006"/>
            <a:ext cx="199480" cy="421482"/>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0BA3AA1A-98CB-BB3F-288F-6B1E7744FB0C}"/>
              </a:ext>
            </a:extLst>
          </p:cNvPr>
          <p:cNvCxnSpPr>
            <a:cxnSpLocks/>
          </p:cNvCxnSpPr>
          <p:nvPr/>
        </p:nvCxnSpPr>
        <p:spPr>
          <a:xfrm flipH="1" flipV="1">
            <a:off x="7967663" y="2336006"/>
            <a:ext cx="407193" cy="123825"/>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1E7F5C53-A5D2-065D-C0EA-CF8E0D51B377}"/>
              </a:ext>
            </a:extLst>
          </p:cNvPr>
          <p:cNvCxnSpPr>
            <a:cxnSpLocks/>
          </p:cNvCxnSpPr>
          <p:nvPr/>
        </p:nvCxnSpPr>
        <p:spPr>
          <a:xfrm flipH="1">
            <a:off x="7977188" y="2271713"/>
            <a:ext cx="619125" cy="64293"/>
          </a:xfrm>
          <a:prstGeom prst="line">
            <a:avLst/>
          </a:prstGeom>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80036970-C4DB-2904-758E-AC70E5E5ACB4}"/>
              </a:ext>
            </a:extLst>
          </p:cNvPr>
          <p:cNvCxnSpPr>
            <a:cxnSpLocks/>
          </p:cNvCxnSpPr>
          <p:nvPr/>
        </p:nvCxnSpPr>
        <p:spPr>
          <a:xfrm flipH="1">
            <a:off x="7981950" y="1978819"/>
            <a:ext cx="542925" cy="352425"/>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49BDE2B6-62D4-AAE1-063A-27BC2F7D65A4}"/>
              </a:ext>
            </a:extLst>
          </p:cNvPr>
          <p:cNvCxnSpPr>
            <a:cxnSpLocks/>
          </p:cNvCxnSpPr>
          <p:nvPr/>
        </p:nvCxnSpPr>
        <p:spPr>
          <a:xfrm>
            <a:off x="8293894" y="3052763"/>
            <a:ext cx="33337" cy="169068"/>
          </a:xfrm>
          <a:prstGeom prst="line">
            <a:avLst/>
          </a:prstGeom>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F7FFAA7F-EF2F-C0D2-3C7B-485B957F33E1}"/>
              </a:ext>
            </a:extLst>
          </p:cNvPr>
          <p:cNvCxnSpPr>
            <a:cxnSpLocks/>
          </p:cNvCxnSpPr>
          <p:nvPr/>
        </p:nvCxnSpPr>
        <p:spPr>
          <a:xfrm>
            <a:off x="8808244" y="2764631"/>
            <a:ext cx="159544" cy="230982"/>
          </a:xfrm>
          <a:prstGeom prst="line">
            <a:avLst/>
          </a:prstGeom>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57D92007-CEFC-5EFA-5569-B32D8450AEF4}"/>
              </a:ext>
            </a:extLst>
          </p:cNvPr>
          <p:cNvCxnSpPr>
            <a:cxnSpLocks/>
          </p:cNvCxnSpPr>
          <p:nvPr/>
        </p:nvCxnSpPr>
        <p:spPr>
          <a:xfrm flipH="1">
            <a:off x="8967788" y="2900363"/>
            <a:ext cx="238125" cy="92868"/>
          </a:xfrm>
          <a:prstGeom prst="line">
            <a:avLst/>
          </a:prstGeom>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C3BF646A-74BC-9C0E-317A-08507B65CFB1}"/>
              </a:ext>
            </a:extLst>
          </p:cNvPr>
          <p:cNvCxnSpPr>
            <a:cxnSpLocks/>
          </p:cNvCxnSpPr>
          <p:nvPr/>
        </p:nvCxnSpPr>
        <p:spPr>
          <a:xfrm flipH="1" flipV="1">
            <a:off x="8972550" y="2995613"/>
            <a:ext cx="280988" cy="152400"/>
          </a:xfrm>
          <a:prstGeom prst="line">
            <a:avLst/>
          </a:prstGeom>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76A0A8E6-8AAC-D654-2EB0-C1561F617B9D}"/>
              </a:ext>
            </a:extLst>
          </p:cNvPr>
          <p:cNvCxnSpPr>
            <a:cxnSpLocks/>
          </p:cNvCxnSpPr>
          <p:nvPr/>
        </p:nvCxnSpPr>
        <p:spPr>
          <a:xfrm flipH="1" flipV="1">
            <a:off x="8972550" y="2995613"/>
            <a:ext cx="135731" cy="307181"/>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BD5C4719-5AAD-A595-E799-958AEC622121}"/>
              </a:ext>
            </a:extLst>
          </p:cNvPr>
          <p:cNvCxnSpPr>
            <a:cxnSpLocks/>
          </p:cNvCxnSpPr>
          <p:nvPr/>
        </p:nvCxnSpPr>
        <p:spPr>
          <a:xfrm flipV="1">
            <a:off x="8867775" y="2995613"/>
            <a:ext cx="100013" cy="319087"/>
          </a:xfrm>
          <a:prstGeom prst="line">
            <a:avLst/>
          </a:prstGeom>
        </p:spPr>
        <p:style>
          <a:lnRef idx="1">
            <a:schemeClr val="dk1"/>
          </a:lnRef>
          <a:fillRef idx="0">
            <a:schemeClr val="dk1"/>
          </a:fillRef>
          <a:effectRef idx="0">
            <a:schemeClr val="dk1"/>
          </a:effectRef>
          <a:fontRef idx="minor">
            <a:schemeClr val="tx1"/>
          </a:fontRef>
        </p:style>
      </p:cxnSp>
      <p:sp>
        <p:nvSpPr>
          <p:cNvPr id="277" name="Oval 276">
            <a:extLst>
              <a:ext uri="{FF2B5EF4-FFF2-40B4-BE49-F238E27FC236}">
                <a16:creationId xmlns:a16="http://schemas.microsoft.com/office/drawing/2014/main" id="{7D0E05BF-3F24-098D-007F-F6DEB312D6A6}"/>
              </a:ext>
            </a:extLst>
          </p:cNvPr>
          <p:cNvSpPr/>
          <p:nvPr/>
        </p:nvSpPr>
        <p:spPr>
          <a:xfrm>
            <a:off x="9833826" y="1461280"/>
            <a:ext cx="1474978" cy="1474978"/>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 name="Oval 277">
            <a:extLst>
              <a:ext uri="{FF2B5EF4-FFF2-40B4-BE49-F238E27FC236}">
                <a16:creationId xmlns:a16="http://schemas.microsoft.com/office/drawing/2014/main" id="{F032EAA4-3363-270A-BECF-642DDBCF8032}"/>
              </a:ext>
            </a:extLst>
          </p:cNvPr>
          <p:cNvSpPr/>
          <p:nvPr/>
        </p:nvSpPr>
        <p:spPr>
          <a:xfrm>
            <a:off x="10603272" y="2945430"/>
            <a:ext cx="386015" cy="386015"/>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9" name="Oval 278">
            <a:extLst>
              <a:ext uri="{FF2B5EF4-FFF2-40B4-BE49-F238E27FC236}">
                <a16:creationId xmlns:a16="http://schemas.microsoft.com/office/drawing/2014/main" id="{4B5CF34A-8DA9-C689-9755-2BC1EC37F976}"/>
              </a:ext>
            </a:extLst>
          </p:cNvPr>
          <p:cNvSpPr/>
          <p:nvPr/>
        </p:nvSpPr>
        <p:spPr>
          <a:xfrm>
            <a:off x="11087849" y="2584890"/>
            <a:ext cx="858873" cy="858873"/>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0" name="TextBox 279">
            <a:extLst>
              <a:ext uri="{FF2B5EF4-FFF2-40B4-BE49-F238E27FC236}">
                <a16:creationId xmlns:a16="http://schemas.microsoft.com/office/drawing/2014/main" id="{BB80C8A2-7371-8583-22E9-193795E95650}"/>
              </a:ext>
            </a:extLst>
          </p:cNvPr>
          <p:cNvSpPr txBox="1"/>
          <p:nvPr/>
        </p:nvSpPr>
        <p:spPr>
          <a:xfrm>
            <a:off x="10984793" y="1355282"/>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1</a:t>
            </a:r>
            <a:endParaRPr lang="LID4096" sz="1200" dirty="0"/>
          </a:p>
        </p:txBody>
      </p:sp>
      <p:sp>
        <p:nvSpPr>
          <p:cNvPr id="281" name="TextBox 280">
            <a:extLst>
              <a:ext uri="{FF2B5EF4-FFF2-40B4-BE49-F238E27FC236}">
                <a16:creationId xmlns:a16="http://schemas.microsoft.com/office/drawing/2014/main" id="{D9E312EC-EA23-7353-0C9B-110D2AEB6589}"/>
              </a:ext>
            </a:extLst>
          </p:cNvPr>
          <p:cNvSpPr txBox="1"/>
          <p:nvPr/>
        </p:nvSpPr>
        <p:spPr>
          <a:xfrm>
            <a:off x="10148009" y="3406380"/>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2</a:t>
            </a:r>
            <a:endParaRPr lang="LID4096" sz="1200" dirty="0"/>
          </a:p>
        </p:txBody>
      </p:sp>
      <p:sp>
        <p:nvSpPr>
          <p:cNvPr id="282" name="TextBox 281">
            <a:extLst>
              <a:ext uri="{FF2B5EF4-FFF2-40B4-BE49-F238E27FC236}">
                <a16:creationId xmlns:a16="http://schemas.microsoft.com/office/drawing/2014/main" id="{F1DDC1D0-05D2-2DC5-8745-E20B05F34472}"/>
              </a:ext>
            </a:extLst>
          </p:cNvPr>
          <p:cNvSpPr txBox="1"/>
          <p:nvPr/>
        </p:nvSpPr>
        <p:spPr>
          <a:xfrm>
            <a:off x="11286351" y="2310149"/>
            <a:ext cx="786313"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3</a:t>
            </a:r>
            <a:endParaRPr lang="LID4096" sz="1200" dirty="0"/>
          </a:p>
        </p:txBody>
      </p:sp>
      <p:cxnSp>
        <p:nvCxnSpPr>
          <p:cNvPr id="283" name="Straight Arrow Connector 282">
            <a:extLst>
              <a:ext uri="{FF2B5EF4-FFF2-40B4-BE49-F238E27FC236}">
                <a16:creationId xmlns:a16="http://schemas.microsoft.com/office/drawing/2014/main" id="{F26C9126-2557-37D1-226F-60F80A673F3A}"/>
              </a:ext>
            </a:extLst>
          </p:cNvPr>
          <p:cNvCxnSpPr>
            <a:cxnSpLocks/>
          </p:cNvCxnSpPr>
          <p:nvPr/>
        </p:nvCxnSpPr>
        <p:spPr>
          <a:xfrm>
            <a:off x="9093238" y="2459831"/>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284" name="Straight Arrow Connector 283">
            <a:extLst>
              <a:ext uri="{FF2B5EF4-FFF2-40B4-BE49-F238E27FC236}">
                <a16:creationId xmlns:a16="http://schemas.microsoft.com/office/drawing/2014/main" id="{C4DB6671-D19D-ECF5-5530-CC26DFAC2EAD}"/>
              </a:ext>
            </a:extLst>
          </p:cNvPr>
          <p:cNvCxnSpPr>
            <a:cxnSpLocks/>
          </p:cNvCxnSpPr>
          <p:nvPr/>
        </p:nvCxnSpPr>
        <p:spPr>
          <a:xfrm>
            <a:off x="9108281" y="5332605"/>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85" name="TextBox 284">
            <a:extLst>
              <a:ext uri="{FF2B5EF4-FFF2-40B4-BE49-F238E27FC236}">
                <a16:creationId xmlns:a16="http://schemas.microsoft.com/office/drawing/2014/main" id="{3EC6B117-2FC3-2015-5FC4-5EE14890F480}"/>
              </a:ext>
            </a:extLst>
          </p:cNvPr>
          <p:cNvSpPr txBox="1"/>
          <p:nvPr/>
        </p:nvSpPr>
        <p:spPr>
          <a:xfrm>
            <a:off x="7833283" y="5435853"/>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=40</a:t>
            </a:r>
            <a:endParaRPr lang="LID4096" sz="700" b="1" dirty="0"/>
          </a:p>
        </p:txBody>
      </p:sp>
      <p:sp>
        <p:nvSpPr>
          <p:cNvPr id="286" name="TextBox 285">
            <a:extLst>
              <a:ext uri="{FF2B5EF4-FFF2-40B4-BE49-F238E27FC236}">
                <a16:creationId xmlns:a16="http://schemas.microsoft.com/office/drawing/2014/main" id="{FEAE8AFE-29A7-5F52-167B-468D7ECCC08E}"/>
              </a:ext>
            </a:extLst>
          </p:cNvPr>
          <p:cNvSpPr txBox="1"/>
          <p:nvPr/>
        </p:nvSpPr>
        <p:spPr>
          <a:xfrm>
            <a:off x="8164017" y="5275402"/>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287" name="TextBox 286">
            <a:extLst>
              <a:ext uri="{FF2B5EF4-FFF2-40B4-BE49-F238E27FC236}">
                <a16:creationId xmlns:a16="http://schemas.microsoft.com/office/drawing/2014/main" id="{F1B0E8F8-75E4-DB33-D38E-033242E75DCD}"/>
              </a:ext>
            </a:extLst>
          </p:cNvPr>
          <p:cNvSpPr txBox="1"/>
          <p:nvPr/>
        </p:nvSpPr>
        <p:spPr>
          <a:xfrm>
            <a:off x="8386260" y="5099378"/>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288" name="TextBox 287">
            <a:extLst>
              <a:ext uri="{FF2B5EF4-FFF2-40B4-BE49-F238E27FC236}">
                <a16:creationId xmlns:a16="http://schemas.microsoft.com/office/drawing/2014/main" id="{A5459076-CC4B-B0B6-B87E-15A66EF8E9ED}"/>
              </a:ext>
            </a:extLst>
          </p:cNvPr>
          <p:cNvSpPr txBox="1"/>
          <p:nvPr/>
        </p:nvSpPr>
        <p:spPr>
          <a:xfrm>
            <a:off x="7819522" y="4576313"/>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89" name="TextBox 288">
            <a:extLst>
              <a:ext uri="{FF2B5EF4-FFF2-40B4-BE49-F238E27FC236}">
                <a16:creationId xmlns:a16="http://schemas.microsoft.com/office/drawing/2014/main" id="{6A360F3B-693D-591B-A58D-176942A601CC}"/>
              </a:ext>
            </a:extLst>
          </p:cNvPr>
          <p:cNvSpPr txBox="1"/>
          <p:nvPr/>
        </p:nvSpPr>
        <p:spPr>
          <a:xfrm>
            <a:off x="7303614" y="509062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90" name="TextBox 289">
            <a:extLst>
              <a:ext uri="{FF2B5EF4-FFF2-40B4-BE49-F238E27FC236}">
                <a16:creationId xmlns:a16="http://schemas.microsoft.com/office/drawing/2014/main" id="{B2F57E95-3229-1B95-A0CA-27580096200B}"/>
              </a:ext>
            </a:extLst>
          </p:cNvPr>
          <p:cNvSpPr txBox="1"/>
          <p:nvPr/>
        </p:nvSpPr>
        <p:spPr>
          <a:xfrm>
            <a:off x="7575656" y="5584596"/>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=5</a:t>
            </a:r>
            <a:endParaRPr lang="LID4096" sz="700" b="1" dirty="0">
              <a:solidFill>
                <a:schemeClr val="bg1">
                  <a:lumMod val="75000"/>
                </a:schemeClr>
              </a:solidFill>
            </a:endParaRPr>
          </a:p>
        </p:txBody>
      </p:sp>
      <p:sp>
        <p:nvSpPr>
          <p:cNvPr id="291" name="TextBox 290">
            <a:extLst>
              <a:ext uri="{FF2B5EF4-FFF2-40B4-BE49-F238E27FC236}">
                <a16:creationId xmlns:a16="http://schemas.microsoft.com/office/drawing/2014/main" id="{B8591E22-65E7-9FD9-C774-D3124CAC39CE}"/>
              </a:ext>
            </a:extLst>
          </p:cNvPr>
          <p:cNvSpPr txBox="1"/>
          <p:nvPr/>
        </p:nvSpPr>
        <p:spPr>
          <a:xfrm>
            <a:off x="7466621" y="462225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292" name="TextBox 291">
            <a:extLst>
              <a:ext uri="{FF2B5EF4-FFF2-40B4-BE49-F238E27FC236}">
                <a16:creationId xmlns:a16="http://schemas.microsoft.com/office/drawing/2014/main" id="{D77C3BC8-E297-6DA7-C3FB-AA5DE1324208}"/>
              </a:ext>
            </a:extLst>
          </p:cNvPr>
          <p:cNvSpPr txBox="1"/>
          <p:nvPr/>
        </p:nvSpPr>
        <p:spPr>
          <a:xfrm>
            <a:off x="8362164" y="4405104"/>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293" name="TextBox 292">
            <a:extLst>
              <a:ext uri="{FF2B5EF4-FFF2-40B4-BE49-F238E27FC236}">
                <a16:creationId xmlns:a16="http://schemas.microsoft.com/office/drawing/2014/main" id="{FA0C649D-AD93-5086-96E5-F5C82D81AB76}"/>
              </a:ext>
            </a:extLst>
          </p:cNvPr>
          <p:cNvSpPr txBox="1"/>
          <p:nvPr/>
        </p:nvSpPr>
        <p:spPr>
          <a:xfrm>
            <a:off x="8931218" y="4980831"/>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294" name="TextBox 293">
            <a:extLst>
              <a:ext uri="{FF2B5EF4-FFF2-40B4-BE49-F238E27FC236}">
                <a16:creationId xmlns:a16="http://schemas.microsoft.com/office/drawing/2014/main" id="{95A553F2-6AC0-4B48-3224-BEBA78254F9D}"/>
              </a:ext>
            </a:extLst>
          </p:cNvPr>
          <p:cNvSpPr txBox="1"/>
          <p:nvPr/>
        </p:nvSpPr>
        <p:spPr>
          <a:xfrm>
            <a:off x="7869400" y="5777480"/>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=37</a:t>
            </a:r>
            <a:endParaRPr lang="LID4096" sz="700" b="1" dirty="0"/>
          </a:p>
        </p:txBody>
      </p:sp>
      <p:sp>
        <p:nvSpPr>
          <p:cNvPr id="295" name="TextBox 294">
            <a:extLst>
              <a:ext uri="{FF2B5EF4-FFF2-40B4-BE49-F238E27FC236}">
                <a16:creationId xmlns:a16="http://schemas.microsoft.com/office/drawing/2014/main" id="{2A75D9BC-2483-D520-E1BD-EBB4C0B42BFE}"/>
              </a:ext>
            </a:extLst>
          </p:cNvPr>
          <p:cNvSpPr txBox="1"/>
          <p:nvPr/>
        </p:nvSpPr>
        <p:spPr>
          <a:xfrm>
            <a:off x="8445339" y="573932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=39</a:t>
            </a:r>
            <a:endParaRPr lang="LID4096" sz="700" b="1" dirty="0"/>
          </a:p>
        </p:txBody>
      </p:sp>
      <p:sp>
        <p:nvSpPr>
          <p:cNvPr id="296" name="TextBox 295">
            <a:extLst>
              <a:ext uri="{FF2B5EF4-FFF2-40B4-BE49-F238E27FC236}">
                <a16:creationId xmlns:a16="http://schemas.microsoft.com/office/drawing/2014/main" id="{5C4B0C6F-7C4A-B7DE-29DB-9333AB4704F7}"/>
              </a:ext>
            </a:extLst>
          </p:cNvPr>
          <p:cNvSpPr txBox="1"/>
          <p:nvPr/>
        </p:nvSpPr>
        <p:spPr>
          <a:xfrm>
            <a:off x="9293490" y="5857906"/>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=35</a:t>
            </a:r>
            <a:endParaRPr lang="LID4096" sz="700" b="1" dirty="0"/>
          </a:p>
        </p:txBody>
      </p:sp>
      <p:sp>
        <p:nvSpPr>
          <p:cNvPr id="297" name="TextBox 296">
            <a:extLst>
              <a:ext uri="{FF2B5EF4-FFF2-40B4-BE49-F238E27FC236}">
                <a16:creationId xmlns:a16="http://schemas.microsoft.com/office/drawing/2014/main" id="{A9B75596-19C5-A873-271E-188B018ACE00}"/>
              </a:ext>
            </a:extLst>
          </p:cNvPr>
          <p:cNvSpPr txBox="1"/>
          <p:nvPr/>
        </p:nvSpPr>
        <p:spPr>
          <a:xfrm>
            <a:off x="8960628" y="6133057"/>
            <a:ext cx="428938" cy="200055"/>
          </a:xfrm>
          <a:prstGeom prst="rect">
            <a:avLst/>
          </a:prstGeom>
          <a:noFill/>
        </p:spPr>
        <p:txBody>
          <a:bodyPr wrap="square">
            <a:spAutoFit/>
          </a:bodyPr>
          <a:lstStyle/>
          <a:p>
            <a:pPr algn="ctr"/>
            <a:r>
              <a:rPr lang="en-US" sz="700" b="1" dirty="0">
                <a:effectLst/>
                <a:latin typeface="Segoe UI" panose="020B0502040204020203" pitchFamily="34" charset="0"/>
                <a:cs typeface="Segoe UI" panose="020B0502040204020203" pitchFamily="34" charset="0"/>
              </a:rPr>
              <a:t>Q</a:t>
            </a:r>
            <a:r>
              <a:rPr lang="en-US" sz="700" b="1" i="0" dirty="0">
                <a:effectLst/>
                <a:latin typeface="Segoe UI" panose="020B0502040204020203" pitchFamily="34" charset="0"/>
                <a:cs typeface="Segoe UI" panose="020B0502040204020203" pitchFamily="34" charset="0"/>
              </a:rPr>
              <a:t>=28</a:t>
            </a:r>
            <a:endParaRPr lang="LID4096" sz="700" b="1" dirty="0"/>
          </a:p>
        </p:txBody>
      </p:sp>
      <p:sp>
        <p:nvSpPr>
          <p:cNvPr id="298" name="TextBox 297">
            <a:extLst>
              <a:ext uri="{FF2B5EF4-FFF2-40B4-BE49-F238E27FC236}">
                <a16:creationId xmlns:a16="http://schemas.microsoft.com/office/drawing/2014/main" id="{38CE8D55-166C-EE1D-CF23-3DA89F4C16A9}"/>
              </a:ext>
            </a:extLst>
          </p:cNvPr>
          <p:cNvSpPr txBox="1"/>
          <p:nvPr/>
        </p:nvSpPr>
        <p:spPr>
          <a:xfrm>
            <a:off x="8102276" y="603806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299" name="TextBox 298">
            <a:extLst>
              <a:ext uri="{FF2B5EF4-FFF2-40B4-BE49-F238E27FC236}">
                <a16:creationId xmlns:a16="http://schemas.microsoft.com/office/drawing/2014/main" id="{FE78B990-D033-6AD8-AA42-9C7C502A4A56}"/>
              </a:ext>
            </a:extLst>
          </p:cNvPr>
          <p:cNvSpPr txBox="1"/>
          <p:nvPr/>
        </p:nvSpPr>
        <p:spPr>
          <a:xfrm>
            <a:off x="9086850" y="549074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=20</a:t>
            </a:r>
            <a:endParaRPr lang="LID4096" sz="700" b="1" dirty="0">
              <a:solidFill>
                <a:schemeClr val="bg1">
                  <a:lumMod val="75000"/>
                </a:schemeClr>
              </a:solidFill>
            </a:endParaRPr>
          </a:p>
        </p:txBody>
      </p:sp>
      <p:sp>
        <p:nvSpPr>
          <p:cNvPr id="300" name="TextBox 299">
            <a:extLst>
              <a:ext uri="{FF2B5EF4-FFF2-40B4-BE49-F238E27FC236}">
                <a16:creationId xmlns:a16="http://schemas.microsoft.com/office/drawing/2014/main" id="{56E65A0B-D22A-D216-4698-81A1BEE9AA0E}"/>
              </a:ext>
            </a:extLst>
          </p:cNvPr>
          <p:cNvSpPr txBox="1"/>
          <p:nvPr/>
        </p:nvSpPr>
        <p:spPr>
          <a:xfrm>
            <a:off x="8589838" y="5350417"/>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=22</a:t>
            </a:r>
            <a:endParaRPr lang="LID4096" sz="700" b="1" dirty="0">
              <a:solidFill>
                <a:schemeClr val="bg1">
                  <a:lumMod val="75000"/>
                </a:schemeClr>
              </a:solidFill>
            </a:endParaRPr>
          </a:p>
        </p:txBody>
      </p:sp>
      <p:sp>
        <p:nvSpPr>
          <p:cNvPr id="301" name="TextBox 300">
            <a:extLst>
              <a:ext uri="{FF2B5EF4-FFF2-40B4-BE49-F238E27FC236}">
                <a16:creationId xmlns:a16="http://schemas.microsoft.com/office/drawing/2014/main" id="{6CC95F95-0D31-E004-11F4-ADD32DBF3C3C}"/>
              </a:ext>
            </a:extLst>
          </p:cNvPr>
          <p:cNvSpPr txBox="1"/>
          <p:nvPr/>
        </p:nvSpPr>
        <p:spPr>
          <a:xfrm>
            <a:off x="8636040" y="6148094"/>
            <a:ext cx="428938" cy="200055"/>
          </a:xfrm>
          <a:prstGeom prst="rect">
            <a:avLst/>
          </a:prstGeom>
          <a:noFill/>
        </p:spPr>
        <p:txBody>
          <a:bodyPr wrap="square">
            <a:spAutoFit/>
          </a:bodyPr>
          <a:lstStyle/>
          <a:p>
            <a:pPr algn="ctr"/>
            <a:r>
              <a:rPr lang="en-US" sz="700" b="1" dirty="0">
                <a:solidFill>
                  <a:schemeClr val="bg1">
                    <a:lumMod val="75000"/>
                  </a:schemeClr>
                </a:solidFill>
                <a:effectLst/>
                <a:latin typeface="Segoe UI" panose="020B0502040204020203" pitchFamily="34" charset="0"/>
                <a:cs typeface="Segoe UI" panose="020B0502040204020203" pitchFamily="34" charset="0"/>
              </a:rPr>
              <a:t>Q</a:t>
            </a:r>
            <a:r>
              <a:rPr lang="en-US" sz="700" b="1" i="0" dirty="0">
                <a:solidFill>
                  <a:schemeClr val="bg1">
                    <a:lumMod val="75000"/>
                  </a:schemeClr>
                </a:solidFill>
                <a:effectLst/>
                <a:latin typeface="Segoe UI" panose="020B0502040204020203" pitchFamily="34" charset="0"/>
                <a:cs typeface="Segoe UI" panose="020B0502040204020203" pitchFamily="34" charset="0"/>
              </a:rPr>
              <a:t>=15</a:t>
            </a:r>
            <a:endParaRPr lang="LID4096" sz="700" b="1" dirty="0">
              <a:solidFill>
                <a:schemeClr val="bg1">
                  <a:lumMod val="75000"/>
                </a:schemeClr>
              </a:solidFill>
            </a:endParaRPr>
          </a:p>
        </p:txBody>
      </p:sp>
      <p:sp>
        <p:nvSpPr>
          <p:cNvPr id="303" name="TextBox 302">
            <a:extLst>
              <a:ext uri="{FF2B5EF4-FFF2-40B4-BE49-F238E27FC236}">
                <a16:creationId xmlns:a16="http://schemas.microsoft.com/office/drawing/2014/main" id="{4E8243A3-375A-34EF-7744-9E007D2A54A7}"/>
              </a:ext>
            </a:extLst>
          </p:cNvPr>
          <p:cNvSpPr txBox="1"/>
          <p:nvPr/>
        </p:nvSpPr>
        <p:spPr>
          <a:xfrm>
            <a:off x="10810909" y="433314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ASV2</a:t>
            </a:r>
            <a:endParaRPr lang="LID4096" sz="1200" dirty="0"/>
          </a:p>
        </p:txBody>
      </p:sp>
      <p:sp>
        <p:nvSpPr>
          <p:cNvPr id="304" name="TextBox 303">
            <a:extLst>
              <a:ext uri="{FF2B5EF4-FFF2-40B4-BE49-F238E27FC236}">
                <a16:creationId xmlns:a16="http://schemas.microsoft.com/office/drawing/2014/main" id="{97474538-ED10-100F-2E8A-17C46EA898BA}"/>
              </a:ext>
            </a:extLst>
          </p:cNvPr>
          <p:cNvSpPr txBox="1"/>
          <p:nvPr/>
        </p:nvSpPr>
        <p:spPr>
          <a:xfrm>
            <a:off x="11302535" y="461501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ASV3</a:t>
            </a:r>
            <a:endParaRPr lang="LID4096" sz="1200" dirty="0"/>
          </a:p>
        </p:txBody>
      </p:sp>
      <p:sp>
        <p:nvSpPr>
          <p:cNvPr id="305" name="TextBox 304">
            <a:extLst>
              <a:ext uri="{FF2B5EF4-FFF2-40B4-BE49-F238E27FC236}">
                <a16:creationId xmlns:a16="http://schemas.microsoft.com/office/drawing/2014/main" id="{1D2D7F54-16C6-CC92-9A43-BEF02614C31A}"/>
              </a:ext>
            </a:extLst>
          </p:cNvPr>
          <p:cNvSpPr txBox="1"/>
          <p:nvPr/>
        </p:nvSpPr>
        <p:spPr>
          <a:xfrm>
            <a:off x="10456192" y="5537529"/>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ASV4</a:t>
            </a:r>
            <a:endParaRPr lang="LID4096" sz="1200" dirty="0"/>
          </a:p>
        </p:txBody>
      </p:sp>
      <p:sp>
        <p:nvSpPr>
          <p:cNvPr id="306" name="TextBox 305">
            <a:extLst>
              <a:ext uri="{FF2B5EF4-FFF2-40B4-BE49-F238E27FC236}">
                <a16:creationId xmlns:a16="http://schemas.microsoft.com/office/drawing/2014/main" id="{83567D54-C910-71D7-C3CA-9BFF08C2EDF8}"/>
              </a:ext>
            </a:extLst>
          </p:cNvPr>
          <p:cNvSpPr txBox="1"/>
          <p:nvPr/>
        </p:nvSpPr>
        <p:spPr>
          <a:xfrm>
            <a:off x="11189384" y="5375429"/>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ASV5</a:t>
            </a:r>
            <a:endParaRPr lang="LID4096" sz="1200" dirty="0"/>
          </a:p>
        </p:txBody>
      </p:sp>
      <p:sp>
        <p:nvSpPr>
          <p:cNvPr id="307" name="TextBox 306">
            <a:extLst>
              <a:ext uri="{FF2B5EF4-FFF2-40B4-BE49-F238E27FC236}">
                <a16:creationId xmlns:a16="http://schemas.microsoft.com/office/drawing/2014/main" id="{60CCFBAB-E3BA-C172-0B29-383593DA643A}"/>
              </a:ext>
            </a:extLst>
          </p:cNvPr>
          <p:cNvSpPr txBox="1"/>
          <p:nvPr/>
        </p:nvSpPr>
        <p:spPr>
          <a:xfrm>
            <a:off x="11536937" y="5600112"/>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ASV6</a:t>
            </a:r>
            <a:endParaRPr lang="LID4096" sz="1200" dirty="0"/>
          </a:p>
        </p:txBody>
      </p:sp>
      <p:sp>
        <p:nvSpPr>
          <p:cNvPr id="308" name="TextBox 307">
            <a:extLst>
              <a:ext uri="{FF2B5EF4-FFF2-40B4-BE49-F238E27FC236}">
                <a16:creationId xmlns:a16="http://schemas.microsoft.com/office/drawing/2014/main" id="{3D6AFC06-08CF-8609-02A7-8CB00F4262C2}"/>
              </a:ext>
            </a:extLst>
          </p:cNvPr>
          <p:cNvSpPr txBox="1"/>
          <p:nvPr/>
        </p:nvSpPr>
        <p:spPr>
          <a:xfrm>
            <a:off x="11285661" y="6130633"/>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ASV7</a:t>
            </a:r>
            <a:endParaRPr lang="LID4096" sz="1200" dirty="0"/>
          </a:p>
        </p:txBody>
      </p:sp>
      <p:sp>
        <p:nvSpPr>
          <p:cNvPr id="309" name="TextBox 308">
            <a:extLst>
              <a:ext uri="{FF2B5EF4-FFF2-40B4-BE49-F238E27FC236}">
                <a16:creationId xmlns:a16="http://schemas.microsoft.com/office/drawing/2014/main" id="{63CC5500-B6D2-9E1F-1675-51DE034C84E6}"/>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cxnSp>
        <p:nvCxnSpPr>
          <p:cNvPr id="310" name="Straight Arrow Connector 309">
            <a:extLst>
              <a:ext uri="{FF2B5EF4-FFF2-40B4-BE49-F238E27FC236}">
                <a16:creationId xmlns:a16="http://schemas.microsoft.com/office/drawing/2014/main" id="{5AF78D93-C5FC-6168-3B6D-7035F5E3A966}"/>
              </a:ext>
            </a:extLst>
          </p:cNvPr>
          <p:cNvCxnSpPr>
            <a:cxnSpLocks/>
          </p:cNvCxnSpPr>
          <p:nvPr/>
        </p:nvCxnSpPr>
        <p:spPr>
          <a:xfrm>
            <a:off x="3503712" y="3733309"/>
            <a:ext cx="567610" cy="0"/>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grpSp>
        <p:nvGrpSpPr>
          <p:cNvPr id="311" name="Group 310">
            <a:extLst>
              <a:ext uri="{FF2B5EF4-FFF2-40B4-BE49-F238E27FC236}">
                <a16:creationId xmlns:a16="http://schemas.microsoft.com/office/drawing/2014/main" id="{CCFED7D8-EC25-03CD-1822-B7E8DE2F9D3F}"/>
              </a:ext>
            </a:extLst>
          </p:cNvPr>
          <p:cNvGrpSpPr/>
          <p:nvPr/>
        </p:nvGrpSpPr>
        <p:grpSpPr>
          <a:xfrm>
            <a:off x="4449200" y="3084589"/>
            <a:ext cx="2002877" cy="1921042"/>
            <a:chOff x="3184602" y="2703558"/>
            <a:chExt cx="3225653" cy="3093855"/>
          </a:xfrm>
        </p:grpSpPr>
        <p:sp>
          <p:nvSpPr>
            <p:cNvPr id="312" name="Oval 311">
              <a:extLst>
                <a:ext uri="{FF2B5EF4-FFF2-40B4-BE49-F238E27FC236}">
                  <a16:creationId xmlns:a16="http://schemas.microsoft.com/office/drawing/2014/main" id="{E97A1A64-F67B-32C7-11A2-912F349DC024}"/>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3" name="Oval 312">
              <a:extLst>
                <a:ext uri="{FF2B5EF4-FFF2-40B4-BE49-F238E27FC236}">
                  <a16:creationId xmlns:a16="http://schemas.microsoft.com/office/drawing/2014/main" id="{29655359-5DDB-56AB-870D-2B18EBA28458}"/>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4" name="Oval 313">
              <a:extLst>
                <a:ext uri="{FF2B5EF4-FFF2-40B4-BE49-F238E27FC236}">
                  <a16:creationId xmlns:a16="http://schemas.microsoft.com/office/drawing/2014/main" id="{011365BB-F1F2-9771-C5C0-10F2D690A3FA}"/>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5" name="Oval 314">
              <a:extLst>
                <a:ext uri="{FF2B5EF4-FFF2-40B4-BE49-F238E27FC236}">
                  <a16:creationId xmlns:a16="http://schemas.microsoft.com/office/drawing/2014/main" id="{5B9534E8-F04F-81FD-EEBD-AF4DD0278AE4}"/>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6" name="Oval 315">
              <a:extLst>
                <a:ext uri="{FF2B5EF4-FFF2-40B4-BE49-F238E27FC236}">
                  <a16:creationId xmlns:a16="http://schemas.microsoft.com/office/drawing/2014/main" id="{8A891447-189B-A766-E2D7-8727732E7181}"/>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7" name="Oval 316">
              <a:extLst>
                <a:ext uri="{FF2B5EF4-FFF2-40B4-BE49-F238E27FC236}">
                  <a16:creationId xmlns:a16="http://schemas.microsoft.com/office/drawing/2014/main" id="{144160B7-25AA-0998-820D-95D0664287F0}"/>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18" name="Oval 317">
              <a:extLst>
                <a:ext uri="{FF2B5EF4-FFF2-40B4-BE49-F238E27FC236}">
                  <a16:creationId xmlns:a16="http://schemas.microsoft.com/office/drawing/2014/main" id="{322D882A-461C-B96B-880F-C2441F6B86AA}"/>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19" name="TextBox 318">
            <a:extLst>
              <a:ext uri="{FF2B5EF4-FFF2-40B4-BE49-F238E27FC236}">
                <a16:creationId xmlns:a16="http://schemas.microsoft.com/office/drawing/2014/main" id="{B8FCC18A-FB4C-FE4C-C3BA-E263A0C2EC5F}"/>
              </a:ext>
            </a:extLst>
          </p:cNvPr>
          <p:cNvSpPr txBox="1"/>
          <p:nvPr/>
        </p:nvSpPr>
        <p:spPr>
          <a:xfrm>
            <a:off x="4421064"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Sequence errors</a:t>
            </a:r>
          </a:p>
        </p:txBody>
      </p:sp>
      <p:grpSp>
        <p:nvGrpSpPr>
          <p:cNvPr id="320" name="Group 319">
            <a:extLst>
              <a:ext uri="{FF2B5EF4-FFF2-40B4-BE49-F238E27FC236}">
                <a16:creationId xmlns:a16="http://schemas.microsoft.com/office/drawing/2014/main" id="{22B9F8BD-7B91-6C63-66C5-ECB167AF4B5A}"/>
              </a:ext>
            </a:extLst>
          </p:cNvPr>
          <p:cNvGrpSpPr/>
          <p:nvPr/>
        </p:nvGrpSpPr>
        <p:grpSpPr>
          <a:xfrm>
            <a:off x="4223792" y="3243357"/>
            <a:ext cx="2177305" cy="1762823"/>
            <a:chOff x="5242882" y="3307647"/>
            <a:chExt cx="2395035" cy="1939105"/>
          </a:xfrm>
        </p:grpSpPr>
        <p:sp>
          <p:nvSpPr>
            <p:cNvPr id="321" name="Oval 320">
              <a:extLst>
                <a:ext uri="{FF2B5EF4-FFF2-40B4-BE49-F238E27FC236}">
                  <a16:creationId xmlns:a16="http://schemas.microsoft.com/office/drawing/2014/main" id="{661D3D9C-7447-94BE-81FD-E593CDD5BD8D}"/>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2" name="Oval 321">
              <a:extLst>
                <a:ext uri="{FF2B5EF4-FFF2-40B4-BE49-F238E27FC236}">
                  <a16:creationId xmlns:a16="http://schemas.microsoft.com/office/drawing/2014/main" id="{4BB3291B-E450-C6C1-3A2E-2E7E7FF72C2D}"/>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3" name="Oval 322">
              <a:extLst>
                <a:ext uri="{FF2B5EF4-FFF2-40B4-BE49-F238E27FC236}">
                  <a16:creationId xmlns:a16="http://schemas.microsoft.com/office/drawing/2014/main" id="{5B915B6E-5F75-FF3E-A4E4-7EABC4939D4D}"/>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4" name="Oval 323">
              <a:extLst>
                <a:ext uri="{FF2B5EF4-FFF2-40B4-BE49-F238E27FC236}">
                  <a16:creationId xmlns:a16="http://schemas.microsoft.com/office/drawing/2014/main" id="{8F7E26BD-6106-6A67-C658-21F7FD2E93FE}"/>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5" name="Oval 324">
              <a:extLst>
                <a:ext uri="{FF2B5EF4-FFF2-40B4-BE49-F238E27FC236}">
                  <a16:creationId xmlns:a16="http://schemas.microsoft.com/office/drawing/2014/main" id="{1E8FCCB5-17C9-F225-68C9-F991F42C2EFA}"/>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6" name="Oval 325">
              <a:extLst>
                <a:ext uri="{FF2B5EF4-FFF2-40B4-BE49-F238E27FC236}">
                  <a16:creationId xmlns:a16="http://schemas.microsoft.com/office/drawing/2014/main" id="{1D556126-C3E5-A33E-9C38-894A96C31655}"/>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7" name="Oval 326">
              <a:extLst>
                <a:ext uri="{FF2B5EF4-FFF2-40B4-BE49-F238E27FC236}">
                  <a16:creationId xmlns:a16="http://schemas.microsoft.com/office/drawing/2014/main" id="{304A1243-4AF6-1583-509B-83E3F7AFA374}"/>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8" name="Oval 327">
              <a:extLst>
                <a:ext uri="{FF2B5EF4-FFF2-40B4-BE49-F238E27FC236}">
                  <a16:creationId xmlns:a16="http://schemas.microsoft.com/office/drawing/2014/main" id="{C3C910A5-CEB6-5137-248A-DA118718D8F4}"/>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9" name="Oval 328">
              <a:extLst>
                <a:ext uri="{FF2B5EF4-FFF2-40B4-BE49-F238E27FC236}">
                  <a16:creationId xmlns:a16="http://schemas.microsoft.com/office/drawing/2014/main" id="{17FDDA8D-B33F-80BB-C911-1DA928AC2AF7}"/>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0" name="Oval 329">
              <a:extLst>
                <a:ext uri="{FF2B5EF4-FFF2-40B4-BE49-F238E27FC236}">
                  <a16:creationId xmlns:a16="http://schemas.microsoft.com/office/drawing/2014/main" id="{C8759982-4593-D577-7D1B-63704CD90A00}"/>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331" name="TextBox 330">
            <a:extLst>
              <a:ext uri="{FF2B5EF4-FFF2-40B4-BE49-F238E27FC236}">
                <a16:creationId xmlns:a16="http://schemas.microsoft.com/office/drawing/2014/main" id="{9297556A-6E37-9F5A-F098-1A87DFB051F1}"/>
              </a:ext>
            </a:extLst>
          </p:cNvPr>
          <p:cNvSpPr txBox="1"/>
          <p:nvPr/>
        </p:nvSpPr>
        <p:spPr>
          <a:xfrm>
            <a:off x="1085498" y="1283177"/>
            <a:ext cx="4908527" cy="307777"/>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Strategies for analyzing 16S rRNA amplicon sequences</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sp>
        <p:nvSpPr>
          <p:cNvPr id="335" name="TextBox 334">
            <a:extLst>
              <a:ext uri="{FF2B5EF4-FFF2-40B4-BE49-F238E27FC236}">
                <a16:creationId xmlns:a16="http://schemas.microsoft.com/office/drawing/2014/main" id="{AFCA20A3-E47A-0FE5-5382-6F62FF2FAE45}"/>
              </a:ext>
            </a:extLst>
          </p:cNvPr>
          <p:cNvSpPr txBox="1"/>
          <p:nvPr/>
        </p:nvSpPr>
        <p:spPr>
          <a:xfrm>
            <a:off x="932069" y="5643553"/>
            <a:ext cx="5436091" cy="461665"/>
          </a:xfrm>
          <a:prstGeom prst="rect">
            <a:avLst/>
          </a:prstGeom>
          <a:solidFill>
            <a:schemeClr val="bg1"/>
          </a:solidFill>
          <a:ln w="19050">
            <a:solidFill>
              <a:srgbClr val="FF0000"/>
            </a:solidFill>
          </a:ln>
        </p:spPr>
        <p:txBody>
          <a:bodyPr wrap="square">
            <a:spAutoFit/>
          </a:bodyPr>
          <a:lstStyle/>
          <a:p>
            <a:pPr algn="ctr"/>
            <a:r>
              <a:rPr lang="en-US" sz="1200" dirty="0">
                <a:latin typeface="Segoe UI" panose="020B0502040204020203" pitchFamily="34" charset="0"/>
                <a:cs typeface="Segoe UI" panose="020B0502040204020203" pitchFamily="34" charset="0"/>
              </a:rPr>
              <a:t>Any of the two methods for analyzing 16S rRNA amplicon sequences will produce as </a:t>
            </a:r>
            <a:r>
              <a:rPr lang="en-US" sz="1200" b="1" dirty="0">
                <a:latin typeface="Segoe UI" panose="020B0502040204020203" pitchFamily="34" charset="0"/>
                <a:cs typeface="Segoe UI" panose="020B0502040204020203" pitchFamily="34" charset="0"/>
              </a:rPr>
              <a:t>output</a:t>
            </a:r>
            <a:r>
              <a:rPr lang="en-US" sz="1200" dirty="0">
                <a:latin typeface="Segoe UI" panose="020B0502040204020203" pitchFamily="34" charset="0"/>
                <a:cs typeface="Segoe UI" panose="020B0502040204020203" pitchFamily="34" charset="0"/>
              </a:rPr>
              <a:t> a table with the OTUs/ASVs and their frequency.</a:t>
            </a:r>
            <a:endParaRPr lang="en-CH" sz="1200" dirty="0"/>
          </a:p>
        </p:txBody>
      </p:sp>
    </p:spTree>
    <p:extLst>
      <p:ext uri="{BB962C8B-B14F-4D97-AF65-F5344CB8AC3E}">
        <p14:creationId xmlns:p14="http://schemas.microsoft.com/office/powerpoint/2010/main" val="36919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Background</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3873363"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The great plate count anomaly</a:t>
            </a:r>
            <a:endParaRPr lang="en-CH" b="1" dirty="0"/>
          </a:p>
        </p:txBody>
      </p:sp>
      <p:sp>
        <p:nvSpPr>
          <p:cNvPr id="11" name="TextBox 10">
            <a:extLst>
              <a:ext uri="{FF2B5EF4-FFF2-40B4-BE49-F238E27FC236}">
                <a16:creationId xmlns:a16="http://schemas.microsoft.com/office/drawing/2014/main" id="{E5DA2C8C-ACEF-1EFD-B875-A5EE7BFED825}"/>
              </a:ext>
            </a:extLst>
          </p:cNvPr>
          <p:cNvSpPr txBox="1"/>
          <p:nvPr/>
        </p:nvSpPr>
        <p:spPr>
          <a:xfrm>
            <a:off x="1085498" y="1283177"/>
            <a:ext cx="5626452" cy="738664"/>
          </a:xfrm>
          <a:prstGeom prst="rect">
            <a:avLst/>
          </a:prstGeom>
          <a:noFill/>
        </p:spPr>
        <p:txBody>
          <a:bodyPr wrap="square">
            <a:spAutoFit/>
          </a:bodyPr>
          <a:lstStyle/>
          <a:p>
            <a:r>
              <a:rPr lang="en-US" sz="1400" b="0" i="0" dirty="0">
                <a:solidFill>
                  <a:schemeClr val="bg1">
                    <a:lumMod val="50000"/>
                  </a:schemeClr>
                </a:solidFill>
                <a:effectLst/>
                <a:latin typeface="Segoe UI" panose="020B0502040204020203" pitchFamily="34" charset="0"/>
                <a:cs typeface="Segoe UI" panose="020B0502040204020203" pitchFamily="34" charset="0"/>
              </a:rPr>
              <a:t>the term we use to describe the observation that microscopic cell counts are significantly higher than corresponding counts of colony forming units (CFUs) on agar plates</a:t>
            </a:r>
            <a:r>
              <a:rPr lang="en-US" sz="1400" dirty="0">
                <a:solidFill>
                  <a:schemeClr val="bg1">
                    <a:lumMod val="50000"/>
                  </a:schemeClr>
                </a:solidFill>
                <a:latin typeface="Segoe UI" panose="020B0502040204020203" pitchFamily="34" charset="0"/>
                <a:cs typeface="Segoe UI" panose="020B0502040204020203" pitchFamily="34" charset="0"/>
              </a:rPr>
              <a:t> – </a:t>
            </a:r>
            <a:r>
              <a:rPr lang="en-US" sz="1400" b="1" dirty="0">
                <a:solidFill>
                  <a:schemeClr val="bg1">
                    <a:lumMod val="50000"/>
                  </a:schemeClr>
                </a:solidFill>
                <a:latin typeface="Segoe UI" panose="020B0502040204020203" pitchFamily="34" charset="0"/>
                <a:cs typeface="Segoe UI" panose="020B0502040204020203" pitchFamily="34" charset="0"/>
              </a:rPr>
              <a:t>unculturable bacteria</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pic>
        <p:nvPicPr>
          <p:cNvPr id="1026" name="Picture 2" descr="Bacteria: Types, characteristics, where they live, hazards, and more">
            <a:extLst>
              <a:ext uri="{FF2B5EF4-FFF2-40B4-BE49-F238E27FC236}">
                <a16:creationId xmlns:a16="http://schemas.microsoft.com/office/drawing/2014/main" id="{8139DB11-7F17-E677-0961-A2D8337CD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7" t="13942" r="29872" b="15721"/>
          <a:stretch/>
        </p:blipFill>
        <p:spPr bwMode="auto">
          <a:xfrm>
            <a:off x="4600058" y="2777213"/>
            <a:ext cx="2045732" cy="204573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Microorganisms under a Microscope · Free Stock Photo">
            <a:extLst>
              <a:ext uri="{FF2B5EF4-FFF2-40B4-BE49-F238E27FC236}">
                <a16:creationId xmlns:a16="http://schemas.microsoft.com/office/drawing/2014/main" id="{B2D5B775-1AA1-445F-3644-DD073661A4B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7200"/>
                    </a14:imgEffect>
                    <a14:imgEffect>
                      <a14:brightnessContrast bright="40000" contrast="-20000"/>
                    </a14:imgEffect>
                  </a14:imgLayer>
                </a14:imgProps>
              </a:ext>
              <a:ext uri="{28A0092B-C50C-407E-A947-70E740481C1C}">
                <a14:useLocalDpi xmlns:a14="http://schemas.microsoft.com/office/drawing/2010/main" val="0"/>
              </a:ext>
            </a:extLst>
          </a:blip>
          <a:srcRect l="12500" r="12500"/>
          <a:stretch/>
        </p:blipFill>
        <p:spPr bwMode="auto">
          <a:xfrm>
            <a:off x="1542976" y="2811805"/>
            <a:ext cx="2045302" cy="20453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B72BCA-CB57-27CE-2297-73BEF99FD9BF}"/>
              </a:ext>
            </a:extLst>
          </p:cNvPr>
          <p:cNvSpPr txBox="1"/>
          <p:nvPr/>
        </p:nvSpPr>
        <p:spPr>
          <a:xfrm>
            <a:off x="1846362" y="2240418"/>
            <a:ext cx="1412111" cy="523220"/>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Microscopy cell counts</a:t>
            </a:r>
            <a:endParaRPr lang="en-CH" sz="1400" b="1" dirty="0"/>
          </a:p>
        </p:txBody>
      </p:sp>
      <p:sp>
        <p:nvSpPr>
          <p:cNvPr id="6" name="TextBox 5">
            <a:extLst>
              <a:ext uri="{FF2B5EF4-FFF2-40B4-BE49-F238E27FC236}">
                <a16:creationId xmlns:a16="http://schemas.microsoft.com/office/drawing/2014/main" id="{D4F81AAE-2A1C-B249-6669-A1515CF7BD1A}"/>
              </a:ext>
            </a:extLst>
          </p:cNvPr>
          <p:cNvSpPr txBox="1"/>
          <p:nvPr/>
        </p:nvSpPr>
        <p:spPr>
          <a:xfrm>
            <a:off x="4916868" y="2240418"/>
            <a:ext cx="1412111" cy="523220"/>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CFUs </a:t>
            </a:r>
          </a:p>
          <a:p>
            <a:pPr algn="ctr"/>
            <a:r>
              <a:rPr lang="en-US" sz="1400" b="1" dirty="0">
                <a:latin typeface="Segoe UI" panose="020B0502040204020203" pitchFamily="34" charset="0"/>
                <a:cs typeface="Segoe UI" panose="020B0502040204020203" pitchFamily="34" charset="0"/>
              </a:rPr>
              <a:t>counts</a:t>
            </a:r>
            <a:endParaRPr lang="en-CH" sz="1400" b="1" dirty="0"/>
          </a:p>
        </p:txBody>
      </p:sp>
      <p:sp>
        <p:nvSpPr>
          <p:cNvPr id="8" name="TextBox 7">
            <a:extLst>
              <a:ext uri="{FF2B5EF4-FFF2-40B4-BE49-F238E27FC236}">
                <a16:creationId xmlns:a16="http://schemas.microsoft.com/office/drawing/2014/main" id="{05902C03-4C5A-6CFF-FD38-8A08F5DE7FC5}"/>
              </a:ext>
            </a:extLst>
          </p:cNvPr>
          <p:cNvSpPr txBox="1"/>
          <p:nvPr/>
        </p:nvSpPr>
        <p:spPr>
          <a:xfrm>
            <a:off x="3426855" y="2348139"/>
            <a:ext cx="1412111"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&gt;&gt;&gt;</a:t>
            </a:r>
            <a:endParaRPr lang="en-CH" sz="1400" b="1" dirty="0"/>
          </a:p>
        </p:txBody>
      </p:sp>
      <p:sp>
        <p:nvSpPr>
          <p:cNvPr id="10" name="TextBox 9">
            <a:extLst>
              <a:ext uri="{FF2B5EF4-FFF2-40B4-BE49-F238E27FC236}">
                <a16:creationId xmlns:a16="http://schemas.microsoft.com/office/drawing/2014/main" id="{C9B9D5B9-7662-FF9A-658F-4CFDBF6183ED}"/>
              </a:ext>
            </a:extLst>
          </p:cNvPr>
          <p:cNvSpPr txBox="1"/>
          <p:nvPr/>
        </p:nvSpPr>
        <p:spPr>
          <a:xfrm>
            <a:off x="1481965" y="5517232"/>
            <a:ext cx="5110285" cy="523220"/>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Depending on the specific environment, up to 99% of all cells are uncultured – </a:t>
            </a:r>
            <a:r>
              <a:rPr lang="en-US" sz="1400" b="1" dirty="0">
                <a:solidFill>
                  <a:schemeClr val="bg1">
                    <a:lumMod val="50000"/>
                  </a:schemeClr>
                </a:solidFill>
                <a:latin typeface="Segoe UI" panose="020B0502040204020203" pitchFamily="34" charset="0"/>
                <a:cs typeface="Segoe UI" panose="020B0502040204020203" pitchFamily="34" charset="0"/>
              </a:rPr>
              <a:t>the majority is unculturable</a:t>
            </a:r>
            <a:endParaRPr lang="en-CH" sz="1400" b="1"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E5D68D7-525C-2D52-733B-D68638ADD68A}"/>
              </a:ext>
            </a:extLst>
          </p:cNvPr>
          <p:cNvSpPr txBox="1"/>
          <p:nvPr/>
        </p:nvSpPr>
        <p:spPr>
          <a:xfrm>
            <a:off x="1435101" y="6024349"/>
            <a:ext cx="5229740" cy="230832"/>
          </a:xfrm>
          <a:prstGeom prst="rect">
            <a:avLst/>
          </a:prstGeom>
          <a:noFill/>
        </p:spPr>
        <p:txBody>
          <a:bodyPr wrap="square">
            <a:spAutoFit/>
          </a:bodyPr>
          <a:lstStyle/>
          <a:p>
            <a:pPr algn="ctr"/>
            <a:r>
              <a:rPr lang="en-US" sz="900" dirty="0">
                <a:solidFill>
                  <a:schemeClr val="bg1">
                    <a:lumMod val="50000"/>
                  </a:schemeClr>
                </a:solidFill>
                <a:latin typeface="Segoe UI" panose="020B0502040204020203" pitchFamily="34" charset="0"/>
                <a:cs typeface="Segoe UI" panose="020B0502040204020203" pitchFamily="34" charset="0"/>
              </a:rPr>
              <a:t>Hofer U. </a:t>
            </a:r>
            <a:r>
              <a:rPr lang="en-US" sz="900" b="1" dirty="0">
                <a:solidFill>
                  <a:schemeClr val="bg1">
                    <a:lumMod val="50000"/>
                  </a:schemeClr>
                </a:solidFill>
                <a:latin typeface="Segoe UI" panose="020B0502040204020203" pitchFamily="34" charset="0"/>
                <a:cs typeface="Segoe UI" panose="020B0502040204020203" pitchFamily="34" charset="0"/>
              </a:rPr>
              <a:t>The majority is uncultured</a:t>
            </a:r>
            <a:r>
              <a:rPr lang="en-US" sz="900" dirty="0">
                <a:solidFill>
                  <a:schemeClr val="bg1">
                    <a:lumMod val="50000"/>
                  </a:schemeClr>
                </a:solidFill>
                <a:latin typeface="Segoe UI" panose="020B0502040204020203" pitchFamily="34" charset="0"/>
                <a:cs typeface="Segoe UI" panose="020B0502040204020203" pitchFamily="34" charset="0"/>
              </a:rPr>
              <a:t>. 2018. </a:t>
            </a:r>
            <a:r>
              <a:rPr lang="en-US" sz="900" i="1" dirty="0">
                <a:solidFill>
                  <a:schemeClr val="bg1">
                    <a:lumMod val="50000"/>
                  </a:schemeClr>
                </a:solidFill>
                <a:latin typeface="Segoe UI" panose="020B0502040204020203" pitchFamily="34" charset="0"/>
                <a:cs typeface="Segoe UI" panose="020B0502040204020203" pitchFamily="34" charset="0"/>
              </a:rPr>
              <a:t>Nature Reviews Microbiology</a:t>
            </a:r>
            <a:r>
              <a:rPr lang="en-US" sz="900" dirty="0">
                <a:solidFill>
                  <a:schemeClr val="bg1">
                    <a:lumMod val="50000"/>
                  </a:schemeClr>
                </a:solidFill>
                <a:latin typeface="Segoe UI" panose="020B0502040204020203" pitchFamily="34" charset="0"/>
                <a:cs typeface="Segoe UI" panose="020B0502040204020203" pitchFamily="34" charset="0"/>
              </a:rPr>
              <a:t>, 16(12), 716-717</a:t>
            </a:r>
            <a:endParaRPr lang="LID4096" sz="900" dirty="0"/>
          </a:p>
        </p:txBody>
      </p:sp>
      <p:pic>
        <p:nvPicPr>
          <p:cNvPr id="57" name="Picture 56">
            <a:extLst>
              <a:ext uri="{FF2B5EF4-FFF2-40B4-BE49-F238E27FC236}">
                <a16:creationId xmlns:a16="http://schemas.microsoft.com/office/drawing/2014/main" id="{116FCC3A-C582-1946-2E31-0290049B57D0}"/>
              </a:ext>
            </a:extLst>
          </p:cNvPr>
          <p:cNvPicPr>
            <a:picLocks noChangeAspect="1"/>
          </p:cNvPicPr>
          <p:nvPr/>
        </p:nvPicPr>
        <p:blipFill rotWithShape="1">
          <a:blip r:embed="rId6"/>
          <a:srcRect t="43236" r="46737" b="20810"/>
          <a:stretch/>
        </p:blipFill>
        <p:spPr>
          <a:xfrm>
            <a:off x="1060216" y="4931692"/>
            <a:ext cx="1101669" cy="243655"/>
          </a:xfrm>
          <a:prstGeom prst="rect">
            <a:avLst/>
          </a:prstGeom>
        </p:spPr>
      </p:pic>
      <p:pic>
        <p:nvPicPr>
          <p:cNvPr id="58" name="Picture 57">
            <a:extLst>
              <a:ext uri="{FF2B5EF4-FFF2-40B4-BE49-F238E27FC236}">
                <a16:creationId xmlns:a16="http://schemas.microsoft.com/office/drawing/2014/main" id="{CAA6A23F-6A82-9A21-0A76-A57D5D40EC7C}"/>
              </a:ext>
            </a:extLst>
          </p:cNvPr>
          <p:cNvPicPr>
            <a:picLocks noChangeAspect="1"/>
          </p:cNvPicPr>
          <p:nvPr/>
        </p:nvPicPr>
        <p:blipFill rotWithShape="1">
          <a:blip r:embed="rId6"/>
          <a:srcRect l="60539" t="6479" r="1094" b="5570"/>
          <a:stretch/>
        </p:blipFill>
        <p:spPr>
          <a:xfrm>
            <a:off x="4266452" y="4597239"/>
            <a:ext cx="793563" cy="596035"/>
          </a:xfrm>
          <a:prstGeom prst="rect">
            <a:avLst/>
          </a:prstGeom>
        </p:spPr>
      </p:pic>
      <p:sp>
        <p:nvSpPr>
          <p:cNvPr id="59" name="Oval 58">
            <a:extLst>
              <a:ext uri="{FF2B5EF4-FFF2-40B4-BE49-F238E27FC236}">
                <a16:creationId xmlns:a16="http://schemas.microsoft.com/office/drawing/2014/main" id="{0598C7B3-1C56-DD50-31A0-9B918E81B53C}"/>
              </a:ext>
            </a:extLst>
          </p:cNvPr>
          <p:cNvSpPr/>
          <p:nvPr/>
        </p:nvSpPr>
        <p:spPr>
          <a:xfrm>
            <a:off x="1542976" y="2799541"/>
            <a:ext cx="2045302" cy="204530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0" name="Oval 59">
            <a:extLst>
              <a:ext uri="{FF2B5EF4-FFF2-40B4-BE49-F238E27FC236}">
                <a16:creationId xmlns:a16="http://schemas.microsoft.com/office/drawing/2014/main" id="{894D4767-E607-35D9-6AC3-DE2099D142AD}"/>
              </a:ext>
            </a:extLst>
          </p:cNvPr>
          <p:cNvSpPr/>
          <p:nvPr/>
        </p:nvSpPr>
        <p:spPr>
          <a:xfrm>
            <a:off x="4597163" y="2784416"/>
            <a:ext cx="2045302" cy="204530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61" name="Straight Connector 60">
            <a:extLst>
              <a:ext uri="{FF2B5EF4-FFF2-40B4-BE49-F238E27FC236}">
                <a16:creationId xmlns:a16="http://schemas.microsoft.com/office/drawing/2014/main" id="{29EBE533-7ED3-1578-58AA-2A091EAA0B7E}"/>
              </a:ext>
            </a:extLst>
          </p:cNvPr>
          <p:cNvCxnSpPr>
            <a:cxnSpLocks/>
            <a:endCxn id="59" idx="2"/>
          </p:cNvCxnSpPr>
          <p:nvPr/>
        </p:nvCxnSpPr>
        <p:spPr>
          <a:xfrm flipH="1" flipV="1">
            <a:off x="1542976" y="3822192"/>
            <a:ext cx="111993" cy="1142714"/>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0BAE5-0984-B8DC-E8E5-41C44479F8A2}"/>
              </a:ext>
            </a:extLst>
          </p:cNvPr>
          <p:cNvCxnSpPr>
            <a:cxnSpLocks/>
          </p:cNvCxnSpPr>
          <p:nvPr/>
        </p:nvCxnSpPr>
        <p:spPr>
          <a:xfrm flipV="1">
            <a:off x="1657350" y="4848225"/>
            <a:ext cx="904875" cy="116681"/>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a:extLst>
              <a:ext uri="{FF2B5EF4-FFF2-40B4-BE49-F238E27FC236}">
                <a16:creationId xmlns:a16="http://schemas.microsoft.com/office/drawing/2014/main" id="{4B6B2036-5006-5AE2-8F31-C05324416C0E}"/>
              </a:ext>
            </a:extLst>
          </p:cNvPr>
          <p:cNvCxnSpPr>
            <a:cxnSpLocks/>
          </p:cNvCxnSpPr>
          <p:nvPr/>
        </p:nvCxnSpPr>
        <p:spPr>
          <a:xfrm flipH="1" flipV="1">
            <a:off x="4596469" y="3806712"/>
            <a:ext cx="111993" cy="1142714"/>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9B07DC42-2AB6-EA4C-CF2D-2359DD932B2A}"/>
              </a:ext>
            </a:extLst>
          </p:cNvPr>
          <p:cNvCxnSpPr>
            <a:cxnSpLocks/>
          </p:cNvCxnSpPr>
          <p:nvPr/>
        </p:nvCxnSpPr>
        <p:spPr>
          <a:xfrm flipV="1">
            <a:off x="4710843" y="4832745"/>
            <a:ext cx="904875" cy="116681"/>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33" name="Group 1032">
            <a:extLst>
              <a:ext uri="{FF2B5EF4-FFF2-40B4-BE49-F238E27FC236}">
                <a16:creationId xmlns:a16="http://schemas.microsoft.com/office/drawing/2014/main" id="{53C646F3-9673-588E-5196-F11A5ACEE8B3}"/>
              </a:ext>
            </a:extLst>
          </p:cNvPr>
          <p:cNvGrpSpPr/>
          <p:nvPr/>
        </p:nvGrpSpPr>
        <p:grpSpPr>
          <a:xfrm>
            <a:off x="6569532" y="2784416"/>
            <a:ext cx="3958510" cy="2031325"/>
            <a:chOff x="6569532" y="2784416"/>
            <a:chExt cx="3958510" cy="2031325"/>
          </a:xfrm>
        </p:grpSpPr>
        <p:sp>
          <p:nvSpPr>
            <p:cNvPr id="1034" name="Oval 1033">
              <a:extLst>
                <a:ext uri="{FF2B5EF4-FFF2-40B4-BE49-F238E27FC236}">
                  <a16:creationId xmlns:a16="http://schemas.microsoft.com/office/drawing/2014/main" id="{1AD539D2-3374-C780-2072-C70C1AB74376}"/>
                </a:ext>
              </a:extLst>
            </p:cNvPr>
            <p:cNvSpPr/>
            <p:nvPr/>
          </p:nvSpPr>
          <p:spPr>
            <a:xfrm>
              <a:off x="6594856" y="3630085"/>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35" name="TextBox 1034">
              <a:extLst>
                <a:ext uri="{FF2B5EF4-FFF2-40B4-BE49-F238E27FC236}">
                  <a16:creationId xmlns:a16="http://schemas.microsoft.com/office/drawing/2014/main" id="{B744B186-4C64-8FC9-E9D7-2BBE858EA187}"/>
                </a:ext>
              </a:extLst>
            </p:cNvPr>
            <p:cNvSpPr txBox="1"/>
            <p:nvPr/>
          </p:nvSpPr>
          <p:spPr>
            <a:xfrm>
              <a:off x="7681193" y="2784416"/>
              <a:ext cx="2846849" cy="2031325"/>
            </a:xfrm>
            <a:prstGeom prst="rect">
              <a:avLst/>
            </a:prstGeom>
            <a:noFill/>
          </p:spPr>
          <p:txBody>
            <a:bodyPr wrap="square">
              <a:spAutoFit/>
            </a:bodyPr>
            <a:lstStyle/>
            <a:p>
              <a:pPr marL="285750" indent="-285750">
                <a:buFont typeface="Arial" panose="020B0604020202020204" pitchFamily="34" charset="0"/>
                <a:buChar char="•"/>
              </a:pPr>
              <a:r>
                <a:rPr lang="en-GB" sz="1400" b="0" i="0" dirty="0">
                  <a:solidFill>
                    <a:schemeClr val="bg1">
                      <a:lumMod val="50000"/>
                    </a:schemeClr>
                  </a:solidFill>
                  <a:effectLst/>
                  <a:latin typeface="Segoe UI" panose="020B0502040204020203" pitchFamily="34" charset="0"/>
                  <a:cs typeface="Segoe UI" panose="020B0502040204020203" pitchFamily="34" charset="0"/>
                </a:rPr>
                <a:t>Nutritional requirements</a:t>
              </a:r>
            </a:p>
            <a:p>
              <a:pPr marL="285750" indent="-285750">
                <a:buFont typeface="Arial" panose="020B0604020202020204" pitchFamily="34" charset="0"/>
                <a:buChar char="•"/>
              </a:pPr>
              <a:endParaRPr lang="en-GB" sz="1400" b="0" i="0" dirty="0">
                <a:solidFill>
                  <a:schemeClr val="bg1">
                    <a:lumMod val="50000"/>
                  </a:schemeClr>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Environmental conditions</a:t>
              </a:r>
            </a:p>
            <a:p>
              <a:pPr marL="285750" indent="-285750">
                <a:buFont typeface="Arial" panose="020B0604020202020204" pitchFamily="34" charset="0"/>
                <a:buChar char="•"/>
              </a:pPr>
              <a:endParaRPr lang="en-GB"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Media toxicity </a:t>
              </a:r>
            </a:p>
            <a:p>
              <a:pPr marL="285750" indent="-285750">
                <a:buFont typeface="Arial" panose="020B0604020202020204" pitchFamily="34" charset="0"/>
                <a:buChar char="•"/>
              </a:pPr>
              <a:endParaRPr lang="en-GB"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Dependent on other bacteria</a:t>
              </a:r>
            </a:p>
            <a:p>
              <a:pPr marL="285750" indent="-285750">
                <a:buFont typeface="Arial" panose="020B0604020202020204" pitchFamily="34" charset="0"/>
                <a:buChar char="•"/>
              </a:pPr>
              <a:endParaRPr lang="en-GB"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a:t>
              </a:r>
            </a:p>
          </p:txBody>
        </p:sp>
        <p:sp>
          <p:nvSpPr>
            <p:cNvPr id="1036" name="Oval 1035">
              <a:extLst>
                <a:ext uri="{FF2B5EF4-FFF2-40B4-BE49-F238E27FC236}">
                  <a16:creationId xmlns:a16="http://schemas.microsoft.com/office/drawing/2014/main" id="{AEE66C24-8CEE-390C-CBD6-083F8DE2A643}"/>
                </a:ext>
              </a:extLst>
            </p:cNvPr>
            <p:cNvSpPr/>
            <p:nvPr/>
          </p:nvSpPr>
          <p:spPr>
            <a:xfrm>
              <a:off x="6604381" y="3775787"/>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37" name="Oval 1036">
              <a:extLst>
                <a:ext uri="{FF2B5EF4-FFF2-40B4-BE49-F238E27FC236}">
                  <a16:creationId xmlns:a16="http://schemas.microsoft.com/office/drawing/2014/main" id="{6866F883-4DB8-DFBD-84A9-3A7513087D39}"/>
                </a:ext>
              </a:extLst>
            </p:cNvPr>
            <p:cNvSpPr/>
            <p:nvPr/>
          </p:nvSpPr>
          <p:spPr>
            <a:xfrm>
              <a:off x="6569532" y="3480298"/>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38" name="Straight Connector 1037">
              <a:extLst>
                <a:ext uri="{FF2B5EF4-FFF2-40B4-BE49-F238E27FC236}">
                  <a16:creationId xmlns:a16="http://schemas.microsoft.com/office/drawing/2014/main" id="{7A7EEC1E-537F-406B-11CD-69B9632D0566}"/>
                </a:ext>
              </a:extLst>
            </p:cNvPr>
            <p:cNvCxnSpPr>
              <a:cxnSpLocks/>
              <a:stCxn id="1037" idx="7"/>
            </p:cNvCxnSpPr>
            <p:nvPr/>
          </p:nvCxnSpPr>
          <p:spPr>
            <a:xfrm flipV="1">
              <a:off x="6629023" y="2940050"/>
              <a:ext cx="1171952" cy="5504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3947E0AB-37C3-D120-CE73-A739D5195DDF}"/>
                </a:ext>
              </a:extLst>
            </p:cNvPr>
            <p:cNvCxnSpPr>
              <a:cxnSpLocks/>
              <a:stCxn id="1034" idx="6"/>
            </p:cNvCxnSpPr>
            <p:nvPr/>
          </p:nvCxnSpPr>
          <p:spPr>
            <a:xfrm flipV="1">
              <a:off x="6664554" y="3365500"/>
              <a:ext cx="1133246" cy="2994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12819F4D-E6AC-5717-7DAB-E4C5739A0CA2}"/>
                </a:ext>
              </a:extLst>
            </p:cNvPr>
            <p:cNvCxnSpPr>
              <a:cxnSpLocks/>
              <a:stCxn id="1036" idx="6"/>
            </p:cNvCxnSpPr>
            <p:nvPr/>
          </p:nvCxnSpPr>
          <p:spPr>
            <a:xfrm flipV="1">
              <a:off x="6674079" y="3790950"/>
              <a:ext cx="1133246" cy="196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B8BC9E90-C342-D391-4145-01CC93937CC5}"/>
                </a:ext>
              </a:extLst>
            </p:cNvPr>
            <p:cNvSpPr/>
            <p:nvPr/>
          </p:nvSpPr>
          <p:spPr>
            <a:xfrm>
              <a:off x="6594856" y="3919257"/>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42" name="Oval 1041">
              <a:extLst>
                <a:ext uri="{FF2B5EF4-FFF2-40B4-BE49-F238E27FC236}">
                  <a16:creationId xmlns:a16="http://schemas.microsoft.com/office/drawing/2014/main" id="{1C808324-90FF-2ABA-0366-52294A496071}"/>
                </a:ext>
              </a:extLst>
            </p:cNvPr>
            <p:cNvSpPr/>
            <p:nvPr/>
          </p:nvSpPr>
          <p:spPr>
            <a:xfrm>
              <a:off x="6569532" y="4042215"/>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43" name="Straight Connector 1042">
              <a:extLst>
                <a:ext uri="{FF2B5EF4-FFF2-40B4-BE49-F238E27FC236}">
                  <a16:creationId xmlns:a16="http://schemas.microsoft.com/office/drawing/2014/main" id="{AD3512A9-5A1A-3C4B-976D-F30D18BA0CA9}"/>
                </a:ext>
              </a:extLst>
            </p:cNvPr>
            <p:cNvCxnSpPr>
              <a:cxnSpLocks/>
              <a:stCxn id="1041" idx="6"/>
            </p:cNvCxnSpPr>
            <p:nvPr/>
          </p:nvCxnSpPr>
          <p:spPr>
            <a:xfrm>
              <a:off x="6664554" y="3954106"/>
              <a:ext cx="1141184" cy="265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18D96D9A-B725-5D5C-2DFE-EA2B4A195CB9}"/>
                </a:ext>
              </a:extLst>
            </p:cNvPr>
            <p:cNvCxnSpPr>
              <a:cxnSpLocks/>
              <a:stCxn id="1042" idx="5"/>
            </p:cNvCxnSpPr>
            <p:nvPr/>
          </p:nvCxnSpPr>
          <p:spPr>
            <a:xfrm>
              <a:off x="6629023" y="4101706"/>
              <a:ext cx="1174333" cy="544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Footer Placeholder 6">
            <a:extLst>
              <a:ext uri="{FF2B5EF4-FFF2-40B4-BE49-F238E27FC236}">
                <a16:creationId xmlns:a16="http://schemas.microsoft.com/office/drawing/2014/main" id="{8F62100A-3302-C6A8-B14D-578A0F227BE1}"/>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50649CB-D336-B360-C3BF-91117FAC4CB0}"/>
              </a:ext>
            </a:extLst>
          </p:cNvPr>
          <p:cNvSpPr txBox="1"/>
          <p:nvPr/>
        </p:nvSpPr>
        <p:spPr>
          <a:xfrm>
            <a:off x="2161022" y="4949160"/>
            <a:ext cx="1584176"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Culture-independent</a:t>
            </a:r>
            <a:endParaRPr lang="LID4096" sz="1100" dirty="0"/>
          </a:p>
        </p:txBody>
      </p:sp>
      <p:sp>
        <p:nvSpPr>
          <p:cNvPr id="15" name="TextBox 14">
            <a:extLst>
              <a:ext uri="{FF2B5EF4-FFF2-40B4-BE49-F238E27FC236}">
                <a16:creationId xmlns:a16="http://schemas.microsoft.com/office/drawing/2014/main" id="{884C4BEE-DFDA-840C-B97B-C10C0981ED86}"/>
              </a:ext>
            </a:extLst>
          </p:cNvPr>
          <p:cNvSpPr txBox="1"/>
          <p:nvPr/>
        </p:nvSpPr>
        <p:spPr>
          <a:xfrm>
            <a:off x="5231904" y="4953165"/>
            <a:ext cx="1584176"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Culture-dependent</a:t>
            </a:r>
            <a:endParaRPr lang="LID4096" sz="1100" dirty="0"/>
          </a:p>
        </p:txBody>
      </p:sp>
    </p:spTree>
    <p:extLst>
      <p:ext uri="{BB962C8B-B14F-4D97-AF65-F5344CB8AC3E}">
        <p14:creationId xmlns:p14="http://schemas.microsoft.com/office/powerpoint/2010/main" val="254875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40</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OTUs vs. ASVs</a:t>
            </a:r>
            <a:endParaRPr lang="en-CH" b="1" dirty="0"/>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1C07B73-3BCE-6A7D-1CCA-F1543AA30ADC}"/>
              </a:ext>
            </a:extLst>
          </p:cNvPr>
          <p:cNvSpPr txBox="1"/>
          <p:nvPr/>
        </p:nvSpPr>
        <p:spPr>
          <a:xfrm>
            <a:off x="6600056" y="908720"/>
            <a:ext cx="2151177"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Operational Taxonomic Units (OTUs) clustering</a:t>
            </a:r>
          </a:p>
        </p:txBody>
      </p:sp>
      <p:sp>
        <p:nvSpPr>
          <p:cNvPr id="228" name="TextBox 227">
            <a:extLst>
              <a:ext uri="{FF2B5EF4-FFF2-40B4-BE49-F238E27FC236}">
                <a16:creationId xmlns:a16="http://schemas.microsoft.com/office/drawing/2014/main" id="{322D4C88-7158-450D-E6C4-B4AD10660CE9}"/>
              </a:ext>
            </a:extLst>
          </p:cNvPr>
          <p:cNvSpPr txBox="1"/>
          <p:nvPr/>
        </p:nvSpPr>
        <p:spPr>
          <a:xfrm>
            <a:off x="9335736" y="908720"/>
            <a:ext cx="2016221"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Amplicon Sequence Variants (ASVs)</a:t>
            </a:r>
          </a:p>
        </p:txBody>
      </p:sp>
      <p:grpSp>
        <p:nvGrpSpPr>
          <p:cNvPr id="6" name="Group 5">
            <a:extLst>
              <a:ext uri="{FF2B5EF4-FFF2-40B4-BE49-F238E27FC236}">
                <a16:creationId xmlns:a16="http://schemas.microsoft.com/office/drawing/2014/main" id="{269B0803-7BA9-03B1-CD19-DB7AC3DCE6C1}"/>
              </a:ext>
            </a:extLst>
          </p:cNvPr>
          <p:cNvGrpSpPr/>
          <p:nvPr/>
        </p:nvGrpSpPr>
        <p:grpSpPr>
          <a:xfrm>
            <a:off x="6829967" y="1412776"/>
            <a:ext cx="1850279" cy="1924047"/>
            <a:chOff x="6635687" y="1355282"/>
            <a:chExt cx="2238838" cy="2328097"/>
          </a:xfrm>
        </p:grpSpPr>
        <p:grpSp>
          <p:nvGrpSpPr>
            <p:cNvPr id="76" name="Group 75">
              <a:extLst>
                <a:ext uri="{FF2B5EF4-FFF2-40B4-BE49-F238E27FC236}">
                  <a16:creationId xmlns:a16="http://schemas.microsoft.com/office/drawing/2014/main" id="{6CD2C72B-085B-B9D5-94D8-06263C11CE03}"/>
                </a:ext>
              </a:extLst>
            </p:cNvPr>
            <p:cNvGrpSpPr/>
            <p:nvPr/>
          </p:nvGrpSpPr>
          <p:grpSpPr>
            <a:xfrm>
              <a:off x="6755091" y="1772816"/>
              <a:ext cx="1865541" cy="1601916"/>
              <a:chOff x="7470819" y="1971100"/>
              <a:chExt cx="1865541" cy="1601916"/>
            </a:xfrm>
          </p:grpSpPr>
          <p:grpSp>
            <p:nvGrpSpPr>
              <p:cNvPr id="84" name="Group 83">
                <a:extLst>
                  <a:ext uri="{FF2B5EF4-FFF2-40B4-BE49-F238E27FC236}">
                    <a16:creationId xmlns:a16="http://schemas.microsoft.com/office/drawing/2014/main" id="{3AC8F388-3F3E-C40E-9D48-358151CDC4D1}"/>
                  </a:ext>
                </a:extLst>
              </p:cNvPr>
              <p:cNvGrpSpPr/>
              <p:nvPr/>
            </p:nvGrpSpPr>
            <p:grpSpPr>
              <a:xfrm>
                <a:off x="7681090" y="1971100"/>
                <a:ext cx="1655270" cy="1587638"/>
                <a:chOff x="3184602" y="2703558"/>
                <a:chExt cx="3225653" cy="3093855"/>
              </a:xfrm>
            </p:grpSpPr>
            <p:sp>
              <p:nvSpPr>
                <p:cNvPr id="118" name="Oval 117">
                  <a:extLst>
                    <a:ext uri="{FF2B5EF4-FFF2-40B4-BE49-F238E27FC236}">
                      <a16:creationId xmlns:a16="http://schemas.microsoft.com/office/drawing/2014/main" id="{BD7EF412-ED84-F403-2CA7-8884AAAA7400}"/>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DCDB31CC-4588-4B37-79E1-8105D1BC30C9}"/>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7B0BF430-0C0A-1EEA-9B02-511DB00680C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4" name="Oval 123">
                  <a:extLst>
                    <a:ext uri="{FF2B5EF4-FFF2-40B4-BE49-F238E27FC236}">
                      <a16:creationId xmlns:a16="http://schemas.microsoft.com/office/drawing/2014/main" id="{93543B94-F22D-55A8-6953-57CF004B785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6" name="Oval 125">
                  <a:extLst>
                    <a:ext uri="{FF2B5EF4-FFF2-40B4-BE49-F238E27FC236}">
                      <a16:creationId xmlns:a16="http://schemas.microsoft.com/office/drawing/2014/main" id="{B7FE556D-EA9B-F928-8CD5-A01B155D0B5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7" name="Oval 126">
                  <a:extLst>
                    <a:ext uri="{FF2B5EF4-FFF2-40B4-BE49-F238E27FC236}">
                      <a16:creationId xmlns:a16="http://schemas.microsoft.com/office/drawing/2014/main" id="{4C69A117-0348-103B-0AD6-2A0506EBE1D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93" name="Group 92">
                <a:extLst>
                  <a:ext uri="{FF2B5EF4-FFF2-40B4-BE49-F238E27FC236}">
                    <a16:creationId xmlns:a16="http://schemas.microsoft.com/office/drawing/2014/main" id="{88BE5675-8BC1-AFC3-D8E5-FA6879F4F5A6}"/>
                  </a:ext>
                </a:extLst>
              </p:cNvPr>
              <p:cNvGrpSpPr/>
              <p:nvPr/>
            </p:nvGrpSpPr>
            <p:grpSpPr>
              <a:xfrm>
                <a:off x="7470819" y="2116138"/>
                <a:ext cx="1799425" cy="1456878"/>
                <a:chOff x="5242882" y="3307647"/>
                <a:chExt cx="2395035" cy="1939105"/>
              </a:xfrm>
            </p:grpSpPr>
            <p:sp>
              <p:nvSpPr>
                <p:cNvPr id="94" name="Oval 93">
                  <a:extLst>
                    <a:ext uri="{FF2B5EF4-FFF2-40B4-BE49-F238E27FC236}">
                      <a16:creationId xmlns:a16="http://schemas.microsoft.com/office/drawing/2014/main" id="{D88B1376-0593-D099-4158-2F70F04870D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4" name="Oval 103">
                  <a:extLst>
                    <a:ext uri="{FF2B5EF4-FFF2-40B4-BE49-F238E27FC236}">
                      <a16:creationId xmlns:a16="http://schemas.microsoft.com/office/drawing/2014/main" id="{69C8580F-4443-8980-874F-F819BF9B68B2}"/>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Oval 104">
                  <a:extLst>
                    <a:ext uri="{FF2B5EF4-FFF2-40B4-BE49-F238E27FC236}">
                      <a16:creationId xmlns:a16="http://schemas.microsoft.com/office/drawing/2014/main" id="{E0218448-0051-8654-70B2-F61D30E429CC}"/>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1" name="Oval 110">
                  <a:extLst>
                    <a:ext uri="{FF2B5EF4-FFF2-40B4-BE49-F238E27FC236}">
                      <a16:creationId xmlns:a16="http://schemas.microsoft.com/office/drawing/2014/main" id="{CED7DCAD-D0D6-4F6C-3257-B95A8310C70C}"/>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Oval 111">
                  <a:extLst>
                    <a:ext uri="{FF2B5EF4-FFF2-40B4-BE49-F238E27FC236}">
                      <a16:creationId xmlns:a16="http://schemas.microsoft.com/office/drawing/2014/main" id="{10D94D2D-4ACF-0D5B-CADB-3C62CCC2661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Oval 112">
                  <a:extLst>
                    <a:ext uri="{FF2B5EF4-FFF2-40B4-BE49-F238E27FC236}">
                      <a16:creationId xmlns:a16="http://schemas.microsoft.com/office/drawing/2014/main" id="{C1976E4F-7C36-4B23-DCD8-C6C6C58540FE}"/>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Oval 113">
                  <a:extLst>
                    <a:ext uri="{FF2B5EF4-FFF2-40B4-BE49-F238E27FC236}">
                      <a16:creationId xmlns:a16="http://schemas.microsoft.com/office/drawing/2014/main" id="{39942B16-9187-5952-529F-5234431AE581}"/>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5" name="Oval 114">
                  <a:extLst>
                    <a:ext uri="{FF2B5EF4-FFF2-40B4-BE49-F238E27FC236}">
                      <a16:creationId xmlns:a16="http://schemas.microsoft.com/office/drawing/2014/main" id="{26592FF7-5580-1896-F6AE-754DA6825026}"/>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6" name="Oval 115">
                  <a:extLst>
                    <a:ext uri="{FF2B5EF4-FFF2-40B4-BE49-F238E27FC236}">
                      <a16:creationId xmlns:a16="http://schemas.microsoft.com/office/drawing/2014/main" id="{6501BB0C-9E5E-6ADA-956B-520878BF9911}"/>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7" name="Oval 116">
                  <a:extLst>
                    <a:ext uri="{FF2B5EF4-FFF2-40B4-BE49-F238E27FC236}">
                      <a16:creationId xmlns:a16="http://schemas.microsoft.com/office/drawing/2014/main" id="{3B8DDC7C-DDFE-11F3-F66A-0F8617601A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277" name="Oval 276">
              <a:extLst>
                <a:ext uri="{FF2B5EF4-FFF2-40B4-BE49-F238E27FC236}">
                  <a16:creationId xmlns:a16="http://schemas.microsoft.com/office/drawing/2014/main" id="{7D0E05BF-3F24-098D-007F-F6DEB312D6A6}"/>
                </a:ext>
              </a:extLst>
            </p:cNvPr>
            <p:cNvSpPr/>
            <p:nvPr/>
          </p:nvSpPr>
          <p:spPr>
            <a:xfrm>
              <a:off x="6635687" y="1461280"/>
              <a:ext cx="1474978" cy="1474978"/>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 name="Oval 277">
              <a:extLst>
                <a:ext uri="{FF2B5EF4-FFF2-40B4-BE49-F238E27FC236}">
                  <a16:creationId xmlns:a16="http://schemas.microsoft.com/office/drawing/2014/main" id="{F032EAA4-3363-270A-BECF-642DDBCF8032}"/>
                </a:ext>
              </a:extLst>
            </p:cNvPr>
            <p:cNvSpPr/>
            <p:nvPr/>
          </p:nvSpPr>
          <p:spPr>
            <a:xfrm>
              <a:off x="7405133" y="2945430"/>
              <a:ext cx="386015" cy="386015"/>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9" name="Oval 278">
              <a:extLst>
                <a:ext uri="{FF2B5EF4-FFF2-40B4-BE49-F238E27FC236}">
                  <a16:creationId xmlns:a16="http://schemas.microsoft.com/office/drawing/2014/main" id="{4B5CF34A-8DA9-C689-9755-2BC1EC37F976}"/>
                </a:ext>
              </a:extLst>
            </p:cNvPr>
            <p:cNvSpPr/>
            <p:nvPr/>
          </p:nvSpPr>
          <p:spPr>
            <a:xfrm>
              <a:off x="7889710" y="2584890"/>
              <a:ext cx="858873" cy="858873"/>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0" name="TextBox 279">
              <a:extLst>
                <a:ext uri="{FF2B5EF4-FFF2-40B4-BE49-F238E27FC236}">
                  <a16:creationId xmlns:a16="http://schemas.microsoft.com/office/drawing/2014/main" id="{BB80C8A2-7371-8583-22E9-193795E95650}"/>
                </a:ext>
              </a:extLst>
            </p:cNvPr>
            <p:cNvSpPr txBox="1"/>
            <p:nvPr/>
          </p:nvSpPr>
          <p:spPr>
            <a:xfrm>
              <a:off x="7786654" y="1355282"/>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1</a:t>
              </a:r>
              <a:endParaRPr lang="LID4096" sz="1200" dirty="0"/>
            </a:p>
          </p:txBody>
        </p:sp>
        <p:sp>
          <p:nvSpPr>
            <p:cNvPr id="281" name="TextBox 280">
              <a:extLst>
                <a:ext uri="{FF2B5EF4-FFF2-40B4-BE49-F238E27FC236}">
                  <a16:creationId xmlns:a16="http://schemas.microsoft.com/office/drawing/2014/main" id="{D9E312EC-EA23-7353-0C9B-110D2AEB6589}"/>
                </a:ext>
              </a:extLst>
            </p:cNvPr>
            <p:cNvSpPr txBox="1"/>
            <p:nvPr/>
          </p:nvSpPr>
          <p:spPr>
            <a:xfrm>
              <a:off x="6949870" y="3406380"/>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2</a:t>
              </a:r>
              <a:endParaRPr lang="LID4096" sz="1200" dirty="0"/>
            </a:p>
          </p:txBody>
        </p:sp>
        <p:sp>
          <p:nvSpPr>
            <p:cNvPr id="282" name="TextBox 281">
              <a:extLst>
                <a:ext uri="{FF2B5EF4-FFF2-40B4-BE49-F238E27FC236}">
                  <a16:creationId xmlns:a16="http://schemas.microsoft.com/office/drawing/2014/main" id="{F1DDC1D0-05D2-2DC5-8745-E20B05F34472}"/>
                </a:ext>
              </a:extLst>
            </p:cNvPr>
            <p:cNvSpPr txBox="1"/>
            <p:nvPr/>
          </p:nvSpPr>
          <p:spPr>
            <a:xfrm>
              <a:off x="8088212" y="2310149"/>
              <a:ext cx="786313"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3</a:t>
              </a:r>
              <a:endParaRPr lang="LID4096" sz="1200" dirty="0"/>
            </a:p>
          </p:txBody>
        </p:sp>
      </p:grpSp>
      <p:grpSp>
        <p:nvGrpSpPr>
          <p:cNvPr id="7" name="Group 6">
            <a:extLst>
              <a:ext uri="{FF2B5EF4-FFF2-40B4-BE49-F238E27FC236}">
                <a16:creationId xmlns:a16="http://schemas.microsoft.com/office/drawing/2014/main" id="{2E6FD030-FF63-53C9-6F39-7B40F7A74D6E}"/>
              </a:ext>
            </a:extLst>
          </p:cNvPr>
          <p:cNvGrpSpPr/>
          <p:nvPr/>
        </p:nvGrpSpPr>
        <p:grpSpPr>
          <a:xfrm>
            <a:off x="9486494" y="1556792"/>
            <a:ext cx="1753935" cy="1714455"/>
            <a:chOff x="9302330" y="1496383"/>
            <a:chExt cx="2122262" cy="2074491"/>
          </a:xfrm>
        </p:grpSpPr>
        <p:grpSp>
          <p:nvGrpSpPr>
            <p:cNvPr id="166" name="Group 165">
              <a:extLst>
                <a:ext uri="{FF2B5EF4-FFF2-40B4-BE49-F238E27FC236}">
                  <a16:creationId xmlns:a16="http://schemas.microsoft.com/office/drawing/2014/main" id="{D3D4B898-596C-2BBD-4AEF-7519F68B770E}"/>
                </a:ext>
              </a:extLst>
            </p:cNvPr>
            <p:cNvGrpSpPr/>
            <p:nvPr/>
          </p:nvGrpSpPr>
          <p:grpSpPr>
            <a:xfrm>
              <a:off x="9395354" y="1744370"/>
              <a:ext cx="1655270" cy="1587638"/>
              <a:chOff x="3184602" y="2703558"/>
              <a:chExt cx="3225653" cy="3093855"/>
            </a:xfrm>
          </p:grpSpPr>
          <p:sp>
            <p:nvSpPr>
              <p:cNvPr id="178" name="Oval 177">
                <a:extLst>
                  <a:ext uri="{FF2B5EF4-FFF2-40B4-BE49-F238E27FC236}">
                    <a16:creationId xmlns:a16="http://schemas.microsoft.com/office/drawing/2014/main" id="{139DB9D1-E73F-D5FE-4C76-48EF2737C9D2}"/>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9" name="Oval 178">
                <a:extLst>
                  <a:ext uri="{FF2B5EF4-FFF2-40B4-BE49-F238E27FC236}">
                    <a16:creationId xmlns:a16="http://schemas.microsoft.com/office/drawing/2014/main" id="{23A0B18D-13CE-38CD-D2F2-90767D62F6FA}"/>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0" name="Oval 179">
                <a:extLst>
                  <a:ext uri="{FF2B5EF4-FFF2-40B4-BE49-F238E27FC236}">
                    <a16:creationId xmlns:a16="http://schemas.microsoft.com/office/drawing/2014/main" id="{38D01E37-211A-216B-8178-89B69F46E48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1" name="Oval 180">
                <a:extLst>
                  <a:ext uri="{FF2B5EF4-FFF2-40B4-BE49-F238E27FC236}">
                    <a16:creationId xmlns:a16="http://schemas.microsoft.com/office/drawing/2014/main" id="{9F32F6C9-5E0F-89B2-E648-AA6E05EB1A02}"/>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2" name="Oval 181">
                <a:extLst>
                  <a:ext uri="{FF2B5EF4-FFF2-40B4-BE49-F238E27FC236}">
                    <a16:creationId xmlns:a16="http://schemas.microsoft.com/office/drawing/2014/main" id="{77496017-8DD3-8395-909A-C3F1A03C95A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3" name="Oval 182">
                <a:extLst>
                  <a:ext uri="{FF2B5EF4-FFF2-40B4-BE49-F238E27FC236}">
                    <a16:creationId xmlns:a16="http://schemas.microsoft.com/office/drawing/2014/main" id="{0BB2C43A-BC4F-DB7B-E42F-1DCF0CAFCF8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84" name="Oval 183">
                <a:extLst>
                  <a:ext uri="{FF2B5EF4-FFF2-40B4-BE49-F238E27FC236}">
                    <a16:creationId xmlns:a16="http://schemas.microsoft.com/office/drawing/2014/main" id="{8D313D3D-F353-A44D-7A62-F890BB87924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27" name="TextBox 226">
              <a:extLst>
                <a:ext uri="{FF2B5EF4-FFF2-40B4-BE49-F238E27FC236}">
                  <a16:creationId xmlns:a16="http://schemas.microsoft.com/office/drawing/2014/main" id="{88F4829A-EF58-DF10-323C-57865325BFA6}"/>
                </a:ext>
              </a:extLst>
            </p:cNvPr>
            <p:cNvSpPr txBox="1"/>
            <p:nvPr/>
          </p:nvSpPr>
          <p:spPr>
            <a:xfrm>
              <a:off x="9302330" y="176855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ASV1</a:t>
              </a:r>
              <a:endParaRPr lang="LID4096" sz="1200" dirty="0"/>
            </a:p>
          </p:txBody>
        </p:sp>
        <p:sp>
          <p:nvSpPr>
            <p:cNvPr id="303" name="TextBox 302">
              <a:extLst>
                <a:ext uri="{FF2B5EF4-FFF2-40B4-BE49-F238E27FC236}">
                  <a16:creationId xmlns:a16="http://schemas.microsoft.com/office/drawing/2014/main" id="{4E8243A3-375A-34EF-7744-9E007D2A54A7}"/>
                </a:ext>
              </a:extLst>
            </p:cNvPr>
            <p:cNvSpPr txBox="1"/>
            <p:nvPr/>
          </p:nvSpPr>
          <p:spPr>
            <a:xfrm>
              <a:off x="10042762" y="1496383"/>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ASV2</a:t>
              </a:r>
              <a:endParaRPr lang="LID4096" sz="1200" dirty="0"/>
            </a:p>
          </p:txBody>
        </p:sp>
        <p:sp>
          <p:nvSpPr>
            <p:cNvPr id="304" name="TextBox 303">
              <a:extLst>
                <a:ext uri="{FF2B5EF4-FFF2-40B4-BE49-F238E27FC236}">
                  <a16:creationId xmlns:a16="http://schemas.microsoft.com/office/drawing/2014/main" id="{97474538-ED10-100F-2E8A-17C46EA898BA}"/>
                </a:ext>
              </a:extLst>
            </p:cNvPr>
            <p:cNvSpPr txBox="1"/>
            <p:nvPr/>
          </p:nvSpPr>
          <p:spPr>
            <a:xfrm>
              <a:off x="10534388" y="1778256"/>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ASV3</a:t>
              </a:r>
              <a:endParaRPr lang="LID4096" sz="1200" dirty="0"/>
            </a:p>
          </p:txBody>
        </p:sp>
        <p:sp>
          <p:nvSpPr>
            <p:cNvPr id="305" name="TextBox 304">
              <a:extLst>
                <a:ext uri="{FF2B5EF4-FFF2-40B4-BE49-F238E27FC236}">
                  <a16:creationId xmlns:a16="http://schemas.microsoft.com/office/drawing/2014/main" id="{1D2D7F54-16C6-CC92-9A43-BEF02614C31A}"/>
                </a:ext>
              </a:extLst>
            </p:cNvPr>
            <p:cNvSpPr txBox="1"/>
            <p:nvPr/>
          </p:nvSpPr>
          <p:spPr>
            <a:xfrm>
              <a:off x="9688045" y="270077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ASV4</a:t>
              </a:r>
              <a:endParaRPr lang="LID4096" sz="1200" dirty="0"/>
            </a:p>
          </p:txBody>
        </p:sp>
        <p:sp>
          <p:nvSpPr>
            <p:cNvPr id="306" name="TextBox 305">
              <a:extLst>
                <a:ext uri="{FF2B5EF4-FFF2-40B4-BE49-F238E27FC236}">
                  <a16:creationId xmlns:a16="http://schemas.microsoft.com/office/drawing/2014/main" id="{83567D54-C910-71D7-C3CA-9BFF08C2EDF8}"/>
                </a:ext>
              </a:extLst>
            </p:cNvPr>
            <p:cNvSpPr txBox="1"/>
            <p:nvPr/>
          </p:nvSpPr>
          <p:spPr>
            <a:xfrm>
              <a:off x="10421237" y="253867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ASV5</a:t>
              </a:r>
              <a:endParaRPr lang="LID4096" sz="1200" dirty="0"/>
            </a:p>
          </p:txBody>
        </p:sp>
        <p:sp>
          <p:nvSpPr>
            <p:cNvPr id="307" name="TextBox 306">
              <a:extLst>
                <a:ext uri="{FF2B5EF4-FFF2-40B4-BE49-F238E27FC236}">
                  <a16:creationId xmlns:a16="http://schemas.microsoft.com/office/drawing/2014/main" id="{60CCFBAB-E3BA-C172-0B29-383593DA643A}"/>
                </a:ext>
              </a:extLst>
            </p:cNvPr>
            <p:cNvSpPr txBox="1"/>
            <p:nvPr/>
          </p:nvSpPr>
          <p:spPr>
            <a:xfrm>
              <a:off x="10768790" y="276335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ASV6</a:t>
              </a:r>
              <a:endParaRPr lang="LID4096" sz="1200" dirty="0"/>
            </a:p>
          </p:txBody>
        </p:sp>
        <p:sp>
          <p:nvSpPr>
            <p:cNvPr id="308" name="TextBox 307">
              <a:extLst>
                <a:ext uri="{FF2B5EF4-FFF2-40B4-BE49-F238E27FC236}">
                  <a16:creationId xmlns:a16="http://schemas.microsoft.com/office/drawing/2014/main" id="{3D6AFC06-08CF-8609-02A7-8CB00F4262C2}"/>
                </a:ext>
              </a:extLst>
            </p:cNvPr>
            <p:cNvSpPr txBox="1"/>
            <p:nvPr/>
          </p:nvSpPr>
          <p:spPr>
            <a:xfrm>
              <a:off x="10517514" y="3293875"/>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ASV7</a:t>
              </a:r>
              <a:endParaRPr lang="LID4096" sz="1200" dirty="0"/>
            </a:p>
          </p:txBody>
        </p:sp>
      </p:grpSp>
      <p:sp>
        <p:nvSpPr>
          <p:cNvPr id="33" name="TextBox 32">
            <a:extLst>
              <a:ext uri="{FF2B5EF4-FFF2-40B4-BE49-F238E27FC236}">
                <a16:creationId xmlns:a16="http://schemas.microsoft.com/office/drawing/2014/main" id="{B6C38ADC-1C23-04CE-3006-0FD1B0AC71BC}"/>
              </a:ext>
            </a:extLst>
          </p:cNvPr>
          <p:cNvSpPr txBox="1"/>
          <p:nvPr/>
        </p:nvSpPr>
        <p:spPr>
          <a:xfrm>
            <a:off x="1085497" y="1340768"/>
            <a:ext cx="5680512" cy="2677656"/>
          </a:xfrm>
          <a:prstGeom prst="rect">
            <a:avLst/>
          </a:prstGeom>
          <a:noFill/>
        </p:spPr>
        <p:txBody>
          <a:bodyPr wrap="square">
            <a:spAutoFit/>
          </a:bodyPr>
          <a:lstStyle/>
          <a:p>
            <a:r>
              <a:rPr lang="en-US" sz="1400" b="1" dirty="0">
                <a:solidFill>
                  <a:srgbClr val="C00000"/>
                </a:solidFill>
                <a:latin typeface="Segoe UI" panose="020B0502040204020203" pitchFamily="34" charset="0"/>
                <a:cs typeface="Segoe UI" panose="020B0502040204020203" pitchFamily="34" charset="0"/>
              </a:rPr>
              <a:t>OTUs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Sequencing errors are avoided by clustering sequences into OTUs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Arbitrary clustering threshold (99%, 98%, 97%, 95%...)</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Underestimation of diversity</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Sequencing artifacts are retained in the analysis</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r>
              <a:rPr lang="en-US" sz="1400" b="1" dirty="0">
                <a:solidFill>
                  <a:srgbClr val="C00000"/>
                </a:solidFill>
                <a:latin typeface="Segoe UI" panose="020B0502040204020203" pitchFamily="34" charset="0"/>
                <a:cs typeface="Segoe UI" panose="020B0502040204020203" pitchFamily="34" charset="0"/>
              </a:rPr>
              <a:t>ASVs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Most bacteria have multiple 16S rRNA gene copies with SNPs </a:t>
            </a:r>
            <a:r>
              <a:rPr lang="en-US" sz="1400"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 i</a:t>
            </a:r>
            <a:r>
              <a:rPr lang="en-US" sz="1400" dirty="0">
                <a:solidFill>
                  <a:schemeClr val="bg1">
                    <a:lumMod val="50000"/>
                  </a:schemeClr>
                </a:solidFill>
                <a:latin typeface="Segoe UI" panose="020B0502040204020203" pitchFamily="34" charset="0"/>
                <a:cs typeface="Segoe UI" panose="020B0502040204020203" pitchFamily="34" charset="0"/>
              </a:rPr>
              <a:t>nflation in diversity</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Very low-quality dataset will overestimate ASVs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More resolution than OTUs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Better handling of sequencing errors</a:t>
            </a:r>
          </a:p>
        </p:txBody>
      </p:sp>
      <p:pic>
        <p:nvPicPr>
          <p:cNvPr id="35" name="Picture 34">
            <a:extLst>
              <a:ext uri="{FF2B5EF4-FFF2-40B4-BE49-F238E27FC236}">
                <a16:creationId xmlns:a16="http://schemas.microsoft.com/office/drawing/2014/main" id="{66B476CC-4763-7653-A0DA-17B473EC127B}"/>
              </a:ext>
            </a:extLst>
          </p:cNvPr>
          <p:cNvPicPr>
            <a:picLocks noChangeAspect="1"/>
          </p:cNvPicPr>
          <p:nvPr/>
        </p:nvPicPr>
        <p:blipFill>
          <a:blip r:embed="rId3"/>
          <a:stretch>
            <a:fillRect/>
          </a:stretch>
        </p:blipFill>
        <p:spPr>
          <a:xfrm>
            <a:off x="6429070" y="3617885"/>
            <a:ext cx="5293499" cy="1800935"/>
          </a:xfrm>
          <a:prstGeom prst="rect">
            <a:avLst/>
          </a:prstGeom>
          <a:ln>
            <a:noFill/>
          </a:ln>
          <a:effectLst>
            <a:outerShdw blurRad="190500" algn="tl" rotWithShape="0">
              <a:srgbClr val="000000">
                <a:alpha val="70000"/>
              </a:srgbClr>
            </a:outerShdw>
          </a:effectLst>
        </p:spPr>
      </p:pic>
      <p:pic>
        <p:nvPicPr>
          <p:cNvPr id="44" name="Picture 43">
            <a:extLst>
              <a:ext uri="{FF2B5EF4-FFF2-40B4-BE49-F238E27FC236}">
                <a16:creationId xmlns:a16="http://schemas.microsoft.com/office/drawing/2014/main" id="{96C0F0F0-5313-4535-B8A4-317EAD92C360}"/>
              </a:ext>
            </a:extLst>
          </p:cNvPr>
          <p:cNvPicPr>
            <a:picLocks noChangeAspect="1"/>
          </p:cNvPicPr>
          <p:nvPr/>
        </p:nvPicPr>
        <p:blipFill>
          <a:blip r:embed="rId4"/>
          <a:stretch>
            <a:fillRect/>
          </a:stretch>
        </p:blipFill>
        <p:spPr>
          <a:xfrm>
            <a:off x="767408" y="4791316"/>
            <a:ext cx="5190134" cy="9611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7835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Analysis of 16S rRNA amplicon sequences</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41</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1C07B73-3BCE-6A7D-1CCA-F1543AA30ADC}"/>
              </a:ext>
            </a:extLst>
          </p:cNvPr>
          <p:cNvSpPr txBox="1"/>
          <p:nvPr/>
        </p:nvSpPr>
        <p:spPr>
          <a:xfrm>
            <a:off x="6600056" y="908720"/>
            <a:ext cx="2151177"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Operational Taxonomic Units (OTUs) clustering</a:t>
            </a:r>
          </a:p>
        </p:txBody>
      </p:sp>
      <p:sp>
        <p:nvSpPr>
          <p:cNvPr id="228" name="TextBox 227">
            <a:extLst>
              <a:ext uri="{FF2B5EF4-FFF2-40B4-BE49-F238E27FC236}">
                <a16:creationId xmlns:a16="http://schemas.microsoft.com/office/drawing/2014/main" id="{322D4C88-7158-450D-E6C4-B4AD10660CE9}"/>
              </a:ext>
            </a:extLst>
          </p:cNvPr>
          <p:cNvSpPr txBox="1"/>
          <p:nvPr/>
        </p:nvSpPr>
        <p:spPr>
          <a:xfrm>
            <a:off x="9335736" y="908720"/>
            <a:ext cx="2016221" cy="430887"/>
          </a:xfrm>
          <a:prstGeom prst="rect">
            <a:avLst/>
          </a:prstGeom>
          <a:noFill/>
        </p:spPr>
        <p:txBody>
          <a:bodyPr wrap="square">
            <a:spAutoFit/>
          </a:bodyPr>
          <a:lstStyle/>
          <a:p>
            <a:pPr algn="ctr"/>
            <a:r>
              <a:rPr lang="en-US" sz="1100" b="1" dirty="0">
                <a:latin typeface="Segoe UI" panose="020B0502040204020203" pitchFamily="34" charset="0"/>
                <a:cs typeface="Segoe UI" panose="020B0502040204020203" pitchFamily="34" charset="0"/>
              </a:rPr>
              <a:t>Amplicon Sequence Variants (ASVs)</a:t>
            </a:r>
          </a:p>
        </p:txBody>
      </p:sp>
      <p:grpSp>
        <p:nvGrpSpPr>
          <p:cNvPr id="6" name="Group 5">
            <a:extLst>
              <a:ext uri="{FF2B5EF4-FFF2-40B4-BE49-F238E27FC236}">
                <a16:creationId xmlns:a16="http://schemas.microsoft.com/office/drawing/2014/main" id="{269B0803-7BA9-03B1-CD19-DB7AC3DCE6C1}"/>
              </a:ext>
            </a:extLst>
          </p:cNvPr>
          <p:cNvGrpSpPr/>
          <p:nvPr/>
        </p:nvGrpSpPr>
        <p:grpSpPr>
          <a:xfrm>
            <a:off x="6829967" y="1412776"/>
            <a:ext cx="1850279" cy="1924047"/>
            <a:chOff x="6635687" y="1355282"/>
            <a:chExt cx="2238838" cy="2328097"/>
          </a:xfrm>
        </p:grpSpPr>
        <p:grpSp>
          <p:nvGrpSpPr>
            <p:cNvPr id="76" name="Group 75">
              <a:extLst>
                <a:ext uri="{FF2B5EF4-FFF2-40B4-BE49-F238E27FC236}">
                  <a16:creationId xmlns:a16="http://schemas.microsoft.com/office/drawing/2014/main" id="{6CD2C72B-085B-B9D5-94D8-06263C11CE03}"/>
                </a:ext>
              </a:extLst>
            </p:cNvPr>
            <p:cNvGrpSpPr/>
            <p:nvPr/>
          </p:nvGrpSpPr>
          <p:grpSpPr>
            <a:xfrm>
              <a:off x="6755091" y="1772816"/>
              <a:ext cx="1865541" cy="1601916"/>
              <a:chOff x="7470819" y="1971100"/>
              <a:chExt cx="1865541" cy="1601916"/>
            </a:xfrm>
          </p:grpSpPr>
          <p:grpSp>
            <p:nvGrpSpPr>
              <p:cNvPr id="84" name="Group 83">
                <a:extLst>
                  <a:ext uri="{FF2B5EF4-FFF2-40B4-BE49-F238E27FC236}">
                    <a16:creationId xmlns:a16="http://schemas.microsoft.com/office/drawing/2014/main" id="{3AC8F388-3F3E-C40E-9D48-358151CDC4D1}"/>
                  </a:ext>
                </a:extLst>
              </p:cNvPr>
              <p:cNvGrpSpPr/>
              <p:nvPr/>
            </p:nvGrpSpPr>
            <p:grpSpPr>
              <a:xfrm>
                <a:off x="7681090" y="1971100"/>
                <a:ext cx="1655270" cy="1587638"/>
                <a:chOff x="3184602" y="2703558"/>
                <a:chExt cx="3225653" cy="3093855"/>
              </a:xfrm>
            </p:grpSpPr>
            <p:sp>
              <p:nvSpPr>
                <p:cNvPr id="118" name="Oval 117">
                  <a:extLst>
                    <a:ext uri="{FF2B5EF4-FFF2-40B4-BE49-F238E27FC236}">
                      <a16:creationId xmlns:a16="http://schemas.microsoft.com/office/drawing/2014/main" id="{BD7EF412-ED84-F403-2CA7-8884AAAA7400}"/>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DCDB31CC-4588-4B37-79E1-8105D1BC30C9}"/>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7B0BF430-0C0A-1EEA-9B02-511DB00680C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4" name="Oval 123">
                  <a:extLst>
                    <a:ext uri="{FF2B5EF4-FFF2-40B4-BE49-F238E27FC236}">
                      <a16:creationId xmlns:a16="http://schemas.microsoft.com/office/drawing/2014/main" id="{93543B94-F22D-55A8-6953-57CF004B7851}"/>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6" name="Oval 125">
                  <a:extLst>
                    <a:ext uri="{FF2B5EF4-FFF2-40B4-BE49-F238E27FC236}">
                      <a16:creationId xmlns:a16="http://schemas.microsoft.com/office/drawing/2014/main" id="{B7FE556D-EA9B-F928-8CD5-A01B155D0B59}"/>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7" name="Oval 126">
                  <a:extLst>
                    <a:ext uri="{FF2B5EF4-FFF2-40B4-BE49-F238E27FC236}">
                      <a16:creationId xmlns:a16="http://schemas.microsoft.com/office/drawing/2014/main" id="{4C69A117-0348-103B-0AD6-2A0506EBE1D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93" name="Group 92">
                <a:extLst>
                  <a:ext uri="{FF2B5EF4-FFF2-40B4-BE49-F238E27FC236}">
                    <a16:creationId xmlns:a16="http://schemas.microsoft.com/office/drawing/2014/main" id="{88BE5675-8BC1-AFC3-D8E5-FA6879F4F5A6}"/>
                  </a:ext>
                </a:extLst>
              </p:cNvPr>
              <p:cNvGrpSpPr/>
              <p:nvPr/>
            </p:nvGrpSpPr>
            <p:grpSpPr>
              <a:xfrm>
                <a:off x="7470819" y="2116138"/>
                <a:ext cx="1799425" cy="1456878"/>
                <a:chOff x="5242882" y="3307647"/>
                <a:chExt cx="2395035" cy="1939105"/>
              </a:xfrm>
            </p:grpSpPr>
            <p:sp>
              <p:nvSpPr>
                <p:cNvPr id="94" name="Oval 93">
                  <a:extLst>
                    <a:ext uri="{FF2B5EF4-FFF2-40B4-BE49-F238E27FC236}">
                      <a16:creationId xmlns:a16="http://schemas.microsoft.com/office/drawing/2014/main" id="{D88B1376-0593-D099-4158-2F70F04870D5}"/>
                    </a:ext>
                  </a:extLst>
                </p:cNvPr>
                <p:cNvSpPr/>
                <p:nvPr/>
              </p:nvSpPr>
              <p:spPr>
                <a:xfrm>
                  <a:off x="5458026" y="3374190"/>
                  <a:ext cx="172382" cy="17238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4" name="Oval 103">
                  <a:extLst>
                    <a:ext uri="{FF2B5EF4-FFF2-40B4-BE49-F238E27FC236}">
                      <a16:creationId xmlns:a16="http://schemas.microsoft.com/office/drawing/2014/main" id="{69C8580F-4443-8980-874F-F819BF9B68B2}"/>
                    </a:ext>
                  </a:extLst>
                </p:cNvPr>
                <p:cNvSpPr/>
                <p:nvPr/>
              </p:nvSpPr>
              <p:spPr>
                <a:xfrm>
                  <a:off x="5885061" y="3307647"/>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Oval 104">
                  <a:extLst>
                    <a:ext uri="{FF2B5EF4-FFF2-40B4-BE49-F238E27FC236}">
                      <a16:creationId xmlns:a16="http://schemas.microsoft.com/office/drawing/2014/main" id="{E0218448-0051-8654-70B2-F61D30E429CC}"/>
                    </a:ext>
                  </a:extLst>
                </p:cNvPr>
                <p:cNvSpPr/>
                <p:nvPr/>
              </p:nvSpPr>
              <p:spPr>
                <a:xfrm>
                  <a:off x="5242882" y="4017526"/>
                  <a:ext cx="172382" cy="17238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1" name="Oval 110">
                  <a:extLst>
                    <a:ext uri="{FF2B5EF4-FFF2-40B4-BE49-F238E27FC236}">
                      <a16:creationId xmlns:a16="http://schemas.microsoft.com/office/drawing/2014/main" id="{CED7DCAD-D0D6-4F6C-3257-B95A8310C70C}"/>
                    </a:ext>
                  </a:extLst>
                </p:cNvPr>
                <p:cNvSpPr/>
                <p:nvPr/>
              </p:nvSpPr>
              <p:spPr>
                <a:xfrm>
                  <a:off x="5571661" y="4333969"/>
                  <a:ext cx="172382" cy="17238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Oval 111">
                  <a:extLst>
                    <a:ext uri="{FF2B5EF4-FFF2-40B4-BE49-F238E27FC236}">
                      <a16:creationId xmlns:a16="http://schemas.microsoft.com/office/drawing/2014/main" id="{10D94D2D-4ACF-0D5B-CADB-3C62CCC26616}"/>
                    </a:ext>
                  </a:extLst>
                </p:cNvPr>
                <p:cNvSpPr/>
                <p:nvPr/>
              </p:nvSpPr>
              <p:spPr>
                <a:xfrm>
                  <a:off x="6355776" y="3942436"/>
                  <a:ext cx="172382" cy="172382"/>
                </a:xfrm>
                <a:prstGeom prst="ellipse">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Oval 112">
                  <a:extLst>
                    <a:ext uri="{FF2B5EF4-FFF2-40B4-BE49-F238E27FC236}">
                      <a16:creationId xmlns:a16="http://schemas.microsoft.com/office/drawing/2014/main" id="{C1976E4F-7C36-4B23-DCD8-C6C6C58540FE}"/>
                    </a:ext>
                  </a:extLst>
                </p:cNvPr>
                <p:cNvSpPr/>
                <p:nvPr/>
              </p:nvSpPr>
              <p:spPr>
                <a:xfrm>
                  <a:off x="6648507" y="3695201"/>
                  <a:ext cx="172382" cy="172382"/>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Oval 113">
                  <a:extLst>
                    <a:ext uri="{FF2B5EF4-FFF2-40B4-BE49-F238E27FC236}">
                      <a16:creationId xmlns:a16="http://schemas.microsoft.com/office/drawing/2014/main" id="{39942B16-9187-5952-529F-5234431AE581}"/>
                    </a:ext>
                  </a:extLst>
                </p:cNvPr>
                <p:cNvSpPr/>
                <p:nvPr/>
              </p:nvSpPr>
              <p:spPr>
                <a:xfrm>
                  <a:off x="6298948" y="4960516"/>
                  <a:ext cx="172382" cy="17238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5" name="Oval 114">
                  <a:extLst>
                    <a:ext uri="{FF2B5EF4-FFF2-40B4-BE49-F238E27FC236}">
                      <a16:creationId xmlns:a16="http://schemas.microsoft.com/office/drawing/2014/main" id="{26592FF7-5580-1896-F6AE-754DA6825026}"/>
                    </a:ext>
                  </a:extLst>
                </p:cNvPr>
                <p:cNvSpPr/>
                <p:nvPr/>
              </p:nvSpPr>
              <p:spPr>
                <a:xfrm>
                  <a:off x="7465535" y="4528690"/>
                  <a:ext cx="172382" cy="17238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6" name="Oval 115">
                  <a:extLst>
                    <a:ext uri="{FF2B5EF4-FFF2-40B4-BE49-F238E27FC236}">
                      <a16:creationId xmlns:a16="http://schemas.microsoft.com/office/drawing/2014/main" id="{6501BB0C-9E5E-6ADA-956B-520878BF9911}"/>
                    </a:ext>
                  </a:extLst>
                </p:cNvPr>
                <p:cNvSpPr/>
                <p:nvPr/>
              </p:nvSpPr>
              <p:spPr>
                <a:xfrm>
                  <a:off x="6938503" y="4343792"/>
                  <a:ext cx="172382" cy="17238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7" name="Oval 116">
                  <a:extLst>
                    <a:ext uri="{FF2B5EF4-FFF2-40B4-BE49-F238E27FC236}">
                      <a16:creationId xmlns:a16="http://schemas.microsoft.com/office/drawing/2014/main" id="{3B8DDC7C-DDFE-11F3-F66A-0F8617601A2B}"/>
                    </a:ext>
                  </a:extLst>
                </p:cNvPr>
                <p:cNvSpPr/>
                <p:nvPr/>
              </p:nvSpPr>
              <p:spPr>
                <a:xfrm>
                  <a:off x="7017756" y="5074370"/>
                  <a:ext cx="172382" cy="1723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277" name="Oval 276">
              <a:extLst>
                <a:ext uri="{FF2B5EF4-FFF2-40B4-BE49-F238E27FC236}">
                  <a16:creationId xmlns:a16="http://schemas.microsoft.com/office/drawing/2014/main" id="{7D0E05BF-3F24-098D-007F-F6DEB312D6A6}"/>
                </a:ext>
              </a:extLst>
            </p:cNvPr>
            <p:cNvSpPr/>
            <p:nvPr/>
          </p:nvSpPr>
          <p:spPr>
            <a:xfrm>
              <a:off x="6635687" y="1461280"/>
              <a:ext cx="1474978" cy="1474978"/>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 name="Oval 277">
              <a:extLst>
                <a:ext uri="{FF2B5EF4-FFF2-40B4-BE49-F238E27FC236}">
                  <a16:creationId xmlns:a16="http://schemas.microsoft.com/office/drawing/2014/main" id="{F032EAA4-3363-270A-BECF-642DDBCF8032}"/>
                </a:ext>
              </a:extLst>
            </p:cNvPr>
            <p:cNvSpPr/>
            <p:nvPr/>
          </p:nvSpPr>
          <p:spPr>
            <a:xfrm>
              <a:off x="7405133" y="2945430"/>
              <a:ext cx="386015" cy="386015"/>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9" name="Oval 278">
              <a:extLst>
                <a:ext uri="{FF2B5EF4-FFF2-40B4-BE49-F238E27FC236}">
                  <a16:creationId xmlns:a16="http://schemas.microsoft.com/office/drawing/2014/main" id="{4B5CF34A-8DA9-C689-9755-2BC1EC37F976}"/>
                </a:ext>
              </a:extLst>
            </p:cNvPr>
            <p:cNvSpPr/>
            <p:nvPr/>
          </p:nvSpPr>
          <p:spPr>
            <a:xfrm>
              <a:off x="7889710" y="2584890"/>
              <a:ext cx="858873" cy="858873"/>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0" name="TextBox 279">
              <a:extLst>
                <a:ext uri="{FF2B5EF4-FFF2-40B4-BE49-F238E27FC236}">
                  <a16:creationId xmlns:a16="http://schemas.microsoft.com/office/drawing/2014/main" id="{BB80C8A2-7371-8583-22E9-193795E95650}"/>
                </a:ext>
              </a:extLst>
            </p:cNvPr>
            <p:cNvSpPr txBox="1"/>
            <p:nvPr/>
          </p:nvSpPr>
          <p:spPr>
            <a:xfrm>
              <a:off x="7786654" y="1355282"/>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1</a:t>
              </a:r>
              <a:endParaRPr lang="LID4096" sz="1200" dirty="0"/>
            </a:p>
          </p:txBody>
        </p:sp>
        <p:sp>
          <p:nvSpPr>
            <p:cNvPr id="281" name="TextBox 280">
              <a:extLst>
                <a:ext uri="{FF2B5EF4-FFF2-40B4-BE49-F238E27FC236}">
                  <a16:creationId xmlns:a16="http://schemas.microsoft.com/office/drawing/2014/main" id="{D9E312EC-EA23-7353-0C9B-110D2AEB6589}"/>
                </a:ext>
              </a:extLst>
            </p:cNvPr>
            <p:cNvSpPr txBox="1"/>
            <p:nvPr/>
          </p:nvSpPr>
          <p:spPr>
            <a:xfrm>
              <a:off x="6949870" y="3406380"/>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2</a:t>
              </a:r>
              <a:endParaRPr lang="LID4096" sz="1200" dirty="0"/>
            </a:p>
          </p:txBody>
        </p:sp>
        <p:sp>
          <p:nvSpPr>
            <p:cNvPr id="282" name="TextBox 281">
              <a:extLst>
                <a:ext uri="{FF2B5EF4-FFF2-40B4-BE49-F238E27FC236}">
                  <a16:creationId xmlns:a16="http://schemas.microsoft.com/office/drawing/2014/main" id="{F1DDC1D0-05D2-2DC5-8745-E20B05F34472}"/>
                </a:ext>
              </a:extLst>
            </p:cNvPr>
            <p:cNvSpPr txBox="1"/>
            <p:nvPr/>
          </p:nvSpPr>
          <p:spPr>
            <a:xfrm>
              <a:off x="8088212" y="2310149"/>
              <a:ext cx="786313"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OTU 3</a:t>
              </a:r>
              <a:endParaRPr lang="LID4096" sz="1200" dirty="0"/>
            </a:p>
          </p:txBody>
        </p:sp>
      </p:grpSp>
      <p:grpSp>
        <p:nvGrpSpPr>
          <p:cNvPr id="7" name="Group 6">
            <a:extLst>
              <a:ext uri="{FF2B5EF4-FFF2-40B4-BE49-F238E27FC236}">
                <a16:creationId xmlns:a16="http://schemas.microsoft.com/office/drawing/2014/main" id="{2E6FD030-FF63-53C9-6F39-7B40F7A74D6E}"/>
              </a:ext>
            </a:extLst>
          </p:cNvPr>
          <p:cNvGrpSpPr/>
          <p:nvPr/>
        </p:nvGrpSpPr>
        <p:grpSpPr>
          <a:xfrm>
            <a:off x="9486494" y="1556792"/>
            <a:ext cx="1753935" cy="1714455"/>
            <a:chOff x="9302330" y="1496383"/>
            <a:chExt cx="2122262" cy="2074491"/>
          </a:xfrm>
        </p:grpSpPr>
        <p:grpSp>
          <p:nvGrpSpPr>
            <p:cNvPr id="166" name="Group 165">
              <a:extLst>
                <a:ext uri="{FF2B5EF4-FFF2-40B4-BE49-F238E27FC236}">
                  <a16:creationId xmlns:a16="http://schemas.microsoft.com/office/drawing/2014/main" id="{D3D4B898-596C-2BBD-4AEF-7519F68B770E}"/>
                </a:ext>
              </a:extLst>
            </p:cNvPr>
            <p:cNvGrpSpPr/>
            <p:nvPr/>
          </p:nvGrpSpPr>
          <p:grpSpPr>
            <a:xfrm>
              <a:off x="9395354" y="1744370"/>
              <a:ext cx="1655270" cy="1587638"/>
              <a:chOff x="3184602" y="2703558"/>
              <a:chExt cx="3225653" cy="3093855"/>
            </a:xfrm>
          </p:grpSpPr>
          <p:sp>
            <p:nvSpPr>
              <p:cNvPr id="178" name="Oval 177">
                <a:extLst>
                  <a:ext uri="{FF2B5EF4-FFF2-40B4-BE49-F238E27FC236}">
                    <a16:creationId xmlns:a16="http://schemas.microsoft.com/office/drawing/2014/main" id="{139DB9D1-E73F-D5FE-4C76-48EF2737C9D2}"/>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9" name="Oval 178">
                <a:extLst>
                  <a:ext uri="{FF2B5EF4-FFF2-40B4-BE49-F238E27FC236}">
                    <a16:creationId xmlns:a16="http://schemas.microsoft.com/office/drawing/2014/main" id="{23A0B18D-13CE-38CD-D2F2-90767D62F6FA}"/>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0" name="Oval 179">
                <a:extLst>
                  <a:ext uri="{FF2B5EF4-FFF2-40B4-BE49-F238E27FC236}">
                    <a16:creationId xmlns:a16="http://schemas.microsoft.com/office/drawing/2014/main" id="{38D01E37-211A-216B-8178-89B69F46E483}"/>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1" name="Oval 180">
                <a:extLst>
                  <a:ext uri="{FF2B5EF4-FFF2-40B4-BE49-F238E27FC236}">
                    <a16:creationId xmlns:a16="http://schemas.microsoft.com/office/drawing/2014/main" id="{9F32F6C9-5E0F-89B2-E648-AA6E05EB1A02}"/>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2" name="Oval 181">
                <a:extLst>
                  <a:ext uri="{FF2B5EF4-FFF2-40B4-BE49-F238E27FC236}">
                    <a16:creationId xmlns:a16="http://schemas.microsoft.com/office/drawing/2014/main" id="{77496017-8DD3-8395-909A-C3F1A03C95AE}"/>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3" name="Oval 182">
                <a:extLst>
                  <a:ext uri="{FF2B5EF4-FFF2-40B4-BE49-F238E27FC236}">
                    <a16:creationId xmlns:a16="http://schemas.microsoft.com/office/drawing/2014/main" id="{0BB2C43A-BC4F-DB7B-E42F-1DCF0CAFCF83}"/>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84" name="Oval 183">
                <a:extLst>
                  <a:ext uri="{FF2B5EF4-FFF2-40B4-BE49-F238E27FC236}">
                    <a16:creationId xmlns:a16="http://schemas.microsoft.com/office/drawing/2014/main" id="{8D313D3D-F353-A44D-7A62-F890BB879246}"/>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27" name="TextBox 226">
              <a:extLst>
                <a:ext uri="{FF2B5EF4-FFF2-40B4-BE49-F238E27FC236}">
                  <a16:creationId xmlns:a16="http://schemas.microsoft.com/office/drawing/2014/main" id="{88F4829A-EF58-DF10-323C-57865325BFA6}"/>
                </a:ext>
              </a:extLst>
            </p:cNvPr>
            <p:cNvSpPr txBox="1"/>
            <p:nvPr/>
          </p:nvSpPr>
          <p:spPr>
            <a:xfrm>
              <a:off x="9302330" y="176855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ASV1</a:t>
              </a:r>
              <a:endParaRPr lang="LID4096" sz="1200" dirty="0"/>
            </a:p>
          </p:txBody>
        </p:sp>
        <p:sp>
          <p:nvSpPr>
            <p:cNvPr id="303" name="TextBox 302">
              <a:extLst>
                <a:ext uri="{FF2B5EF4-FFF2-40B4-BE49-F238E27FC236}">
                  <a16:creationId xmlns:a16="http://schemas.microsoft.com/office/drawing/2014/main" id="{4E8243A3-375A-34EF-7744-9E007D2A54A7}"/>
                </a:ext>
              </a:extLst>
            </p:cNvPr>
            <p:cNvSpPr txBox="1"/>
            <p:nvPr/>
          </p:nvSpPr>
          <p:spPr>
            <a:xfrm>
              <a:off x="10042762" y="1496383"/>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ASV2</a:t>
              </a:r>
              <a:endParaRPr lang="LID4096" sz="1200" dirty="0"/>
            </a:p>
          </p:txBody>
        </p:sp>
        <p:sp>
          <p:nvSpPr>
            <p:cNvPr id="304" name="TextBox 303">
              <a:extLst>
                <a:ext uri="{FF2B5EF4-FFF2-40B4-BE49-F238E27FC236}">
                  <a16:creationId xmlns:a16="http://schemas.microsoft.com/office/drawing/2014/main" id="{97474538-ED10-100F-2E8A-17C46EA898BA}"/>
                </a:ext>
              </a:extLst>
            </p:cNvPr>
            <p:cNvSpPr txBox="1"/>
            <p:nvPr/>
          </p:nvSpPr>
          <p:spPr>
            <a:xfrm>
              <a:off x="10534388" y="1778256"/>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ASV3</a:t>
              </a:r>
              <a:endParaRPr lang="LID4096" sz="1200" dirty="0"/>
            </a:p>
          </p:txBody>
        </p:sp>
        <p:sp>
          <p:nvSpPr>
            <p:cNvPr id="305" name="TextBox 304">
              <a:extLst>
                <a:ext uri="{FF2B5EF4-FFF2-40B4-BE49-F238E27FC236}">
                  <a16:creationId xmlns:a16="http://schemas.microsoft.com/office/drawing/2014/main" id="{1D2D7F54-16C6-CC92-9A43-BEF02614C31A}"/>
                </a:ext>
              </a:extLst>
            </p:cNvPr>
            <p:cNvSpPr txBox="1"/>
            <p:nvPr/>
          </p:nvSpPr>
          <p:spPr>
            <a:xfrm>
              <a:off x="9688045" y="270077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ASV4</a:t>
              </a:r>
              <a:endParaRPr lang="LID4096" sz="1200" dirty="0"/>
            </a:p>
          </p:txBody>
        </p:sp>
        <p:sp>
          <p:nvSpPr>
            <p:cNvPr id="306" name="TextBox 305">
              <a:extLst>
                <a:ext uri="{FF2B5EF4-FFF2-40B4-BE49-F238E27FC236}">
                  <a16:creationId xmlns:a16="http://schemas.microsoft.com/office/drawing/2014/main" id="{83567D54-C910-71D7-C3CA-9BFF08C2EDF8}"/>
                </a:ext>
              </a:extLst>
            </p:cNvPr>
            <p:cNvSpPr txBox="1"/>
            <p:nvPr/>
          </p:nvSpPr>
          <p:spPr>
            <a:xfrm>
              <a:off x="10421237" y="2538671"/>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ASV5</a:t>
              </a:r>
              <a:endParaRPr lang="LID4096" sz="1200" dirty="0"/>
            </a:p>
          </p:txBody>
        </p:sp>
        <p:sp>
          <p:nvSpPr>
            <p:cNvPr id="307" name="TextBox 306">
              <a:extLst>
                <a:ext uri="{FF2B5EF4-FFF2-40B4-BE49-F238E27FC236}">
                  <a16:creationId xmlns:a16="http://schemas.microsoft.com/office/drawing/2014/main" id="{60CCFBAB-E3BA-C172-0B29-383593DA643A}"/>
                </a:ext>
              </a:extLst>
            </p:cNvPr>
            <p:cNvSpPr txBox="1"/>
            <p:nvPr/>
          </p:nvSpPr>
          <p:spPr>
            <a:xfrm>
              <a:off x="10768790" y="2763354"/>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ASV6</a:t>
              </a:r>
              <a:endParaRPr lang="LID4096" sz="1200" dirty="0"/>
            </a:p>
          </p:txBody>
        </p:sp>
        <p:sp>
          <p:nvSpPr>
            <p:cNvPr id="308" name="TextBox 307">
              <a:extLst>
                <a:ext uri="{FF2B5EF4-FFF2-40B4-BE49-F238E27FC236}">
                  <a16:creationId xmlns:a16="http://schemas.microsoft.com/office/drawing/2014/main" id="{3D6AFC06-08CF-8609-02A7-8CB00F4262C2}"/>
                </a:ext>
              </a:extLst>
            </p:cNvPr>
            <p:cNvSpPr txBox="1"/>
            <p:nvPr/>
          </p:nvSpPr>
          <p:spPr>
            <a:xfrm>
              <a:off x="10517514" y="3293875"/>
              <a:ext cx="655802"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ASV7</a:t>
              </a:r>
              <a:endParaRPr lang="LID4096" sz="1200" dirty="0"/>
            </a:p>
          </p:txBody>
        </p:sp>
      </p:grpSp>
      <p:sp>
        <p:nvSpPr>
          <p:cNvPr id="18" name="TextBox 17">
            <a:extLst>
              <a:ext uri="{FF2B5EF4-FFF2-40B4-BE49-F238E27FC236}">
                <a16:creationId xmlns:a16="http://schemas.microsoft.com/office/drawing/2014/main" id="{DBB0E705-9CA7-3CDF-2C62-AF17F22A6B3C}"/>
              </a:ext>
            </a:extLst>
          </p:cNvPr>
          <p:cNvSpPr txBox="1"/>
          <p:nvPr/>
        </p:nvSpPr>
        <p:spPr>
          <a:xfrm>
            <a:off x="8335422" y="3298568"/>
            <a:ext cx="1718100" cy="276999"/>
          </a:xfrm>
          <a:prstGeom prst="rect">
            <a:avLst/>
          </a:prstGeom>
          <a:noFill/>
        </p:spPr>
        <p:txBody>
          <a:bodyPr wrap="square">
            <a:spAutoFit/>
          </a:bodyPr>
          <a:lstStyle/>
          <a:p>
            <a:pPr algn="ctr"/>
            <a:r>
              <a:rPr lang="en-US" sz="1200" b="1" dirty="0">
                <a:solidFill>
                  <a:schemeClr val="bg1">
                    <a:lumMod val="50000"/>
                  </a:schemeClr>
                </a:solidFill>
                <a:latin typeface="Segoe UI" panose="020B0502040204020203" pitchFamily="34" charset="0"/>
                <a:cs typeface="Segoe UI" panose="020B0502040204020203" pitchFamily="34" charset="0"/>
              </a:rPr>
              <a:t>Who is there?</a:t>
            </a:r>
          </a:p>
        </p:txBody>
      </p:sp>
      <p:sp>
        <p:nvSpPr>
          <p:cNvPr id="25" name="TextBox 24">
            <a:extLst>
              <a:ext uri="{FF2B5EF4-FFF2-40B4-BE49-F238E27FC236}">
                <a16:creationId xmlns:a16="http://schemas.microsoft.com/office/drawing/2014/main" id="{DF254877-39EA-E2E2-E7B2-4925D2133B40}"/>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Limitations of 16S rRNA amplicon seq.</a:t>
            </a:r>
            <a:endParaRPr lang="en-CH" b="1" dirty="0"/>
          </a:p>
        </p:txBody>
      </p:sp>
      <p:sp>
        <p:nvSpPr>
          <p:cNvPr id="28" name="TextBox 27">
            <a:extLst>
              <a:ext uri="{FF2B5EF4-FFF2-40B4-BE49-F238E27FC236}">
                <a16:creationId xmlns:a16="http://schemas.microsoft.com/office/drawing/2014/main" id="{0C9DFEE6-4691-778F-2C9D-8C83EEF22EB2}"/>
              </a:ext>
            </a:extLst>
          </p:cNvPr>
          <p:cNvSpPr txBox="1"/>
          <p:nvPr/>
        </p:nvSpPr>
        <p:spPr>
          <a:xfrm>
            <a:off x="1085498" y="1472004"/>
            <a:ext cx="5010502" cy="2893100"/>
          </a:xfrm>
          <a:prstGeom prst="rect">
            <a:avLst/>
          </a:prstGeom>
          <a:noFill/>
          <a:ln w="19050">
            <a:solidFill>
              <a:srgbClr val="FF0000"/>
            </a:solidFill>
          </a:ln>
        </p:spPr>
        <p:txBody>
          <a:bodyPr wrap="square">
            <a:spAutoFit/>
          </a:bodyPr>
          <a:lstStyle/>
          <a:p>
            <a:pPr marL="285750" indent="-285750">
              <a:buFont typeface="Arial" panose="020B0604020202020204" pitchFamily="34" charset="0"/>
              <a:buChar char="•"/>
            </a:pPr>
            <a:r>
              <a:rPr lang="en-US" sz="1400" dirty="0">
                <a:solidFill>
                  <a:schemeClr val="tx1">
                    <a:lumMod val="95000"/>
                    <a:lumOff val="5000"/>
                  </a:schemeClr>
                </a:solidFill>
                <a:latin typeface="Segoe UI" panose="020B0502040204020203" pitchFamily="34" charset="0"/>
                <a:cs typeface="Segoe UI" panose="020B0502040204020203" pitchFamily="34" charset="0"/>
              </a:rPr>
              <a:t>Neither OTUS nor ASVs represent natural biological units; they are just operational</a:t>
            </a:r>
          </a:p>
          <a:p>
            <a:pPr marL="285750" indent="-285750">
              <a:buFont typeface="Arial" panose="020B0604020202020204" pitchFamily="34" charset="0"/>
              <a:buChar char="•"/>
            </a:pPr>
            <a:endParaRPr lang="en-US" sz="1400"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tx1">
                    <a:lumMod val="95000"/>
                    <a:lumOff val="5000"/>
                  </a:schemeClr>
                </a:solidFill>
                <a:latin typeface="Segoe UI" panose="020B0502040204020203" pitchFamily="34" charset="0"/>
                <a:cs typeface="Segoe UI" panose="020B0502040204020203" pitchFamily="34" charset="0"/>
              </a:rPr>
              <a:t>16S rRNA fragment amplicons cannot delineate bacterial species</a:t>
            </a:r>
          </a:p>
          <a:p>
            <a:pPr marL="285750" indent="-285750">
              <a:buFont typeface="Arial" panose="020B0604020202020204" pitchFamily="34" charset="0"/>
              <a:buChar char="•"/>
            </a:pPr>
            <a:endParaRPr lang="en-US" sz="1400"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tx1">
                    <a:lumMod val="95000"/>
                    <a:lumOff val="5000"/>
                  </a:schemeClr>
                </a:solidFill>
                <a:latin typeface="Segoe UI" panose="020B0502040204020203" pitchFamily="34" charset="0"/>
                <a:cs typeface="Segoe UI" panose="020B0502040204020203" pitchFamily="34" charset="0"/>
              </a:rPr>
              <a:t>The 16S rRNA gene cannot inform on bacterial phenotypes/functions</a:t>
            </a:r>
          </a:p>
          <a:p>
            <a:pPr marL="285750" indent="-285750">
              <a:buFont typeface="Arial" panose="020B0604020202020204" pitchFamily="34" charset="0"/>
              <a:buChar char="•"/>
            </a:pPr>
            <a:endParaRPr lang="en-US" sz="1400"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tx1">
                    <a:lumMod val="95000"/>
                    <a:lumOff val="5000"/>
                  </a:schemeClr>
                </a:solidFill>
                <a:latin typeface="Segoe UI" panose="020B0502040204020203" pitchFamily="34" charset="0"/>
                <a:cs typeface="Segoe UI" panose="020B0502040204020203" pitchFamily="34" charset="0"/>
              </a:rPr>
              <a:t>16S rRNA amplicon sequencing does not inform about the real amount of bacteria present in a sample</a:t>
            </a:r>
          </a:p>
          <a:p>
            <a:pPr marL="285750" indent="-285750">
              <a:buFont typeface="Arial" panose="020B0604020202020204" pitchFamily="34" charset="0"/>
              <a:buChar char="•"/>
            </a:pPr>
            <a:endParaRPr lang="en-US" sz="1400"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tx1">
                    <a:lumMod val="95000"/>
                    <a:lumOff val="5000"/>
                  </a:schemeClr>
                </a:solidFill>
                <a:latin typeface="Segoe UI" panose="020B0502040204020203" pitchFamily="34" charset="0"/>
                <a:cs typeface="Segoe UI" panose="020B0502040204020203" pitchFamily="34" charset="0"/>
              </a:rPr>
              <a:t>Bacteria are not the only microbes!</a:t>
            </a:r>
            <a:endParaRPr lang="en-CH" sz="1400" dirty="0">
              <a:solidFill>
                <a:schemeClr val="tx1">
                  <a:lumMod val="95000"/>
                  <a:lumOff val="5000"/>
                </a:schemeClr>
              </a:solidFill>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A51C25CC-32C1-CA47-520F-9DEBD17BA48F}"/>
              </a:ext>
            </a:extLst>
          </p:cNvPr>
          <p:cNvGrpSpPr/>
          <p:nvPr/>
        </p:nvGrpSpPr>
        <p:grpSpPr>
          <a:xfrm>
            <a:off x="6725332" y="3898129"/>
            <a:ext cx="5059300" cy="1747792"/>
            <a:chOff x="6725332" y="3898129"/>
            <a:chExt cx="5059300" cy="1747792"/>
          </a:xfrm>
        </p:grpSpPr>
        <p:sp>
          <p:nvSpPr>
            <p:cNvPr id="2" name="TextBox 1">
              <a:extLst>
                <a:ext uri="{FF2B5EF4-FFF2-40B4-BE49-F238E27FC236}">
                  <a16:creationId xmlns:a16="http://schemas.microsoft.com/office/drawing/2014/main" id="{CA186DA9-67D7-7B43-DC8B-774F7AD992D9}"/>
                </a:ext>
              </a:extLst>
            </p:cNvPr>
            <p:cNvSpPr txBox="1"/>
            <p:nvPr/>
          </p:nvSpPr>
          <p:spPr>
            <a:xfrm>
              <a:off x="6725332" y="3898130"/>
              <a:ext cx="1141017" cy="276999"/>
            </a:xfrm>
            <a:prstGeom prst="rect">
              <a:avLst/>
            </a:prstGeom>
            <a:noFill/>
          </p:spPr>
          <p:txBody>
            <a:bodyPr wrap="square">
              <a:spAutoFit/>
            </a:bodyPr>
            <a:lstStyle/>
            <a:p>
              <a:pPr algn="ctr"/>
              <a:r>
                <a:rPr lang="en-US" sz="1200" b="1" dirty="0">
                  <a:latin typeface="Segoe UI" panose="020B0502040204020203" pitchFamily="34" charset="0"/>
                  <a:cs typeface="Segoe UI" panose="020B0502040204020203" pitchFamily="34" charset="0"/>
                </a:rPr>
                <a:t>Prokaryotes</a:t>
              </a:r>
            </a:p>
          </p:txBody>
        </p:sp>
        <p:sp>
          <p:nvSpPr>
            <p:cNvPr id="8" name="TextBox 7">
              <a:extLst>
                <a:ext uri="{FF2B5EF4-FFF2-40B4-BE49-F238E27FC236}">
                  <a16:creationId xmlns:a16="http://schemas.microsoft.com/office/drawing/2014/main" id="{EDECF42D-9A5C-FF7F-508F-8A667C78386D}"/>
                </a:ext>
              </a:extLst>
            </p:cNvPr>
            <p:cNvSpPr txBox="1"/>
            <p:nvPr/>
          </p:nvSpPr>
          <p:spPr>
            <a:xfrm>
              <a:off x="7738282" y="3898130"/>
              <a:ext cx="1141017" cy="276999"/>
            </a:xfrm>
            <a:prstGeom prst="rect">
              <a:avLst/>
            </a:prstGeom>
            <a:noFill/>
          </p:spPr>
          <p:txBody>
            <a:bodyPr wrap="square">
              <a:spAutoFit/>
            </a:bodyPr>
            <a:lstStyle/>
            <a:p>
              <a:pPr algn="ctr"/>
              <a:r>
                <a:rPr lang="en-US" sz="1200" b="1" dirty="0">
                  <a:latin typeface="Segoe UI" panose="020B0502040204020203" pitchFamily="34" charset="0"/>
                  <a:cs typeface="Segoe UI" panose="020B0502040204020203" pitchFamily="34" charset="0"/>
                </a:rPr>
                <a:t>Archaea</a:t>
              </a:r>
            </a:p>
          </p:txBody>
        </p:sp>
        <p:sp>
          <p:nvSpPr>
            <p:cNvPr id="10" name="TextBox 9">
              <a:extLst>
                <a:ext uri="{FF2B5EF4-FFF2-40B4-BE49-F238E27FC236}">
                  <a16:creationId xmlns:a16="http://schemas.microsoft.com/office/drawing/2014/main" id="{07FDCAF5-E669-6FF5-E4B1-57B4F0DC8BEC}"/>
                </a:ext>
              </a:extLst>
            </p:cNvPr>
            <p:cNvSpPr txBox="1"/>
            <p:nvPr/>
          </p:nvSpPr>
          <p:spPr>
            <a:xfrm>
              <a:off x="8751233" y="3898129"/>
              <a:ext cx="1141017" cy="276999"/>
            </a:xfrm>
            <a:prstGeom prst="rect">
              <a:avLst/>
            </a:prstGeom>
            <a:noFill/>
          </p:spPr>
          <p:txBody>
            <a:bodyPr wrap="square">
              <a:spAutoFit/>
            </a:bodyPr>
            <a:lstStyle/>
            <a:p>
              <a:pPr algn="ctr"/>
              <a:r>
                <a:rPr lang="en-US" sz="1200" b="1" dirty="0">
                  <a:latin typeface="Segoe UI" panose="020B0502040204020203" pitchFamily="34" charset="0"/>
                  <a:cs typeface="Segoe UI" panose="020B0502040204020203" pitchFamily="34" charset="0"/>
                </a:rPr>
                <a:t>Viruses</a:t>
              </a:r>
            </a:p>
          </p:txBody>
        </p:sp>
        <p:sp>
          <p:nvSpPr>
            <p:cNvPr id="11" name="TextBox 10">
              <a:extLst>
                <a:ext uri="{FF2B5EF4-FFF2-40B4-BE49-F238E27FC236}">
                  <a16:creationId xmlns:a16="http://schemas.microsoft.com/office/drawing/2014/main" id="{A8ED7954-1FE1-39F0-2812-24CBA972275F}"/>
                </a:ext>
              </a:extLst>
            </p:cNvPr>
            <p:cNvSpPr txBox="1"/>
            <p:nvPr/>
          </p:nvSpPr>
          <p:spPr>
            <a:xfrm>
              <a:off x="10330881" y="3898129"/>
              <a:ext cx="1141017" cy="276999"/>
            </a:xfrm>
            <a:prstGeom prst="rect">
              <a:avLst/>
            </a:prstGeom>
            <a:noFill/>
          </p:spPr>
          <p:txBody>
            <a:bodyPr wrap="square">
              <a:spAutoFit/>
            </a:bodyPr>
            <a:lstStyle/>
            <a:p>
              <a:pPr algn="ctr"/>
              <a:r>
                <a:rPr lang="en-US" sz="1200" b="1" dirty="0">
                  <a:latin typeface="Segoe UI" panose="020B0502040204020203" pitchFamily="34" charset="0"/>
                  <a:cs typeface="Segoe UI" panose="020B0502040204020203" pitchFamily="34" charset="0"/>
                </a:rPr>
                <a:t>Eukaryotes</a:t>
              </a:r>
            </a:p>
          </p:txBody>
        </p:sp>
        <p:sp>
          <p:nvSpPr>
            <p:cNvPr id="12" name="TextBox 11">
              <a:extLst>
                <a:ext uri="{FF2B5EF4-FFF2-40B4-BE49-F238E27FC236}">
                  <a16:creationId xmlns:a16="http://schemas.microsoft.com/office/drawing/2014/main" id="{22F3E2C7-D858-0037-314C-F62292AB9AFB}"/>
                </a:ext>
              </a:extLst>
            </p:cNvPr>
            <p:cNvSpPr txBox="1"/>
            <p:nvPr/>
          </p:nvSpPr>
          <p:spPr>
            <a:xfrm>
              <a:off x="9912424" y="4155056"/>
              <a:ext cx="1011275"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Nematodes</a:t>
              </a:r>
            </a:p>
          </p:txBody>
        </p:sp>
        <p:sp>
          <p:nvSpPr>
            <p:cNvPr id="13" name="TextBox 12">
              <a:extLst>
                <a:ext uri="{FF2B5EF4-FFF2-40B4-BE49-F238E27FC236}">
                  <a16:creationId xmlns:a16="http://schemas.microsoft.com/office/drawing/2014/main" id="{A14EAF7D-A91B-4C66-25F9-56C5B72A408E}"/>
                </a:ext>
              </a:extLst>
            </p:cNvPr>
            <p:cNvSpPr txBox="1"/>
            <p:nvPr/>
          </p:nvSpPr>
          <p:spPr>
            <a:xfrm>
              <a:off x="10992544" y="4155056"/>
              <a:ext cx="792088"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Protozoa</a:t>
              </a:r>
            </a:p>
          </p:txBody>
        </p:sp>
        <p:sp>
          <p:nvSpPr>
            <p:cNvPr id="14" name="TextBox 13">
              <a:extLst>
                <a:ext uri="{FF2B5EF4-FFF2-40B4-BE49-F238E27FC236}">
                  <a16:creationId xmlns:a16="http://schemas.microsoft.com/office/drawing/2014/main" id="{333B2C6C-DE75-5761-07FA-FAC79CB21F1B}"/>
                </a:ext>
              </a:extLst>
            </p:cNvPr>
            <p:cNvSpPr txBox="1"/>
            <p:nvPr/>
          </p:nvSpPr>
          <p:spPr>
            <a:xfrm>
              <a:off x="10392657" y="4413334"/>
              <a:ext cx="1141017" cy="461665"/>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Fungi</a:t>
              </a:r>
            </a:p>
            <a:p>
              <a:pPr algn="ctr"/>
              <a:r>
                <a:rPr lang="en-US" sz="1200" dirty="0">
                  <a:solidFill>
                    <a:schemeClr val="bg1">
                      <a:lumMod val="50000"/>
                    </a:schemeClr>
                  </a:solidFill>
                  <a:latin typeface="Segoe UI" panose="020B0502040204020203" pitchFamily="34" charset="0"/>
                  <a:cs typeface="Segoe UI" panose="020B0502040204020203" pitchFamily="34" charset="0"/>
                </a:rPr>
                <a:t>…</a:t>
              </a:r>
            </a:p>
          </p:txBody>
        </p:sp>
        <p:cxnSp>
          <p:nvCxnSpPr>
            <p:cNvPr id="15" name="Straight Arrow Connector 14">
              <a:extLst>
                <a:ext uri="{FF2B5EF4-FFF2-40B4-BE49-F238E27FC236}">
                  <a16:creationId xmlns:a16="http://schemas.microsoft.com/office/drawing/2014/main" id="{4B50CD03-D845-66B6-F8E9-CE20382C430A}"/>
                </a:ext>
              </a:extLst>
            </p:cNvPr>
            <p:cNvCxnSpPr>
              <a:cxnSpLocks/>
            </p:cNvCxnSpPr>
            <p:nvPr/>
          </p:nvCxnSpPr>
          <p:spPr>
            <a:xfrm>
              <a:off x="7323633" y="4211732"/>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DA11DA6-A6B9-D42C-BF7B-F6A575C21221}"/>
                </a:ext>
              </a:extLst>
            </p:cNvPr>
            <p:cNvCxnSpPr>
              <a:cxnSpLocks/>
            </p:cNvCxnSpPr>
            <p:nvPr/>
          </p:nvCxnSpPr>
          <p:spPr>
            <a:xfrm>
              <a:off x="8335422" y="4186087"/>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15DDF38-F331-2E74-3B3A-D417507CB47C}"/>
                </a:ext>
              </a:extLst>
            </p:cNvPr>
            <p:cNvCxnSpPr>
              <a:cxnSpLocks/>
            </p:cNvCxnSpPr>
            <p:nvPr/>
          </p:nvCxnSpPr>
          <p:spPr>
            <a:xfrm>
              <a:off x="9335736" y="4175128"/>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D7FC60C-5042-F1BE-56D7-CBDE170522BE}"/>
                </a:ext>
              </a:extLst>
            </p:cNvPr>
            <p:cNvCxnSpPr>
              <a:cxnSpLocks/>
            </p:cNvCxnSpPr>
            <p:nvPr/>
          </p:nvCxnSpPr>
          <p:spPr>
            <a:xfrm>
              <a:off x="10977291" y="4941168"/>
              <a:ext cx="0" cy="403203"/>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6FB35EF-40AE-732B-0AEE-15628D7CEFDB}"/>
                </a:ext>
              </a:extLst>
            </p:cNvPr>
            <p:cNvSpPr txBox="1"/>
            <p:nvPr/>
          </p:nvSpPr>
          <p:spPr>
            <a:xfrm>
              <a:off x="6817995" y="4643752"/>
              <a:ext cx="1011275"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16S rRNA</a:t>
              </a:r>
            </a:p>
          </p:txBody>
        </p:sp>
        <p:sp>
          <p:nvSpPr>
            <p:cNvPr id="21" name="TextBox 20">
              <a:extLst>
                <a:ext uri="{FF2B5EF4-FFF2-40B4-BE49-F238E27FC236}">
                  <a16:creationId xmlns:a16="http://schemas.microsoft.com/office/drawing/2014/main" id="{63758BF8-220B-0933-A732-83783A92703C}"/>
                </a:ext>
              </a:extLst>
            </p:cNvPr>
            <p:cNvSpPr txBox="1"/>
            <p:nvPr/>
          </p:nvSpPr>
          <p:spPr>
            <a:xfrm>
              <a:off x="7828847" y="4643752"/>
              <a:ext cx="1011275"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16S rRNA</a:t>
              </a:r>
            </a:p>
          </p:txBody>
        </p:sp>
        <p:sp>
          <p:nvSpPr>
            <p:cNvPr id="22" name="TextBox 21">
              <a:extLst>
                <a:ext uri="{FF2B5EF4-FFF2-40B4-BE49-F238E27FC236}">
                  <a16:creationId xmlns:a16="http://schemas.microsoft.com/office/drawing/2014/main" id="{1999A013-D797-692F-6F94-E17CC510BFB3}"/>
                </a:ext>
              </a:extLst>
            </p:cNvPr>
            <p:cNvSpPr txBox="1"/>
            <p:nvPr/>
          </p:nvSpPr>
          <p:spPr>
            <a:xfrm>
              <a:off x="8829141" y="4653136"/>
              <a:ext cx="1011275"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AB16FA2B-CBC6-F3AF-1040-DE13950E4174}"/>
                </a:ext>
              </a:extLst>
            </p:cNvPr>
            <p:cNvSpPr txBox="1"/>
            <p:nvPr/>
          </p:nvSpPr>
          <p:spPr>
            <a:xfrm>
              <a:off x="10343846" y="5368922"/>
              <a:ext cx="1251046"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18S rRNA / ITS</a:t>
              </a:r>
            </a:p>
          </p:txBody>
        </p:sp>
      </p:grpSp>
      <p:grpSp>
        <p:nvGrpSpPr>
          <p:cNvPr id="30" name="Group 29">
            <a:extLst>
              <a:ext uri="{FF2B5EF4-FFF2-40B4-BE49-F238E27FC236}">
                <a16:creationId xmlns:a16="http://schemas.microsoft.com/office/drawing/2014/main" id="{2AA13368-F94D-BFE1-502A-08FE3AA338B5}"/>
              </a:ext>
            </a:extLst>
          </p:cNvPr>
          <p:cNvGrpSpPr/>
          <p:nvPr/>
        </p:nvGrpSpPr>
        <p:grpSpPr>
          <a:xfrm>
            <a:off x="1525033" y="4610099"/>
            <a:ext cx="5027134" cy="1801761"/>
            <a:chOff x="1525033" y="4610099"/>
            <a:chExt cx="5027134" cy="1801761"/>
          </a:xfrm>
        </p:grpSpPr>
        <p:pic>
          <p:nvPicPr>
            <p:cNvPr id="5122" name="Picture 2" descr="The nuclear ribosomal Internal Transcribed Spacer (ITS) region. In... |  Download Scientific Diagram">
              <a:extLst>
                <a:ext uri="{FF2B5EF4-FFF2-40B4-BE49-F238E27FC236}">
                  <a16:creationId xmlns:a16="http://schemas.microsoft.com/office/drawing/2014/main" id="{8FC432D1-FAA8-88C9-797D-D53983F1D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33" y="4921463"/>
              <a:ext cx="5027134" cy="149039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753C819-0DBE-CE89-C404-BBD5C8EB264F}"/>
                </a:ext>
              </a:extLst>
            </p:cNvPr>
            <p:cNvSpPr txBox="1"/>
            <p:nvPr/>
          </p:nvSpPr>
          <p:spPr>
            <a:xfrm>
              <a:off x="1837455" y="4610099"/>
              <a:ext cx="3898505" cy="276999"/>
            </a:xfrm>
            <a:prstGeom prst="rect">
              <a:avLst/>
            </a:prstGeom>
            <a:noFill/>
          </p:spPr>
          <p:txBody>
            <a:bodyPr wrap="square">
              <a:spAutoFit/>
            </a:bodyPr>
            <a:lstStyle/>
            <a:p>
              <a:pPr algn="ctr"/>
              <a:r>
                <a:rPr lang="en-US" sz="1200" b="1" i="0" dirty="0">
                  <a:solidFill>
                    <a:schemeClr val="bg1">
                      <a:lumMod val="50000"/>
                    </a:schemeClr>
                  </a:solidFill>
                  <a:effectLst/>
                  <a:latin typeface="Segoe UI" panose="020B0502040204020203" pitchFamily="34" charset="0"/>
                  <a:cs typeface="Segoe UI" panose="020B0502040204020203" pitchFamily="34" charset="0"/>
                </a:rPr>
                <a:t>Eukaryotic Internal transcribed spacer (ITS) regions</a:t>
              </a:r>
              <a:endParaRPr lang="en-CH" sz="1200" b="1" dirty="0">
                <a:solidFill>
                  <a:schemeClr val="bg1">
                    <a:lumMod val="50000"/>
                  </a:schemeClr>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5510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46F9B4-F5FD-664D-4EA1-CC40313C041D}"/>
              </a:ext>
            </a:extLst>
          </p:cNvPr>
          <p:cNvSpPr txBox="1">
            <a:spLocks/>
          </p:cNvSpPr>
          <p:nvPr/>
        </p:nvSpPr>
        <p:spPr>
          <a:xfrm>
            <a:off x="3537403" y="1628800"/>
            <a:ext cx="5150885" cy="390267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lumMod val="85000"/>
                  </a:schemeClr>
                </a:solidFill>
                <a:latin typeface="Segoe UI" panose="020B0502040204020203" pitchFamily="34" charset="0"/>
                <a:cs typeface="Segoe UI" panose="020B0502040204020203" pitchFamily="34" charset="0"/>
              </a:rPr>
              <a:t>Diversity</a:t>
            </a:r>
          </a:p>
          <a:p>
            <a:pPr algn="ctr"/>
            <a:r>
              <a:rPr lang="en-US" sz="3200" b="1" dirty="0">
                <a:solidFill>
                  <a:schemeClr val="bg1">
                    <a:lumMod val="85000"/>
                  </a:schemeClr>
                </a:solidFill>
                <a:latin typeface="Segoe UI" panose="020B0502040204020203" pitchFamily="34" charset="0"/>
                <a:cs typeface="Segoe UI" panose="020B0502040204020203" pitchFamily="34" charset="0"/>
              </a:rPr>
              <a:t>A brief introduction</a:t>
            </a:r>
          </a:p>
          <a:p>
            <a:pPr algn="ctr"/>
            <a:br>
              <a:rPr lang="en-US" b="1" dirty="0">
                <a:latin typeface="Segoe UI" panose="020B0502040204020203" pitchFamily="34" charset="0"/>
                <a:cs typeface="Segoe UI" panose="020B0502040204020203" pitchFamily="34" charset="0"/>
              </a:rPr>
            </a:br>
            <a:endParaRPr lang="en-CH" sz="1800" dirty="0">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5FBF3427-7144-3840-D736-047B035B05A9}"/>
              </a:ext>
            </a:extLst>
          </p:cNvPr>
          <p:cNvCxnSpPr>
            <a:cxnSpLocks/>
          </p:cNvCxnSpPr>
          <p:nvPr/>
        </p:nvCxnSpPr>
        <p:spPr>
          <a:xfrm>
            <a:off x="3537403" y="2708920"/>
            <a:ext cx="51508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6">
            <a:extLst>
              <a:ext uri="{FF2B5EF4-FFF2-40B4-BE49-F238E27FC236}">
                <a16:creationId xmlns:a16="http://schemas.microsoft.com/office/drawing/2014/main" id="{2B62260A-C674-4858-C739-662E0607CB6E}"/>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6586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43</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5B35E52B-AC20-9142-0F6A-6915B3B96D31}"/>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6E9A2AA1-D7AB-1BBB-ABDA-23354374C159}"/>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98B4D8A9-8CA0-1461-130B-4BE625E3B5CA}"/>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Oval 13">
            <a:extLst>
              <a:ext uri="{FF2B5EF4-FFF2-40B4-BE49-F238E27FC236}">
                <a16:creationId xmlns:a16="http://schemas.microsoft.com/office/drawing/2014/main" id="{73463238-CDD9-10A4-E290-7D596622C6B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C1E3173C-8F35-75A9-A258-A930E4B14DF2}"/>
              </a:ext>
            </a:extLst>
          </p:cNvPr>
          <p:cNvGrpSpPr/>
          <p:nvPr/>
        </p:nvGrpSpPr>
        <p:grpSpPr>
          <a:xfrm>
            <a:off x="1143940" y="3093002"/>
            <a:ext cx="2002877" cy="1921042"/>
            <a:chOff x="3184602" y="2703558"/>
            <a:chExt cx="3225653" cy="3093855"/>
          </a:xfrm>
        </p:grpSpPr>
        <p:sp>
          <p:nvSpPr>
            <p:cNvPr id="16" name="Oval 15">
              <a:extLst>
                <a:ext uri="{FF2B5EF4-FFF2-40B4-BE49-F238E27FC236}">
                  <a16:creationId xmlns:a16="http://schemas.microsoft.com/office/drawing/2014/main" id="{1F6128AC-E32E-1E64-6892-63B5A3C5B3E9}"/>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0DF0E129-EE81-8826-E605-C50549E4E9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4CD4C1A1-D554-5D07-D418-B8BB62D7F67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F85BBB23-EA85-2573-1741-4931639C6D5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244606E9-2CEF-EDF3-B2ED-B003871E084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05FADA1A-AA2B-7A26-0023-4900316B02A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 name="Oval 21">
              <a:extLst>
                <a:ext uri="{FF2B5EF4-FFF2-40B4-BE49-F238E27FC236}">
                  <a16:creationId xmlns:a16="http://schemas.microsoft.com/office/drawing/2014/main" id="{7E9047E6-E00A-909F-1761-470208787A4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3" name="TextBox 22">
            <a:extLst>
              <a:ext uri="{FF2B5EF4-FFF2-40B4-BE49-F238E27FC236}">
                <a16:creationId xmlns:a16="http://schemas.microsoft.com/office/drawing/2014/main" id="{E86F7BA8-6DBF-9196-0A17-2B8BF1AC24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24" name="TextBox 23">
            <a:extLst>
              <a:ext uri="{FF2B5EF4-FFF2-40B4-BE49-F238E27FC236}">
                <a16:creationId xmlns:a16="http://schemas.microsoft.com/office/drawing/2014/main" id="{D0BB52B3-30C9-3756-5ABE-18062DBD5E98}"/>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25" name="TextBox 24">
            <a:extLst>
              <a:ext uri="{FF2B5EF4-FFF2-40B4-BE49-F238E27FC236}">
                <a16:creationId xmlns:a16="http://schemas.microsoft.com/office/drawing/2014/main" id="{7CA0F084-E5EB-4D15-CC3F-823AECACE2C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6" name="TextBox 25">
            <a:extLst>
              <a:ext uri="{FF2B5EF4-FFF2-40B4-BE49-F238E27FC236}">
                <a16:creationId xmlns:a16="http://schemas.microsoft.com/office/drawing/2014/main" id="{A307F823-147F-3792-35B1-DED03FEBD4AD}"/>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8" name="TextBox 27">
            <a:extLst>
              <a:ext uri="{FF2B5EF4-FFF2-40B4-BE49-F238E27FC236}">
                <a16:creationId xmlns:a16="http://schemas.microsoft.com/office/drawing/2014/main" id="{8F5F544F-C193-C54D-6220-617B51973F79}"/>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What is (bio)diversity?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5626452" cy="523220"/>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a measure of the magnitude of </a:t>
            </a:r>
            <a:r>
              <a:rPr lang="en-US" sz="1400" i="1" dirty="0">
                <a:solidFill>
                  <a:schemeClr val="bg1">
                    <a:lumMod val="50000"/>
                  </a:schemeClr>
                </a:solidFill>
                <a:latin typeface="Segoe UI" panose="020B0502040204020203" pitchFamily="34" charset="0"/>
                <a:cs typeface="Segoe UI" panose="020B0502040204020203" pitchFamily="34" charset="0"/>
              </a:rPr>
              <a:t>genetic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b="1" i="1" u="sng" dirty="0">
                <a:solidFill>
                  <a:schemeClr val="bg1">
                    <a:lumMod val="50000"/>
                  </a:schemeClr>
                </a:solidFill>
                <a:latin typeface="Segoe UI" panose="020B0502040204020203" pitchFamily="34" charset="0"/>
                <a:cs typeface="Segoe UI" panose="020B0502040204020203" pitchFamily="34" charset="0"/>
              </a:rPr>
              <a:t>species</a:t>
            </a:r>
            <a:r>
              <a:rPr lang="en-US" sz="1400" dirty="0">
                <a:solidFill>
                  <a:schemeClr val="bg1">
                    <a:lumMod val="50000"/>
                  </a:schemeClr>
                </a:solidFill>
                <a:latin typeface="Segoe UI" panose="020B0502040204020203" pitchFamily="34" charset="0"/>
                <a:cs typeface="Segoe UI" panose="020B0502040204020203" pitchFamily="34" charset="0"/>
              </a:rPr>
              <a:t> and </a:t>
            </a:r>
            <a:r>
              <a:rPr lang="en-US" sz="1400" i="1" dirty="0">
                <a:solidFill>
                  <a:schemeClr val="bg1">
                    <a:lumMod val="50000"/>
                  </a:schemeClr>
                </a:solidFill>
                <a:latin typeface="Segoe UI" panose="020B0502040204020203" pitchFamily="34" charset="0"/>
                <a:cs typeface="Segoe UI" panose="020B0502040204020203" pitchFamily="34" charset="0"/>
              </a:rPr>
              <a:t>ecological</a:t>
            </a:r>
            <a:r>
              <a:rPr lang="en-US" sz="1400" dirty="0">
                <a:solidFill>
                  <a:schemeClr val="bg1">
                    <a:lumMod val="50000"/>
                  </a:schemeClr>
                </a:solidFill>
                <a:latin typeface="Segoe UI" panose="020B0502040204020203" pitchFamily="34" charset="0"/>
                <a:cs typeface="Segoe UI" panose="020B0502040204020203" pitchFamily="34" charset="0"/>
              </a:rPr>
              <a:t> variation in an ecosystem.</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pic>
        <p:nvPicPr>
          <p:cNvPr id="52" name="Picture 51">
            <a:extLst>
              <a:ext uri="{FF2B5EF4-FFF2-40B4-BE49-F238E27FC236}">
                <a16:creationId xmlns:a16="http://schemas.microsoft.com/office/drawing/2014/main" id="{84AAB4A0-3DE2-D6A0-D0F4-7B799AAC25FA}"/>
              </a:ext>
            </a:extLst>
          </p:cNvPr>
          <p:cNvPicPr>
            <a:picLocks noChangeAspect="1"/>
          </p:cNvPicPr>
          <p:nvPr/>
        </p:nvPicPr>
        <p:blipFill>
          <a:blip r:embed="rId3"/>
          <a:stretch>
            <a:fillRect/>
          </a:stretch>
        </p:blipFill>
        <p:spPr>
          <a:xfrm>
            <a:off x="8317779" y="1808100"/>
            <a:ext cx="2494705" cy="2491433"/>
          </a:xfrm>
          <a:prstGeom prst="rect">
            <a:avLst/>
          </a:prstGeom>
        </p:spPr>
      </p:pic>
      <p:sp>
        <p:nvSpPr>
          <p:cNvPr id="88" name="TextBox 87">
            <a:extLst>
              <a:ext uri="{FF2B5EF4-FFF2-40B4-BE49-F238E27FC236}">
                <a16:creationId xmlns:a16="http://schemas.microsoft.com/office/drawing/2014/main" id="{BC89D8E3-D247-F2D6-7FC5-E82C9C45F86F}"/>
              </a:ext>
            </a:extLst>
          </p:cNvPr>
          <p:cNvSpPr txBox="1"/>
          <p:nvPr/>
        </p:nvSpPr>
        <p:spPr>
          <a:xfrm>
            <a:off x="7456054" y="548680"/>
            <a:ext cx="3327029" cy="307777"/>
          </a:xfrm>
          <a:prstGeom prst="rect">
            <a:avLst/>
          </a:prstGeom>
          <a:noFill/>
        </p:spPr>
        <p:txBody>
          <a:bodyPr wrap="square">
            <a:spAutoFit/>
          </a:bodyPr>
          <a:lstStyle/>
          <a:p>
            <a:r>
              <a:rPr lang="en-US" sz="1400" b="1" dirty="0">
                <a:solidFill>
                  <a:schemeClr val="bg1">
                    <a:lumMod val="50000"/>
                  </a:schemeClr>
                </a:solidFill>
                <a:latin typeface="Segoe UI" panose="020B0502040204020203" pitchFamily="34" charset="0"/>
                <a:cs typeface="Segoe UI" panose="020B0502040204020203" pitchFamily="34" charset="0"/>
              </a:rPr>
              <a:t>Scales of diversity</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37" name="Group 136">
            <a:extLst>
              <a:ext uri="{FF2B5EF4-FFF2-40B4-BE49-F238E27FC236}">
                <a16:creationId xmlns:a16="http://schemas.microsoft.com/office/drawing/2014/main" id="{0A28497D-4BDC-B2EB-A9DD-B0E52A7BAB46}"/>
              </a:ext>
            </a:extLst>
          </p:cNvPr>
          <p:cNvGrpSpPr/>
          <p:nvPr/>
        </p:nvGrpSpPr>
        <p:grpSpPr>
          <a:xfrm>
            <a:off x="7673491" y="957329"/>
            <a:ext cx="3874582" cy="3767815"/>
            <a:chOff x="7673491" y="957329"/>
            <a:chExt cx="3874582" cy="3767815"/>
          </a:xfrm>
        </p:grpSpPr>
        <p:sp>
          <p:nvSpPr>
            <p:cNvPr id="85" name="Oval 84">
              <a:extLst>
                <a:ext uri="{FF2B5EF4-FFF2-40B4-BE49-F238E27FC236}">
                  <a16:creationId xmlns:a16="http://schemas.microsoft.com/office/drawing/2014/main" id="{9273268E-8F30-E684-6034-7059F85B270D}"/>
                </a:ext>
              </a:extLst>
            </p:cNvPr>
            <p:cNvSpPr/>
            <p:nvPr/>
          </p:nvSpPr>
          <p:spPr>
            <a:xfrm>
              <a:off x="10979511" y="4181373"/>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97" name="Group 96">
              <a:extLst>
                <a:ext uri="{FF2B5EF4-FFF2-40B4-BE49-F238E27FC236}">
                  <a16:creationId xmlns:a16="http://schemas.microsoft.com/office/drawing/2014/main" id="{1234584F-5977-3D9D-0701-78C2F5BF9A5C}"/>
                </a:ext>
              </a:extLst>
            </p:cNvPr>
            <p:cNvGrpSpPr/>
            <p:nvPr/>
          </p:nvGrpSpPr>
          <p:grpSpPr>
            <a:xfrm>
              <a:off x="7673491" y="957329"/>
              <a:ext cx="3389284" cy="3737215"/>
              <a:chOff x="7673491" y="1272739"/>
              <a:chExt cx="3389284" cy="3737215"/>
            </a:xfrm>
          </p:grpSpPr>
          <p:sp>
            <p:nvSpPr>
              <p:cNvPr id="74" name="Oval 73">
                <a:extLst>
                  <a:ext uri="{FF2B5EF4-FFF2-40B4-BE49-F238E27FC236}">
                    <a16:creationId xmlns:a16="http://schemas.microsoft.com/office/drawing/2014/main" id="{154B3953-DB85-CD03-1F9E-4982D04D2120}"/>
                  </a:ext>
                </a:extLst>
              </p:cNvPr>
              <p:cNvSpPr/>
              <p:nvPr/>
            </p:nvSpPr>
            <p:spPr>
              <a:xfrm>
                <a:off x="9386257" y="2341456"/>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5" name="Straight Connector 74">
                <a:extLst>
                  <a:ext uri="{FF2B5EF4-FFF2-40B4-BE49-F238E27FC236}">
                    <a16:creationId xmlns:a16="http://schemas.microsoft.com/office/drawing/2014/main" id="{C7023D05-EB67-9880-EA75-A55FC345D96D}"/>
                  </a:ext>
                </a:extLst>
              </p:cNvPr>
              <p:cNvCxnSpPr>
                <a:cxnSpLocks/>
                <a:stCxn id="74" idx="7"/>
                <a:endCxn id="77" idx="3"/>
              </p:cNvCxnSpPr>
              <p:nvPr/>
            </p:nvCxnSpPr>
            <p:spPr>
              <a:xfrm flipV="1">
                <a:off x="9538936" y="1736877"/>
                <a:ext cx="425394" cy="63213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11C56B4-00AE-5C5D-5C39-EB1D01B82E77}"/>
                  </a:ext>
                </a:extLst>
              </p:cNvPr>
              <p:cNvSpPr/>
              <p:nvPr/>
            </p:nvSpPr>
            <p:spPr>
              <a:xfrm>
                <a:off x="9881066" y="1272739"/>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 name="Oval 77">
                <a:extLst>
                  <a:ext uri="{FF2B5EF4-FFF2-40B4-BE49-F238E27FC236}">
                    <a16:creationId xmlns:a16="http://schemas.microsoft.com/office/drawing/2014/main" id="{C48A9B4A-3A28-6F89-F45C-363E4037C7FE}"/>
                  </a:ext>
                </a:extLst>
              </p:cNvPr>
              <p:cNvSpPr/>
              <p:nvPr/>
            </p:nvSpPr>
            <p:spPr>
              <a:xfrm>
                <a:off x="9119569" y="2842346"/>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9" name="Straight Connector 78">
                <a:extLst>
                  <a:ext uri="{FF2B5EF4-FFF2-40B4-BE49-F238E27FC236}">
                    <a16:creationId xmlns:a16="http://schemas.microsoft.com/office/drawing/2014/main" id="{B2FB4E4A-45EA-A286-1AEB-E18DED35CC50}"/>
                  </a:ext>
                </a:extLst>
              </p:cNvPr>
              <p:cNvCxnSpPr>
                <a:cxnSpLocks/>
                <a:stCxn id="78" idx="1"/>
                <a:endCxn id="80" idx="5"/>
              </p:cNvCxnSpPr>
              <p:nvPr/>
            </p:nvCxnSpPr>
            <p:spPr>
              <a:xfrm flipH="1" flipV="1">
                <a:off x="8158789" y="1974292"/>
                <a:ext cx="986975" cy="895611"/>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331947C-6FAA-24C5-AA71-63887D3AD6C4}"/>
                  </a:ext>
                </a:extLst>
              </p:cNvPr>
              <p:cNvSpPr/>
              <p:nvPr/>
            </p:nvSpPr>
            <p:spPr>
              <a:xfrm>
                <a:off x="7673491" y="1510154"/>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 name="Oval 80">
                <a:extLst>
                  <a:ext uri="{FF2B5EF4-FFF2-40B4-BE49-F238E27FC236}">
                    <a16:creationId xmlns:a16="http://schemas.microsoft.com/office/drawing/2014/main" id="{C651150D-11F8-31AE-F1DC-1803BE1B1E60}"/>
                  </a:ext>
                </a:extLst>
              </p:cNvPr>
              <p:cNvSpPr/>
              <p:nvPr/>
            </p:nvSpPr>
            <p:spPr>
              <a:xfrm>
                <a:off x="9902473" y="3721340"/>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 name="Oval 81">
                <a:extLst>
                  <a:ext uri="{FF2B5EF4-FFF2-40B4-BE49-F238E27FC236}">
                    <a16:creationId xmlns:a16="http://schemas.microsoft.com/office/drawing/2014/main" id="{BAFA3B0E-0622-6EDF-6521-80920DCDE7D9}"/>
                  </a:ext>
                </a:extLst>
              </p:cNvPr>
              <p:cNvSpPr/>
              <p:nvPr/>
            </p:nvSpPr>
            <p:spPr>
              <a:xfrm>
                <a:off x="8944350" y="3787870"/>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 name="Oval 82">
                <a:extLst>
                  <a:ext uri="{FF2B5EF4-FFF2-40B4-BE49-F238E27FC236}">
                    <a16:creationId xmlns:a16="http://schemas.microsoft.com/office/drawing/2014/main" id="{9C0D874D-7E1A-338B-4AD3-A66F8C3DB19A}"/>
                  </a:ext>
                </a:extLst>
              </p:cNvPr>
              <p:cNvSpPr/>
              <p:nvPr/>
            </p:nvSpPr>
            <p:spPr>
              <a:xfrm>
                <a:off x="7902195" y="4466183"/>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6" name="Straight Connector 85">
                <a:extLst>
                  <a:ext uri="{FF2B5EF4-FFF2-40B4-BE49-F238E27FC236}">
                    <a16:creationId xmlns:a16="http://schemas.microsoft.com/office/drawing/2014/main" id="{22BEE81E-4DD0-44BE-287A-C8844C16A588}"/>
                  </a:ext>
                </a:extLst>
              </p:cNvPr>
              <p:cNvCxnSpPr>
                <a:cxnSpLocks/>
                <a:stCxn id="82" idx="3"/>
                <a:endCxn id="83" idx="7"/>
              </p:cNvCxnSpPr>
              <p:nvPr/>
            </p:nvCxnSpPr>
            <p:spPr>
              <a:xfrm flipH="1">
                <a:off x="8387493" y="3948487"/>
                <a:ext cx="583052" cy="59732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923220D-F6DE-A91C-7D49-3550C51F4DB8}"/>
                  </a:ext>
                </a:extLst>
              </p:cNvPr>
              <p:cNvCxnSpPr>
                <a:cxnSpLocks/>
                <a:stCxn id="81" idx="5"/>
                <a:endCxn id="85" idx="1"/>
              </p:cNvCxnSpPr>
              <p:nvPr/>
            </p:nvCxnSpPr>
            <p:spPr>
              <a:xfrm>
                <a:off x="10055152" y="3881957"/>
                <a:ext cx="1007623" cy="69445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0" name="Group 129">
            <a:extLst>
              <a:ext uri="{FF2B5EF4-FFF2-40B4-BE49-F238E27FC236}">
                <a16:creationId xmlns:a16="http://schemas.microsoft.com/office/drawing/2014/main" id="{0ED300E3-C304-2D85-9637-BBCDE3DC16A8}"/>
              </a:ext>
            </a:extLst>
          </p:cNvPr>
          <p:cNvGrpSpPr/>
          <p:nvPr/>
        </p:nvGrpSpPr>
        <p:grpSpPr>
          <a:xfrm>
            <a:off x="7745005" y="1013608"/>
            <a:ext cx="3716253" cy="3606670"/>
            <a:chOff x="7745005" y="1013608"/>
            <a:chExt cx="3716253" cy="3606670"/>
          </a:xfrm>
        </p:grpSpPr>
        <p:sp>
          <p:nvSpPr>
            <p:cNvPr id="91" name="TextBox 90">
              <a:extLst>
                <a:ext uri="{FF2B5EF4-FFF2-40B4-BE49-F238E27FC236}">
                  <a16:creationId xmlns:a16="http://schemas.microsoft.com/office/drawing/2014/main" id="{2CFD9762-1480-76EC-5314-5EA387867BB6}"/>
                </a:ext>
              </a:extLst>
            </p:cNvPr>
            <p:cNvSpPr txBox="1"/>
            <p:nvPr/>
          </p:nvSpPr>
          <p:spPr>
            <a:xfrm>
              <a:off x="7745005" y="1279108"/>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2" name="TextBox 91">
              <a:extLst>
                <a:ext uri="{FF2B5EF4-FFF2-40B4-BE49-F238E27FC236}">
                  <a16:creationId xmlns:a16="http://schemas.microsoft.com/office/drawing/2014/main" id="{F2C520A4-7DF3-9283-2791-FF04D00F9FE1}"/>
                </a:ext>
              </a:extLst>
            </p:cNvPr>
            <p:cNvSpPr txBox="1"/>
            <p:nvPr/>
          </p:nvSpPr>
          <p:spPr>
            <a:xfrm>
              <a:off x="9964330" y="1013608"/>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F9068899-0286-E8A2-05CB-814850B6A3C5}"/>
                </a:ext>
              </a:extLst>
            </p:cNvPr>
            <p:cNvSpPr txBox="1"/>
            <p:nvPr/>
          </p:nvSpPr>
          <p:spPr>
            <a:xfrm>
              <a:off x="7980460" y="4216183"/>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DC31A013-4126-064D-CCC3-123703C75867}"/>
                </a:ext>
              </a:extLst>
            </p:cNvPr>
            <p:cNvSpPr txBox="1"/>
            <p:nvPr/>
          </p:nvSpPr>
          <p:spPr>
            <a:xfrm>
              <a:off x="11062775" y="4250946"/>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grpSp>
      <p:sp>
        <p:nvSpPr>
          <p:cNvPr id="100" name="TextBox 99">
            <a:extLst>
              <a:ext uri="{FF2B5EF4-FFF2-40B4-BE49-F238E27FC236}">
                <a16:creationId xmlns:a16="http://schemas.microsoft.com/office/drawing/2014/main" id="{EE1385C9-D2A8-C36D-013B-C3C5B6ED2041}"/>
              </a:ext>
            </a:extLst>
          </p:cNvPr>
          <p:cNvSpPr txBox="1"/>
          <p:nvPr/>
        </p:nvSpPr>
        <p:spPr>
          <a:xfrm>
            <a:off x="3299960" y="5066600"/>
            <a:ext cx="7962056" cy="954107"/>
          </a:xfrm>
          <a:prstGeom prst="rect">
            <a:avLst/>
          </a:prstGeom>
          <a:noFill/>
        </p:spPr>
        <p:txBody>
          <a:bodyPr wrap="square">
            <a:spAutoFit/>
          </a:bodyPr>
          <a:lstStyle/>
          <a:p>
            <a:pPr algn="ctr"/>
            <a:r>
              <a:rPr lang="en-US" sz="1400" dirty="0">
                <a:solidFill>
                  <a:schemeClr val="bg1">
                    <a:lumMod val="50000"/>
                  </a:schemeClr>
                </a:solidFill>
                <a:latin typeface="Segoe UI" panose="020B0502040204020203" pitchFamily="34" charset="0"/>
                <a:cs typeface="Segoe UI" panose="020B0502040204020203" pitchFamily="34" charset="0"/>
              </a:rPr>
              <a:t>The total diversity within a </a:t>
            </a:r>
            <a:r>
              <a:rPr lang="en-US" sz="1400" i="1" dirty="0">
                <a:solidFill>
                  <a:schemeClr val="bg1">
                    <a:lumMod val="50000"/>
                  </a:schemeClr>
                </a:solidFill>
                <a:latin typeface="Segoe UI" panose="020B0502040204020203" pitchFamily="34" charset="0"/>
                <a:cs typeface="Segoe UI" panose="020B0502040204020203" pitchFamily="34" charset="0"/>
              </a:rPr>
              <a:t>landscape </a:t>
            </a:r>
            <a:r>
              <a:rPr lang="en-US" sz="1400" dirty="0">
                <a:solidFill>
                  <a:schemeClr val="bg1">
                    <a:lumMod val="50000"/>
                  </a:schemeClr>
                </a:solidFill>
                <a:latin typeface="Segoe UI" panose="020B0502040204020203" pitchFamily="34" charset="0"/>
                <a:cs typeface="Segoe UI" panose="020B0502040204020203" pitchFamily="34" charset="0"/>
              </a:rPr>
              <a:t>is called </a:t>
            </a:r>
            <a:r>
              <a:rPr lang="en-US" sz="1400" b="1" dirty="0">
                <a:solidFill>
                  <a:schemeClr val="bg1">
                    <a:lumMod val="50000"/>
                  </a:schemeClr>
                </a:solidFill>
                <a:latin typeface="Segoe UI" panose="020B0502040204020203" pitchFamily="34" charset="0"/>
                <a:cs typeface="Segoe UI" panose="020B0502040204020203" pitchFamily="34" charset="0"/>
              </a:rPr>
              <a:t>Gamma diversity</a:t>
            </a:r>
            <a:r>
              <a:rPr lang="en-US" sz="1400" dirty="0">
                <a:solidFill>
                  <a:schemeClr val="bg1">
                    <a:lumMod val="50000"/>
                  </a:schemeClr>
                </a:solidFill>
                <a:latin typeface="Segoe UI" panose="020B0502040204020203" pitchFamily="34" charset="0"/>
                <a:cs typeface="Segoe UI" panose="020B0502040204020203" pitchFamily="34" charset="0"/>
              </a:rPr>
              <a:t>, </a:t>
            </a:r>
          </a:p>
          <a:p>
            <a:pPr algn="ctr"/>
            <a:r>
              <a:rPr lang="en-US" sz="1400" dirty="0">
                <a:solidFill>
                  <a:schemeClr val="bg1">
                    <a:lumMod val="50000"/>
                  </a:schemeClr>
                </a:solidFill>
                <a:latin typeface="Segoe UI" panose="020B0502040204020203" pitchFamily="34" charset="0"/>
                <a:cs typeface="Segoe UI" panose="020B0502040204020203" pitchFamily="34" charset="0"/>
              </a:rPr>
              <a:t>and consist of two components:</a:t>
            </a:r>
          </a:p>
          <a:p>
            <a:pPr algn="ctr"/>
            <a:r>
              <a:rPr lang="en-US" sz="1400" dirty="0">
                <a:solidFill>
                  <a:schemeClr val="bg1">
                    <a:lumMod val="50000"/>
                  </a:schemeClr>
                </a:solidFill>
                <a:latin typeface="Segoe UI" panose="020B0502040204020203" pitchFamily="34" charset="0"/>
                <a:cs typeface="Segoe UI" panose="020B0502040204020203" pitchFamily="34" charset="0"/>
              </a:rPr>
              <a:t>… the </a:t>
            </a:r>
            <a:r>
              <a:rPr lang="en-US" sz="1400" i="1" dirty="0">
                <a:solidFill>
                  <a:schemeClr val="bg1">
                    <a:lumMod val="50000"/>
                  </a:schemeClr>
                </a:solidFill>
                <a:latin typeface="Segoe UI" panose="020B0502040204020203" pitchFamily="34" charset="0"/>
                <a:cs typeface="Segoe UI" panose="020B0502040204020203" pitchFamily="34" charset="0"/>
              </a:rPr>
              <a:t>local </a:t>
            </a:r>
            <a:r>
              <a:rPr lang="en-US" sz="1400" dirty="0">
                <a:solidFill>
                  <a:schemeClr val="bg1">
                    <a:lumMod val="50000"/>
                  </a:schemeClr>
                </a:solidFill>
                <a:latin typeface="Segoe UI" panose="020B0502040204020203" pitchFamily="34" charset="0"/>
                <a:cs typeface="Segoe UI" panose="020B0502040204020203" pitchFamily="34" charset="0"/>
              </a:rPr>
              <a:t>variation contained in each site or sample, or </a:t>
            </a:r>
            <a:r>
              <a:rPr lang="en-US" sz="1400" b="1" dirty="0">
                <a:solidFill>
                  <a:schemeClr val="bg1">
                    <a:lumMod val="50000"/>
                  </a:schemeClr>
                </a:solidFill>
                <a:latin typeface="Segoe UI" panose="020B0502040204020203" pitchFamily="34" charset="0"/>
                <a:cs typeface="Segoe UI" panose="020B0502040204020203" pitchFamily="34" charset="0"/>
              </a:rPr>
              <a:t>Alpha diversity</a:t>
            </a:r>
            <a:r>
              <a:rPr lang="en-US" sz="1400" dirty="0">
                <a:solidFill>
                  <a:schemeClr val="bg1">
                    <a:lumMod val="50000"/>
                  </a:schemeClr>
                </a:solidFill>
                <a:latin typeface="Segoe UI" panose="020B0502040204020203" pitchFamily="34" charset="0"/>
                <a:cs typeface="Segoe UI" panose="020B0502040204020203" pitchFamily="34" charset="0"/>
              </a:rPr>
              <a:t>…</a:t>
            </a:r>
          </a:p>
          <a:p>
            <a:pPr algn="ctr"/>
            <a:r>
              <a:rPr lang="en-US" sz="1400" dirty="0">
                <a:solidFill>
                  <a:schemeClr val="bg1">
                    <a:lumMod val="50000"/>
                  </a:schemeClr>
                </a:solidFill>
                <a:latin typeface="Segoe UI" panose="020B0502040204020203" pitchFamily="34" charset="0"/>
                <a:cs typeface="Segoe UI" panose="020B0502040204020203" pitchFamily="34" charset="0"/>
              </a:rPr>
              <a:t>… and the degree of dissimilarity between sites (turnover), known as </a:t>
            </a:r>
            <a:r>
              <a:rPr lang="en-US" sz="1400" b="1" dirty="0">
                <a:solidFill>
                  <a:schemeClr val="bg1">
                    <a:lumMod val="50000"/>
                  </a:schemeClr>
                </a:solidFill>
                <a:latin typeface="Segoe UI" panose="020B0502040204020203" pitchFamily="34" charset="0"/>
                <a:cs typeface="Segoe UI" panose="020B0502040204020203" pitchFamily="34" charset="0"/>
              </a:rPr>
              <a:t>Beta diversity</a:t>
            </a:r>
            <a:r>
              <a:rPr lang="en-US" sz="1400" dirty="0">
                <a:solidFill>
                  <a:schemeClr val="bg1">
                    <a:lumMod val="50000"/>
                  </a:schemeClr>
                </a:solidFill>
                <a:latin typeface="Segoe UI" panose="020B0502040204020203" pitchFamily="34" charset="0"/>
                <a:cs typeface="Segoe UI" panose="020B0502040204020203" pitchFamily="34" charset="0"/>
              </a:rPr>
              <a:t>.</a:t>
            </a:r>
          </a:p>
        </p:txBody>
      </p:sp>
      <p:grpSp>
        <p:nvGrpSpPr>
          <p:cNvPr id="138" name="Group 137">
            <a:extLst>
              <a:ext uri="{FF2B5EF4-FFF2-40B4-BE49-F238E27FC236}">
                <a16:creationId xmlns:a16="http://schemas.microsoft.com/office/drawing/2014/main" id="{81668C82-62E4-D486-5536-7FDA6DA71E0D}"/>
              </a:ext>
            </a:extLst>
          </p:cNvPr>
          <p:cNvGrpSpPr/>
          <p:nvPr/>
        </p:nvGrpSpPr>
        <p:grpSpPr>
          <a:xfrm>
            <a:off x="7450258" y="862126"/>
            <a:ext cx="3988227" cy="4140218"/>
            <a:chOff x="7450258" y="862126"/>
            <a:chExt cx="3988227" cy="4140218"/>
          </a:xfrm>
        </p:grpSpPr>
        <p:cxnSp>
          <p:nvCxnSpPr>
            <p:cNvPr id="102" name="Straight Arrow Connector 101">
              <a:extLst>
                <a:ext uri="{FF2B5EF4-FFF2-40B4-BE49-F238E27FC236}">
                  <a16:creationId xmlns:a16="http://schemas.microsoft.com/office/drawing/2014/main" id="{F7F48B47-7BB6-5E0B-4021-B7D6095F33F4}"/>
                </a:ext>
              </a:extLst>
            </p:cNvPr>
            <p:cNvCxnSpPr/>
            <p:nvPr/>
          </p:nvCxnSpPr>
          <p:spPr>
            <a:xfrm flipH="1">
              <a:off x="8470757" y="1194744"/>
              <a:ext cx="1094374" cy="18819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89A4CEBA-6322-6C19-5402-121E4A55B5D4}"/>
                </a:ext>
              </a:extLst>
            </p:cNvPr>
            <p:cNvCxnSpPr>
              <a:cxnSpLocks/>
            </p:cNvCxnSpPr>
            <p:nvPr/>
          </p:nvCxnSpPr>
          <p:spPr>
            <a:xfrm>
              <a:off x="7889993" y="1998020"/>
              <a:ext cx="177495" cy="186302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7" name="Straight Arrow Connector 106">
              <a:extLst>
                <a:ext uri="{FF2B5EF4-FFF2-40B4-BE49-F238E27FC236}">
                  <a16:creationId xmlns:a16="http://schemas.microsoft.com/office/drawing/2014/main" id="{A5E2E0E9-3B4B-0B45-9BB2-5CD8B2DA8C22}"/>
                </a:ext>
              </a:extLst>
            </p:cNvPr>
            <p:cNvCxnSpPr>
              <a:cxnSpLocks/>
            </p:cNvCxnSpPr>
            <p:nvPr/>
          </p:nvCxnSpPr>
          <p:spPr>
            <a:xfrm>
              <a:off x="8727665" y="4559038"/>
              <a:ext cx="2017617" cy="921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10" name="Straight Arrow Connector 109">
              <a:extLst>
                <a:ext uri="{FF2B5EF4-FFF2-40B4-BE49-F238E27FC236}">
                  <a16:creationId xmlns:a16="http://schemas.microsoft.com/office/drawing/2014/main" id="{E4E0D710-C730-A52B-B807-D581F116F401}"/>
                </a:ext>
              </a:extLst>
            </p:cNvPr>
            <p:cNvCxnSpPr>
              <a:cxnSpLocks/>
            </p:cNvCxnSpPr>
            <p:nvPr/>
          </p:nvCxnSpPr>
          <p:spPr>
            <a:xfrm flipH="1" flipV="1">
              <a:off x="10478282" y="1562454"/>
              <a:ext cx="902188" cy="229859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131" name="Group 130">
              <a:extLst>
                <a:ext uri="{FF2B5EF4-FFF2-40B4-BE49-F238E27FC236}">
                  <a16:creationId xmlns:a16="http://schemas.microsoft.com/office/drawing/2014/main" id="{4F7C835F-C070-2E8A-2A36-4BB9A3646D4F}"/>
                </a:ext>
              </a:extLst>
            </p:cNvPr>
            <p:cNvGrpSpPr/>
            <p:nvPr/>
          </p:nvGrpSpPr>
          <p:grpSpPr>
            <a:xfrm>
              <a:off x="7450258" y="862126"/>
              <a:ext cx="3988227" cy="4140218"/>
              <a:chOff x="7450258" y="862126"/>
              <a:chExt cx="3988227" cy="4140218"/>
            </a:xfrm>
          </p:grpSpPr>
          <p:sp>
            <p:nvSpPr>
              <p:cNvPr id="123" name="TextBox 122">
                <a:extLst>
                  <a:ext uri="{FF2B5EF4-FFF2-40B4-BE49-F238E27FC236}">
                    <a16:creationId xmlns:a16="http://schemas.microsoft.com/office/drawing/2014/main" id="{46F8CD43-A70C-A731-7367-29B5C5E0CBE6}"/>
                  </a:ext>
                </a:extLst>
              </p:cNvPr>
              <p:cNvSpPr txBox="1"/>
              <p:nvPr/>
            </p:nvSpPr>
            <p:spPr>
              <a:xfrm>
                <a:off x="8834545" y="862126"/>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β</a:t>
                </a:r>
                <a:endParaRPr lang="LID4096" dirty="0">
                  <a:latin typeface="Segoe UI" panose="020B0502040204020203" pitchFamily="34" charset="0"/>
                  <a:cs typeface="Segoe UI" panose="020B0502040204020203" pitchFamily="34" charset="0"/>
                </a:endParaRPr>
              </a:p>
            </p:txBody>
          </p:sp>
          <p:sp>
            <p:nvSpPr>
              <p:cNvPr id="125" name="TextBox 124">
                <a:extLst>
                  <a:ext uri="{FF2B5EF4-FFF2-40B4-BE49-F238E27FC236}">
                    <a16:creationId xmlns:a16="http://schemas.microsoft.com/office/drawing/2014/main" id="{B8E1E85F-9260-E4D3-A206-C0F0C0ECD72E}"/>
                  </a:ext>
                </a:extLst>
              </p:cNvPr>
              <p:cNvSpPr txBox="1"/>
              <p:nvPr/>
            </p:nvSpPr>
            <p:spPr>
              <a:xfrm>
                <a:off x="7450258" y="2662797"/>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β</a:t>
                </a:r>
                <a:endParaRPr lang="LID4096" dirty="0">
                  <a:latin typeface="Segoe UI" panose="020B0502040204020203" pitchFamily="34" charset="0"/>
                  <a:cs typeface="Segoe UI" panose="020B0502040204020203" pitchFamily="34" charset="0"/>
                </a:endParaRPr>
              </a:p>
            </p:txBody>
          </p:sp>
          <p:sp>
            <p:nvSpPr>
              <p:cNvPr id="128" name="TextBox 127">
                <a:extLst>
                  <a:ext uri="{FF2B5EF4-FFF2-40B4-BE49-F238E27FC236}">
                    <a16:creationId xmlns:a16="http://schemas.microsoft.com/office/drawing/2014/main" id="{EFE3BC4A-F280-07A7-B571-AAF2AA31E9F1}"/>
                  </a:ext>
                </a:extLst>
              </p:cNvPr>
              <p:cNvSpPr txBox="1"/>
              <p:nvPr/>
            </p:nvSpPr>
            <p:spPr>
              <a:xfrm>
                <a:off x="9537231" y="4633012"/>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β</a:t>
                </a:r>
                <a:endParaRPr lang="LID4096" dirty="0">
                  <a:latin typeface="Segoe UI" panose="020B0502040204020203" pitchFamily="34" charset="0"/>
                  <a:cs typeface="Segoe UI" panose="020B0502040204020203" pitchFamily="34" charset="0"/>
                </a:endParaRPr>
              </a:p>
            </p:txBody>
          </p:sp>
          <p:sp>
            <p:nvSpPr>
              <p:cNvPr id="129" name="TextBox 128">
                <a:extLst>
                  <a:ext uri="{FF2B5EF4-FFF2-40B4-BE49-F238E27FC236}">
                    <a16:creationId xmlns:a16="http://schemas.microsoft.com/office/drawing/2014/main" id="{3CB254BD-7071-B115-E4DF-19B2D84D7A0E}"/>
                  </a:ext>
                </a:extLst>
              </p:cNvPr>
              <p:cNvSpPr txBox="1"/>
              <p:nvPr/>
            </p:nvSpPr>
            <p:spPr>
              <a:xfrm>
                <a:off x="11040002" y="2347232"/>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β</a:t>
                </a:r>
                <a:endParaRPr lang="LID4096" dirty="0">
                  <a:latin typeface="Segoe UI" panose="020B0502040204020203" pitchFamily="34" charset="0"/>
                  <a:cs typeface="Segoe UI" panose="020B0502040204020203" pitchFamily="34" charset="0"/>
                </a:endParaRPr>
              </a:p>
            </p:txBody>
          </p:sp>
        </p:grpSp>
      </p:grpSp>
      <p:sp>
        <p:nvSpPr>
          <p:cNvPr id="135" name="TextBox 134">
            <a:extLst>
              <a:ext uri="{FF2B5EF4-FFF2-40B4-BE49-F238E27FC236}">
                <a16:creationId xmlns:a16="http://schemas.microsoft.com/office/drawing/2014/main" id="{85593A10-04EF-0143-A258-B8960FA5882A}"/>
              </a:ext>
            </a:extLst>
          </p:cNvPr>
          <p:cNvSpPr txBox="1"/>
          <p:nvPr/>
        </p:nvSpPr>
        <p:spPr>
          <a:xfrm>
            <a:off x="6711950" y="5948658"/>
            <a:ext cx="1127062"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γ</a:t>
            </a:r>
            <a:r>
              <a:rPr lang="en-US" dirty="0">
                <a:latin typeface="Segoe UI" panose="020B0502040204020203" pitchFamily="34" charset="0"/>
                <a:cs typeface="Segoe UI" panose="020B0502040204020203" pitchFamily="34" charset="0"/>
              </a:rPr>
              <a:t> = </a:t>
            </a:r>
            <a:r>
              <a:rPr lang="el-GR" dirty="0">
                <a:latin typeface="Segoe UI" panose="020B0502040204020203" pitchFamily="34" charset="0"/>
                <a:cs typeface="Segoe UI" panose="020B0502040204020203" pitchFamily="34" charset="0"/>
              </a:rPr>
              <a:t>α</a:t>
            </a:r>
            <a:r>
              <a:rPr lang="en-US" dirty="0">
                <a:latin typeface="Segoe UI" panose="020B0502040204020203" pitchFamily="34" charset="0"/>
                <a:cs typeface="Segoe UI" panose="020B0502040204020203" pitchFamily="34" charset="0"/>
              </a:rPr>
              <a:t> · </a:t>
            </a:r>
            <a:r>
              <a:rPr lang="el-GR" dirty="0">
                <a:latin typeface="Segoe UI" panose="020B0502040204020203" pitchFamily="34" charset="0"/>
                <a:cs typeface="Segoe UI" panose="020B0502040204020203" pitchFamily="34" charset="0"/>
              </a:rPr>
              <a:t>β</a:t>
            </a:r>
            <a:endParaRPr lang="LID4096" dirty="0">
              <a:latin typeface="Segoe UI" panose="020B0502040204020203" pitchFamily="34" charset="0"/>
              <a:cs typeface="Segoe UI" panose="020B0502040204020203" pitchFamily="34" charset="0"/>
            </a:endParaRPr>
          </a:p>
        </p:txBody>
      </p:sp>
      <p:grpSp>
        <p:nvGrpSpPr>
          <p:cNvPr id="145" name="Group 144">
            <a:extLst>
              <a:ext uri="{FF2B5EF4-FFF2-40B4-BE49-F238E27FC236}">
                <a16:creationId xmlns:a16="http://schemas.microsoft.com/office/drawing/2014/main" id="{B3026114-C222-68A0-F5E4-321B253F46A8}"/>
              </a:ext>
            </a:extLst>
          </p:cNvPr>
          <p:cNvGrpSpPr/>
          <p:nvPr/>
        </p:nvGrpSpPr>
        <p:grpSpPr>
          <a:xfrm>
            <a:off x="294110" y="1422776"/>
            <a:ext cx="1085406" cy="1050870"/>
            <a:chOff x="427376" y="5710684"/>
            <a:chExt cx="1085406" cy="1050870"/>
          </a:xfrm>
        </p:grpSpPr>
        <p:pic>
          <p:nvPicPr>
            <p:cNvPr id="139" name="Picture 138">
              <a:extLst>
                <a:ext uri="{FF2B5EF4-FFF2-40B4-BE49-F238E27FC236}">
                  <a16:creationId xmlns:a16="http://schemas.microsoft.com/office/drawing/2014/main" id="{976CC3C4-6672-1FFB-76A8-55EB58B49B78}"/>
                </a:ext>
              </a:extLst>
            </p:cNvPr>
            <p:cNvPicPr>
              <a:picLocks noChangeAspect="1"/>
            </p:cNvPicPr>
            <p:nvPr/>
          </p:nvPicPr>
          <p:blipFill>
            <a:blip r:embed="rId4"/>
            <a:stretch>
              <a:fillRect/>
            </a:stretch>
          </p:blipFill>
          <p:spPr>
            <a:xfrm>
              <a:off x="427376" y="5710684"/>
              <a:ext cx="586238" cy="872539"/>
            </a:xfrm>
            <a:prstGeom prst="rect">
              <a:avLst/>
            </a:prstGeom>
          </p:spPr>
        </p:pic>
        <p:sp>
          <p:nvSpPr>
            <p:cNvPr id="140" name="Oval 139">
              <a:extLst>
                <a:ext uri="{FF2B5EF4-FFF2-40B4-BE49-F238E27FC236}">
                  <a16:creationId xmlns:a16="http://schemas.microsoft.com/office/drawing/2014/main" id="{0F6D08DB-DD31-EE08-89B6-3E93D2BC21C5}"/>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41" name="Straight Connector 140">
              <a:extLst>
                <a:ext uri="{FF2B5EF4-FFF2-40B4-BE49-F238E27FC236}">
                  <a16:creationId xmlns:a16="http://schemas.microsoft.com/office/drawing/2014/main" id="{DF4022F5-B9B4-537A-DD43-078CA5DCDC48}"/>
                </a:ext>
              </a:extLst>
            </p:cNvPr>
            <p:cNvCxnSpPr>
              <a:cxnSpLocks/>
              <a:stCxn id="140" idx="5"/>
            </p:cNvCxnSpPr>
            <p:nvPr/>
          </p:nvCxnSpPr>
          <p:spPr>
            <a:xfrm>
              <a:off x="919777" y="6389687"/>
              <a:ext cx="593005" cy="37186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5113175C-8288-D49C-0801-5AF72C3C1794}"/>
              </a:ext>
            </a:extLst>
          </p:cNvPr>
          <p:cNvGrpSpPr/>
          <p:nvPr/>
        </p:nvGrpSpPr>
        <p:grpSpPr>
          <a:xfrm>
            <a:off x="4646517" y="1522883"/>
            <a:ext cx="2327919" cy="817722"/>
            <a:chOff x="5192820" y="4759317"/>
            <a:chExt cx="2327919" cy="817722"/>
          </a:xfrm>
        </p:grpSpPr>
        <p:cxnSp>
          <p:nvCxnSpPr>
            <p:cNvPr id="149" name="Straight Connector 148">
              <a:extLst>
                <a:ext uri="{FF2B5EF4-FFF2-40B4-BE49-F238E27FC236}">
                  <a16:creationId xmlns:a16="http://schemas.microsoft.com/office/drawing/2014/main" id="{0062E717-538D-EAFA-2DF4-48BAA0B3664E}"/>
                </a:ext>
              </a:extLst>
            </p:cNvPr>
            <p:cNvCxnSpPr>
              <a:cxnSpLocks/>
            </p:cNvCxnSpPr>
            <p:nvPr/>
          </p:nvCxnSpPr>
          <p:spPr>
            <a:xfrm>
              <a:off x="5297676" y="4759317"/>
              <a:ext cx="120491" cy="363746"/>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7B221006-CB85-944D-2230-6304CF044299}"/>
                </a:ext>
              </a:extLst>
            </p:cNvPr>
            <p:cNvSpPr txBox="1"/>
            <p:nvPr/>
          </p:nvSpPr>
          <p:spPr>
            <a:xfrm>
              <a:off x="5192820" y="5161541"/>
              <a:ext cx="2327919" cy="415498"/>
            </a:xfrm>
            <a:prstGeom prst="rect">
              <a:avLst/>
            </a:prstGeom>
            <a:noFill/>
          </p:spPr>
          <p:txBody>
            <a:bodyPr wrap="square">
              <a:spAutoFit/>
            </a:bodyPr>
            <a:lstStyle/>
            <a:p>
              <a:r>
                <a:rPr lang="en-US" sz="1050" dirty="0">
                  <a:solidFill>
                    <a:schemeClr val="bg1">
                      <a:lumMod val="50000"/>
                    </a:schemeClr>
                  </a:solidFill>
                  <a:latin typeface="Segoe UI" panose="020B0502040204020203" pitchFamily="34" charset="0"/>
                  <a:cs typeface="Segoe UI" panose="020B0502040204020203" pitchFamily="34" charset="0"/>
                </a:rPr>
                <a:t>Unit of diversity </a:t>
              </a:r>
            </a:p>
            <a:p>
              <a:r>
                <a:rPr lang="en-US" sz="1050" dirty="0">
                  <a:solidFill>
                    <a:schemeClr val="bg1">
                      <a:lumMod val="50000"/>
                    </a:schemeClr>
                  </a:solidFill>
                  <a:latin typeface="Segoe UI" panose="020B0502040204020203" pitchFamily="34" charset="0"/>
                  <a:cs typeface="Segoe UI" panose="020B0502040204020203" pitchFamily="34" charset="0"/>
                </a:rPr>
                <a:t>Can be species, strains, individuals… </a:t>
              </a:r>
              <a:endParaRPr lang="en-CH" sz="1050" dirty="0"/>
            </a:p>
          </p:txBody>
        </p:sp>
      </p:grpSp>
    </p:spTree>
    <p:extLst>
      <p:ext uri="{BB962C8B-B14F-4D97-AF65-F5344CB8AC3E}">
        <p14:creationId xmlns:p14="http://schemas.microsoft.com/office/powerpoint/2010/main" val="248626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44</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5B35E52B-AC20-9142-0F6A-6915B3B96D31}"/>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6E9A2AA1-D7AB-1BBB-ABDA-23354374C159}"/>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98B4D8A9-8CA0-1461-130B-4BE625E3B5CA}"/>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Oval 13">
            <a:extLst>
              <a:ext uri="{FF2B5EF4-FFF2-40B4-BE49-F238E27FC236}">
                <a16:creationId xmlns:a16="http://schemas.microsoft.com/office/drawing/2014/main" id="{73463238-CDD9-10A4-E290-7D596622C6B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C1E3173C-8F35-75A9-A258-A930E4B14DF2}"/>
              </a:ext>
            </a:extLst>
          </p:cNvPr>
          <p:cNvGrpSpPr/>
          <p:nvPr/>
        </p:nvGrpSpPr>
        <p:grpSpPr>
          <a:xfrm>
            <a:off x="1143940" y="3093002"/>
            <a:ext cx="2002877" cy="1921042"/>
            <a:chOff x="3184602" y="2703558"/>
            <a:chExt cx="3225653" cy="3093855"/>
          </a:xfrm>
        </p:grpSpPr>
        <p:sp>
          <p:nvSpPr>
            <p:cNvPr id="16" name="Oval 15">
              <a:extLst>
                <a:ext uri="{FF2B5EF4-FFF2-40B4-BE49-F238E27FC236}">
                  <a16:creationId xmlns:a16="http://schemas.microsoft.com/office/drawing/2014/main" id="{1F6128AC-E32E-1E64-6892-63B5A3C5B3E9}"/>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0DF0E129-EE81-8826-E605-C50549E4E9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4CD4C1A1-D554-5D07-D418-B8BB62D7F67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F85BBB23-EA85-2573-1741-4931639C6D5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244606E9-2CEF-EDF3-B2ED-B003871E084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05FADA1A-AA2B-7A26-0023-4900316B02A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 name="Oval 21">
              <a:extLst>
                <a:ext uri="{FF2B5EF4-FFF2-40B4-BE49-F238E27FC236}">
                  <a16:creationId xmlns:a16="http://schemas.microsoft.com/office/drawing/2014/main" id="{7E9047E6-E00A-909F-1761-470208787A4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3" name="TextBox 22">
            <a:extLst>
              <a:ext uri="{FF2B5EF4-FFF2-40B4-BE49-F238E27FC236}">
                <a16:creationId xmlns:a16="http://schemas.microsoft.com/office/drawing/2014/main" id="{E86F7BA8-6DBF-9196-0A17-2B8BF1AC24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Real diversity</a:t>
            </a:r>
          </a:p>
        </p:txBody>
      </p:sp>
      <p:sp>
        <p:nvSpPr>
          <p:cNvPr id="24" name="TextBox 23">
            <a:extLst>
              <a:ext uri="{FF2B5EF4-FFF2-40B4-BE49-F238E27FC236}">
                <a16:creationId xmlns:a16="http://schemas.microsoft.com/office/drawing/2014/main" id="{D0BB52B3-30C9-3756-5ABE-18062DBD5E98}"/>
              </a:ext>
            </a:extLst>
          </p:cNvPr>
          <p:cNvSpPr txBox="1"/>
          <p:nvPr/>
        </p:nvSpPr>
        <p:spPr>
          <a:xfrm>
            <a:off x="2916004" y="3996649"/>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25" name="TextBox 24">
            <a:extLst>
              <a:ext uri="{FF2B5EF4-FFF2-40B4-BE49-F238E27FC236}">
                <a16:creationId xmlns:a16="http://schemas.microsoft.com/office/drawing/2014/main" id="{7CA0F084-E5EB-4D15-CC3F-823AECACE2C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6" name="TextBox 25">
            <a:extLst>
              <a:ext uri="{FF2B5EF4-FFF2-40B4-BE49-F238E27FC236}">
                <a16:creationId xmlns:a16="http://schemas.microsoft.com/office/drawing/2014/main" id="{A307F823-147F-3792-35B1-DED03FEBD4AD}"/>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8" name="TextBox 27">
            <a:extLst>
              <a:ext uri="{FF2B5EF4-FFF2-40B4-BE49-F238E27FC236}">
                <a16:creationId xmlns:a16="http://schemas.microsoft.com/office/drawing/2014/main" id="{8F5F544F-C193-C54D-6220-617B51973F79}"/>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What is (bio)diversity?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5626452" cy="523220"/>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a measure of the magnitude of </a:t>
            </a:r>
            <a:r>
              <a:rPr lang="en-US" sz="1400" i="1" dirty="0">
                <a:solidFill>
                  <a:schemeClr val="bg1">
                    <a:lumMod val="50000"/>
                  </a:schemeClr>
                </a:solidFill>
                <a:latin typeface="Segoe UI" panose="020B0502040204020203" pitchFamily="34" charset="0"/>
                <a:cs typeface="Segoe UI" panose="020B0502040204020203" pitchFamily="34" charset="0"/>
              </a:rPr>
              <a:t>genetic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b="1" i="1" u="sng" dirty="0">
                <a:solidFill>
                  <a:schemeClr val="bg1">
                    <a:lumMod val="50000"/>
                  </a:schemeClr>
                </a:solidFill>
                <a:latin typeface="Segoe UI" panose="020B0502040204020203" pitchFamily="34" charset="0"/>
                <a:cs typeface="Segoe UI" panose="020B0502040204020203" pitchFamily="34" charset="0"/>
              </a:rPr>
              <a:t>species</a:t>
            </a:r>
            <a:r>
              <a:rPr lang="en-US" sz="1400" dirty="0">
                <a:solidFill>
                  <a:schemeClr val="bg1">
                    <a:lumMod val="50000"/>
                  </a:schemeClr>
                </a:solidFill>
                <a:latin typeface="Segoe UI" panose="020B0502040204020203" pitchFamily="34" charset="0"/>
                <a:cs typeface="Segoe UI" panose="020B0502040204020203" pitchFamily="34" charset="0"/>
              </a:rPr>
              <a:t> and </a:t>
            </a:r>
            <a:r>
              <a:rPr lang="en-US" sz="1400" i="1" dirty="0">
                <a:solidFill>
                  <a:schemeClr val="bg1">
                    <a:lumMod val="50000"/>
                  </a:schemeClr>
                </a:solidFill>
                <a:latin typeface="Segoe UI" panose="020B0502040204020203" pitchFamily="34" charset="0"/>
                <a:cs typeface="Segoe UI" panose="020B0502040204020203" pitchFamily="34" charset="0"/>
              </a:rPr>
              <a:t>ecological</a:t>
            </a:r>
            <a:r>
              <a:rPr lang="en-US" sz="1400" dirty="0">
                <a:solidFill>
                  <a:schemeClr val="bg1">
                    <a:lumMod val="50000"/>
                  </a:schemeClr>
                </a:solidFill>
                <a:latin typeface="Segoe UI" panose="020B0502040204020203" pitchFamily="34" charset="0"/>
                <a:cs typeface="Segoe UI" panose="020B0502040204020203" pitchFamily="34" charset="0"/>
              </a:rPr>
              <a:t> variation in an ecosystem.</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pic>
        <p:nvPicPr>
          <p:cNvPr id="52" name="Picture 51">
            <a:extLst>
              <a:ext uri="{FF2B5EF4-FFF2-40B4-BE49-F238E27FC236}">
                <a16:creationId xmlns:a16="http://schemas.microsoft.com/office/drawing/2014/main" id="{84AAB4A0-3DE2-D6A0-D0F4-7B799AAC25FA}"/>
              </a:ext>
            </a:extLst>
          </p:cNvPr>
          <p:cNvPicPr>
            <a:picLocks noChangeAspect="1"/>
          </p:cNvPicPr>
          <p:nvPr/>
        </p:nvPicPr>
        <p:blipFill>
          <a:blip r:embed="rId3"/>
          <a:stretch>
            <a:fillRect/>
          </a:stretch>
        </p:blipFill>
        <p:spPr>
          <a:xfrm>
            <a:off x="8317779" y="1808100"/>
            <a:ext cx="2494705" cy="2491433"/>
          </a:xfrm>
          <a:prstGeom prst="rect">
            <a:avLst/>
          </a:prstGeom>
        </p:spPr>
      </p:pic>
      <p:sp>
        <p:nvSpPr>
          <p:cNvPr id="88" name="TextBox 87">
            <a:extLst>
              <a:ext uri="{FF2B5EF4-FFF2-40B4-BE49-F238E27FC236}">
                <a16:creationId xmlns:a16="http://schemas.microsoft.com/office/drawing/2014/main" id="{BC89D8E3-D247-F2D6-7FC5-E82C9C45F86F}"/>
              </a:ext>
            </a:extLst>
          </p:cNvPr>
          <p:cNvSpPr txBox="1"/>
          <p:nvPr/>
        </p:nvSpPr>
        <p:spPr>
          <a:xfrm>
            <a:off x="7456054" y="548680"/>
            <a:ext cx="3327029" cy="307777"/>
          </a:xfrm>
          <a:prstGeom prst="rect">
            <a:avLst/>
          </a:prstGeom>
          <a:noFill/>
        </p:spPr>
        <p:txBody>
          <a:bodyPr wrap="square">
            <a:spAutoFit/>
          </a:bodyPr>
          <a:lstStyle/>
          <a:p>
            <a:r>
              <a:rPr lang="en-US" sz="1400" b="1" dirty="0">
                <a:solidFill>
                  <a:schemeClr val="bg1">
                    <a:lumMod val="50000"/>
                  </a:schemeClr>
                </a:solidFill>
                <a:latin typeface="Segoe UI" panose="020B0502040204020203" pitchFamily="34" charset="0"/>
                <a:cs typeface="Segoe UI" panose="020B0502040204020203" pitchFamily="34" charset="0"/>
              </a:rPr>
              <a:t>Scales of diversity</a:t>
            </a:r>
            <a:endParaRPr lang="en-CH" sz="140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37" name="Group 136">
            <a:extLst>
              <a:ext uri="{FF2B5EF4-FFF2-40B4-BE49-F238E27FC236}">
                <a16:creationId xmlns:a16="http://schemas.microsoft.com/office/drawing/2014/main" id="{0A28497D-4BDC-B2EB-A9DD-B0E52A7BAB46}"/>
              </a:ext>
            </a:extLst>
          </p:cNvPr>
          <p:cNvGrpSpPr/>
          <p:nvPr/>
        </p:nvGrpSpPr>
        <p:grpSpPr>
          <a:xfrm>
            <a:off x="7673491" y="957329"/>
            <a:ext cx="3874582" cy="3767815"/>
            <a:chOff x="7673491" y="957329"/>
            <a:chExt cx="3874582" cy="3767815"/>
          </a:xfrm>
        </p:grpSpPr>
        <p:sp>
          <p:nvSpPr>
            <p:cNvPr id="85" name="Oval 84">
              <a:extLst>
                <a:ext uri="{FF2B5EF4-FFF2-40B4-BE49-F238E27FC236}">
                  <a16:creationId xmlns:a16="http://schemas.microsoft.com/office/drawing/2014/main" id="{9273268E-8F30-E684-6034-7059F85B270D}"/>
                </a:ext>
              </a:extLst>
            </p:cNvPr>
            <p:cNvSpPr/>
            <p:nvPr/>
          </p:nvSpPr>
          <p:spPr>
            <a:xfrm>
              <a:off x="10979511" y="4181373"/>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97" name="Group 96">
              <a:extLst>
                <a:ext uri="{FF2B5EF4-FFF2-40B4-BE49-F238E27FC236}">
                  <a16:creationId xmlns:a16="http://schemas.microsoft.com/office/drawing/2014/main" id="{1234584F-5977-3D9D-0701-78C2F5BF9A5C}"/>
                </a:ext>
              </a:extLst>
            </p:cNvPr>
            <p:cNvGrpSpPr/>
            <p:nvPr/>
          </p:nvGrpSpPr>
          <p:grpSpPr>
            <a:xfrm>
              <a:off x="7673491" y="957329"/>
              <a:ext cx="3389284" cy="3737215"/>
              <a:chOff x="7673491" y="1272739"/>
              <a:chExt cx="3389284" cy="3737215"/>
            </a:xfrm>
          </p:grpSpPr>
          <p:sp>
            <p:nvSpPr>
              <p:cNvPr id="74" name="Oval 73">
                <a:extLst>
                  <a:ext uri="{FF2B5EF4-FFF2-40B4-BE49-F238E27FC236}">
                    <a16:creationId xmlns:a16="http://schemas.microsoft.com/office/drawing/2014/main" id="{154B3953-DB85-CD03-1F9E-4982D04D2120}"/>
                  </a:ext>
                </a:extLst>
              </p:cNvPr>
              <p:cNvSpPr/>
              <p:nvPr/>
            </p:nvSpPr>
            <p:spPr>
              <a:xfrm>
                <a:off x="9386257" y="2341456"/>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5" name="Straight Connector 74">
                <a:extLst>
                  <a:ext uri="{FF2B5EF4-FFF2-40B4-BE49-F238E27FC236}">
                    <a16:creationId xmlns:a16="http://schemas.microsoft.com/office/drawing/2014/main" id="{C7023D05-EB67-9880-EA75-A55FC345D96D}"/>
                  </a:ext>
                </a:extLst>
              </p:cNvPr>
              <p:cNvCxnSpPr>
                <a:cxnSpLocks/>
                <a:stCxn id="74" idx="7"/>
                <a:endCxn id="77" idx="3"/>
              </p:cNvCxnSpPr>
              <p:nvPr/>
            </p:nvCxnSpPr>
            <p:spPr>
              <a:xfrm flipV="1">
                <a:off x="9538936" y="1736877"/>
                <a:ext cx="425394" cy="63213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11C56B4-00AE-5C5D-5C39-EB1D01B82E77}"/>
                  </a:ext>
                </a:extLst>
              </p:cNvPr>
              <p:cNvSpPr/>
              <p:nvPr/>
            </p:nvSpPr>
            <p:spPr>
              <a:xfrm>
                <a:off x="9881066" y="1272739"/>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 name="Oval 77">
                <a:extLst>
                  <a:ext uri="{FF2B5EF4-FFF2-40B4-BE49-F238E27FC236}">
                    <a16:creationId xmlns:a16="http://schemas.microsoft.com/office/drawing/2014/main" id="{C48A9B4A-3A28-6F89-F45C-363E4037C7FE}"/>
                  </a:ext>
                </a:extLst>
              </p:cNvPr>
              <p:cNvSpPr/>
              <p:nvPr/>
            </p:nvSpPr>
            <p:spPr>
              <a:xfrm>
                <a:off x="9119569" y="2842346"/>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9" name="Straight Connector 78">
                <a:extLst>
                  <a:ext uri="{FF2B5EF4-FFF2-40B4-BE49-F238E27FC236}">
                    <a16:creationId xmlns:a16="http://schemas.microsoft.com/office/drawing/2014/main" id="{B2FB4E4A-45EA-A286-1AEB-E18DED35CC50}"/>
                  </a:ext>
                </a:extLst>
              </p:cNvPr>
              <p:cNvCxnSpPr>
                <a:cxnSpLocks/>
                <a:stCxn id="78" idx="1"/>
                <a:endCxn id="80" idx="5"/>
              </p:cNvCxnSpPr>
              <p:nvPr/>
            </p:nvCxnSpPr>
            <p:spPr>
              <a:xfrm flipH="1" flipV="1">
                <a:off x="8158789" y="1974292"/>
                <a:ext cx="986975" cy="895611"/>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331947C-6FAA-24C5-AA71-63887D3AD6C4}"/>
                  </a:ext>
                </a:extLst>
              </p:cNvPr>
              <p:cNvSpPr/>
              <p:nvPr/>
            </p:nvSpPr>
            <p:spPr>
              <a:xfrm>
                <a:off x="7673491" y="1510154"/>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 name="Oval 80">
                <a:extLst>
                  <a:ext uri="{FF2B5EF4-FFF2-40B4-BE49-F238E27FC236}">
                    <a16:creationId xmlns:a16="http://schemas.microsoft.com/office/drawing/2014/main" id="{C651150D-11F8-31AE-F1DC-1803BE1B1E60}"/>
                  </a:ext>
                </a:extLst>
              </p:cNvPr>
              <p:cNvSpPr/>
              <p:nvPr/>
            </p:nvSpPr>
            <p:spPr>
              <a:xfrm>
                <a:off x="9902473" y="3721340"/>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 name="Oval 81">
                <a:extLst>
                  <a:ext uri="{FF2B5EF4-FFF2-40B4-BE49-F238E27FC236}">
                    <a16:creationId xmlns:a16="http://schemas.microsoft.com/office/drawing/2014/main" id="{BAFA3B0E-0622-6EDF-6521-80920DCDE7D9}"/>
                  </a:ext>
                </a:extLst>
              </p:cNvPr>
              <p:cNvSpPr/>
              <p:nvPr/>
            </p:nvSpPr>
            <p:spPr>
              <a:xfrm>
                <a:off x="8944350" y="3787870"/>
                <a:ext cx="178874" cy="188174"/>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 name="Oval 82">
                <a:extLst>
                  <a:ext uri="{FF2B5EF4-FFF2-40B4-BE49-F238E27FC236}">
                    <a16:creationId xmlns:a16="http://schemas.microsoft.com/office/drawing/2014/main" id="{9C0D874D-7E1A-338B-4AD3-A66F8C3DB19A}"/>
                  </a:ext>
                </a:extLst>
              </p:cNvPr>
              <p:cNvSpPr/>
              <p:nvPr/>
            </p:nvSpPr>
            <p:spPr>
              <a:xfrm>
                <a:off x="7902195" y="4466183"/>
                <a:ext cx="568562" cy="543771"/>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6" name="Straight Connector 85">
                <a:extLst>
                  <a:ext uri="{FF2B5EF4-FFF2-40B4-BE49-F238E27FC236}">
                    <a16:creationId xmlns:a16="http://schemas.microsoft.com/office/drawing/2014/main" id="{22BEE81E-4DD0-44BE-287A-C8844C16A588}"/>
                  </a:ext>
                </a:extLst>
              </p:cNvPr>
              <p:cNvCxnSpPr>
                <a:cxnSpLocks/>
                <a:stCxn id="82" idx="3"/>
                <a:endCxn id="83" idx="7"/>
              </p:cNvCxnSpPr>
              <p:nvPr/>
            </p:nvCxnSpPr>
            <p:spPr>
              <a:xfrm flipH="1">
                <a:off x="8387493" y="3948487"/>
                <a:ext cx="583052" cy="59732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923220D-F6DE-A91C-7D49-3550C51F4DB8}"/>
                  </a:ext>
                </a:extLst>
              </p:cNvPr>
              <p:cNvCxnSpPr>
                <a:cxnSpLocks/>
                <a:stCxn id="81" idx="5"/>
                <a:endCxn id="85" idx="1"/>
              </p:cNvCxnSpPr>
              <p:nvPr/>
            </p:nvCxnSpPr>
            <p:spPr>
              <a:xfrm>
                <a:off x="10055152" y="3881957"/>
                <a:ext cx="1007623" cy="69445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0" name="Group 129">
            <a:extLst>
              <a:ext uri="{FF2B5EF4-FFF2-40B4-BE49-F238E27FC236}">
                <a16:creationId xmlns:a16="http://schemas.microsoft.com/office/drawing/2014/main" id="{0ED300E3-C304-2D85-9637-BBCDE3DC16A8}"/>
              </a:ext>
            </a:extLst>
          </p:cNvPr>
          <p:cNvGrpSpPr/>
          <p:nvPr/>
        </p:nvGrpSpPr>
        <p:grpSpPr>
          <a:xfrm>
            <a:off x="7745005" y="1013608"/>
            <a:ext cx="3716253" cy="3606670"/>
            <a:chOff x="7745005" y="1013608"/>
            <a:chExt cx="3716253" cy="3606670"/>
          </a:xfrm>
        </p:grpSpPr>
        <p:sp>
          <p:nvSpPr>
            <p:cNvPr id="91" name="TextBox 90">
              <a:extLst>
                <a:ext uri="{FF2B5EF4-FFF2-40B4-BE49-F238E27FC236}">
                  <a16:creationId xmlns:a16="http://schemas.microsoft.com/office/drawing/2014/main" id="{2CFD9762-1480-76EC-5314-5EA387867BB6}"/>
                </a:ext>
              </a:extLst>
            </p:cNvPr>
            <p:cNvSpPr txBox="1"/>
            <p:nvPr/>
          </p:nvSpPr>
          <p:spPr>
            <a:xfrm>
              <a:off x="7745005" y="1279108"/>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2" name="TextBox 91">
              <a:extLst>
                <a:ext uri="{FF2B5EF4-FFF2-40B4-BE49-F238E27FC236}">
                  <a16:creationId xmlns:a16="http://schemas.microsoft.com/office/drawing/2014/main" id="{F2C520A4-7DF3-9283-2791-FF04D00F9FE1}"/>
                </a:ext>
              </a:extLst>
            </p:cNvPr>
            <p:cNvSpPr txBox="1"/>
            <p:nvPr/>
          </p:nvSpPr>
          <p:spPr>
            <a:xfrm>
              <a:off x="9964330" y="1013608"/>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F9068899-0286-E8A2-05CB-814850B6A3C5}"/>
                </a:ext>
              </a:extLst>
            </p:cNvPr>
            <p:cNvSpPr txBox="1"/>
            <p:nvPr/>
          </p:nvSpPr>
          <p:spPr>
            <a:xfrm>
              <a:off x="7980460" y="4216183"/>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DC31A013-4126-064D-CCC3-123703C75867}"/>
                </a:ext>
              </a:extLst>
            </p:cNvPr>
            <p:cNvSpPr txBox="1"/>
            <p:nvPr/>
          </p:nvSpPr>
          <p:spPr>
            <a:xfrm>
              <a:off x="11062775" y="4250946"/>
              <a:ext cx="398483" cy="369332"/>
            </a:xfrm>
            <a:prstGeom prst="rect">
              <a:avLst/>
            </a:prstGeom>
            <a:noFill/>
          </p:spPr>
          <p:txBody>
            <a:bodyPr wrap="square">
              <a:spAutoFit/>
            </a:bodyPr>
            <a:lstStyle/>
            <a:p>
              <a:pPr algn="ctr"/>
              <a:r>
                <a:rPr lang="el-GR" dirty="0">
                  <a:latin typeface="Segoe UI" panose="020B0502040204020203" pitchFamily="34" charset="0"/>
                  <a:cs typeface="Segoe UI" panose="020B0502040204020203" pitchFamily="34" charset="0"/>
                </a:rPr>
                <a:t>α</a:t>
              </a:r>
              <a:endParaRPr lang="LID4096" dirty="0">
                <a:latin typeface="Segoe UI" panose="020B0502040204020203" pitchFamily="34" charset="0"/>
                <a:cs typeface="Segoe UI" panose="020B0502040204020203" pitchFamily="34" charset="0"/>
              </a:endParaRPr>
            </a:p>
          </p:txBody>
        </p:sp>
      </p:grpSp>
      <p:sp>
        <p:nvSpPr>
          <p:cNvPr id="100" name="TextBox 99">
            <a:extLst>
              <a:ext uri="{FF2B5EF4-FFF2-40B4-BE49-F238E27FC236}">
                <a16:creationId xmlns:a16="http://schemas.microsoft.com/office/drawing/2014/main" id="{EE1385C9-D2A8-C36D-013B-C3C5B6ED2041}"/>
              </a:ext>
            </a:extLst>
          </p:cNvPr>
          <p:cNvSpPr txBox="1"/>
          <p:nvPr/>
        </p:nvSpPr>
        <p:spPr>
          <a:xfrm>
            <a:off x="3299960" y="5066600"/>
            <a:ext cx="7962056" cy="954107"/>
          </a:xfrm>
          <a:prstGeom prst="rect">
            <a:avLst/>
          </a:prstGeom>
          <a:noFill/>
        </p:spPr>
        <p:txBody>
          <a:bodyPr wrap="square">
            <a:spAutoFit/>
          </a:bodyPr>
          <a:lstStyle/>
          <a:p>
            <a:pPr algn="ctr"/>
            <a:r>
              <a:rPr lang="en-US" sz="1400" dirty="0">
                <a:solidFill>
                  <a:schemeClr val="bg1">
                    <a:lumMod val="95000"/>
                  </a:schemeClr>
                </a:solidFill>
                <a:latin typeface="Segoe UI" panose="020B0502040204020203" pitchFamily="34" charset="0"/>
                <a:cs typeface="Segoe UI" panose="020B0502040204020203" pitchFamily="34" charset="0"/>
              </a:rPr>
              <a:t>The total diversity within a </a:t>
            </a:r>
            <a:r>
              <a:rPr lang="en-US" sz="1400" i="1" dirty="0">
                <a:solidFill>
                  <a:schemeClr val="bg1">
                    <a:lumMod val="95000"/>
                  </a:schemeClr>
                </a:solidFill>
                <a:latin typeface="Segoe UI" panose="020B0502040204020203" pitchFamily="34" charset="0"/>
                <a:cs typeface="Segoe UI" panose="020B0502040204020203" pitchFamily="34" charset="0"/>
              </a:rPr>
              <a:t>landscape </a:t>
            </a:r>
            <a:r>
              <a:rPr lang="en-US" sz="1400" dirty="0">
                <a:solidFill>
                  <a:schemeClr val="bg1">
                    <a:lumMod val="95000"/>
                  </a:schemeClr>
                </a:solidFill>
                <a:latin typeface="Segoe UI" panose="020B0502040204020203" pitchFamily="34" charset="0"/>
                <a:cs typeface="Segoe UI" panose="020B0502040204020203" pitchFamily="34" charset="0"/>
              </a:rPr>
              <a:t>is called </a:t>
            </a:r>
            <a:r>
              <a:rPr lang="en-US" sz="1400" b="1" dirty="0">
                <a:solidFill>
                  <a:schemeClr val="bg1">
                    <a:lumMod val="95000"/>
                  </a:schemeClr>
                </a:solidFill>
                <a:latin typeface="Segoe UI" panose="020B0502040204020203" pitchFamily="34" charset="0"/>
                <a:cs typeface="Segoe UI" panose="020B0502040204020203" pitchFamily="34" charset="0"/>
              </a:rPr>
              <a:t>Gamma diversity</a:t>
            </a:r>
            <a:r>
              <a:rPr lang="en-US" sz="1400" dirty="0">
                <a:solidFill>
                  <a:schemeClr val="bg1">
                    <a:lumMod val="95000"/>
                  </a:schemeClr>
                </a:solidFill>
                <a:latin typeface="Segoe UI" panose="020B0502040204020203" pitchFamily="34" charset="0"/>
                <a:cs typeface="Segoe UI" panose="020B0502040204020203" pitchFamily="34" charset="0"/>
              </a:rPr>
              <a:t>, </a:t>
            </a:r>
          </a:p>
          <a:p>
            <a:pPr algn="ctr"/>
            <a:r>
              <a:rPr lang="en-US" sz="1400" dirty="0">
                <a:solidFill>
                  <a:schemeClr val="bg1">
                    <a:lumMod val="95000"/>
                  </a:schemeClr>
                </a:solidFill>
                <a:latin typeface="Segoe UI" panose="020B0502040204020203" pitchFamily="34" charset="0"/>
                <a:cs typeface="Segoe UI" panose="020B0502040204020203" pitchFamily="34" charset="0"/>
              </a:rPr>
              <a:t>and consist of two components:</a:t>
            </a:r>
          </a:p>
          <a:p>
            <a:pPr algn="ctr"/>
            <a:r>
              <a:rPr lang="en-US" sz="1400" dirty="0">
                <a:latin typeface="Segoe UI" panose="020B0502040204020203" pitchFamily="34" charset="0"/>
                <a:cs typeface="Segoe UI" panose="020B0502040204020203" pitchFamily="34" charset="0"/>
              </a:rPr>
              <a:t>… the </a:t>
            </a:r>
            <a:r>
              <a:rPr lang="en-US" sz="1400" i="1" dirty="0">
                <a:latin typeface="Segoe UI" panose="020B0502040204020203" pitchFamily="34" charset="0"/>
                <a:cs typeface="Segoe UI" panose="020B0502040204020203" pitchFamily="34" charset="0"/>
              </a:rPr>
              <a:t>local </a:t>
            </a:r>
            <a:r>
              <a:rPr lang="en-US" sz="1400" dirty="0">
                <a:latin typeface="Segoe UI" panose="020B0502040204020203" pitchFamily="34" charset="0"/>
                <a:cs typeface="Segoe UI" panose="020B0502040204020203" pitchFamily="34" charset="0"/>
              </a:rPr>
              <a:t>variation contained in each site or sample, or </a:t>
            </a:r>
            <a:r>
              <a:rPr lang="en-US" sz="1400" b="1" u="sng" dirty="0">
                <a:latin typeface="Segoe UI" panose="020B0502040204020203" pitchFamily="34" charset="0"/>
                <a:cs typeface="Segoe UI" panose="020B0502040204020203" pitchFamily="34" charset="0"/>
              </a:rPr>
              <a:t>Alpha diversity</a:t>
            </a:r>
            <a:r>
              <a:rPr lang="en-US" sz="1400" dirty="0">
                <a:latin typeface="Segoe UI" panose="020B0502040204020203" pitchFamily="34" charset="0"/>
                <a:cs typeface="Segoe UI" panose="020B0502040204020203" pitchFamily="34" charset="0"/>
              </a:rPr>
              <a:t>…</a:t>
            </a:r>
          </a:p>
          <a:p>
            <a:pPr algn="ctr"/>
            <a:r>
              <a:rPr lang="en-US" sz="1400" dirty="0">
                <a:solidFill>
                  <a:schemeClr val="bg1">
                    <a:lumMod val="95000"/>
                  </a:schemeClr>
                </a:solidFill>
                <a:latin typeface="Segoe UI" panose="020B0502040204020203" pitchFamily="34" charset="0"/>
                <a:cs typeface="Segoe UI" panose="020B0502040204020203" pitchFamily="34" charset="0"/>
              </a:rPr>
              <a:t>… and the degree of dissimilarity between sites (turnover), known as </a:t>
            </a:r>
            <a:r>
              <a:rPr lang="en-US" sz="1400" b="1" dirty="0">
                <a:solidFill>
                  <a:schemeClr val="bg1">
                    <a:lumMod val="95000"/>
                  </a:schemeClr>
                </a:solidFill>
                <a:latin typeface="Segoe UI" panose="020B0502040204020203" pitchFamily="34" charset="0"/>
                <a:cs typeface="Segoe UI" panose="020B0502040204020203" pitchFamily="34" charset="0"/>
              </a:rPr>
              <a:t>Beta diversity</a:t>
            </a:r>
            <a:r>
              <a:rPr lang="en-US" sz="1400" dirty="0">
                <a:solidFill>
                  <a:schemeClr val="bg1">
                    <a:lumMod val="95000"/>
                  </a:schemeClr>
                </a:solidFill>
                <a:latin typeface="Segoe UI" panose="020B0502040204020203" pitchFamily="34" charset="0"/>
                <a:cs typeface="Segoe UI" panose="020B0502040204020203" pitchFamily="34" charset="0"/>
              </a:rPr>
              <a:t>.</a:t>
            </a:r>
          </a:p>
        </p:txBody>
      </p:sp>
      <p:grpSp>
        <p:nvGrpSpPr>
          <p:cNvPr id="6" name="Group 5">
            <a:extLst>
              <a:ext uri="{FF2B5EF4-FFF2-40B4-BE49-F238E27FC236}">
                <a16:creationId xmlns:a16="http://schemas.microsoft.com/office/drawing/2014/main" id="{40F155B7-42DD-38F9-F86B-5B5D1EF5DE46}"/>
              </a:ext>
            </a:extLst>
          </p:cNvPr>
          <p:cNvGrpSpPr/>
          <p:nvPr/>
        </p:nvGrpSpPr>
        <p:grpSpPr>
          <a:xfrm>
            <a:off x="294110" y="1422776"/>
            <a:ext cx="1085406" cy="1050870"/>
            <a:chOff x="427376" y="5710684"/>
            <a:chExt cx="1085406" cy="1050870"/>
          </a:xfrm>
        </p:grpSpPr>
        <p:pic>
          <p:nvPicPr>
            <p:cNvPr id="7" name="Picture 6">
              <a:extLst>
                <a:ext uri="{FF2B5EF4-FFF2-40B4-BE49-F238E27FC236}">
                  <a16:creationId xmlns:a16="http://schemas.microsoft.com/office/drawing/2014/main" id="{DCAC5DA0-A374-2513-660E-C9743E6EDA08}"/>
                </a:ext>
              </a:extLst>
            </p:cNvPr>
            <p:cNvPicPr>
              <a:picLocks noChangeAspect="1"/>
            </p:cNvPicPr>
            <p:nvPr/>
          </p:nvPicPr>
          <p:blipFill>
            <a:blip r:embed="rId4"/>
            <a:stretch>
              <a:fillRect/>
            </a:stretch>
          </p:blipFill>
          <p:spPr>
            <a:xfrm>
              <a:off x="427376" y="5710684"/>
              <a:ext cx="586238" cy="872539"/>
            </a:xfrm>
            <a:prstGeom prst="rect">
              <a:avLst/>
            </a:prstGeom>
          </p:spPr>
        </p:pic>
        <p:sp>
          <p:nvSpPr>
            <p:cNvPr id="10" name="Oval 9">
              <a:extLst>
                <a:ext uri="{FF2B5EF4-FFF2-40B4-BE49-F238E27FC236}">
                  <a16:creationId xmlns:a16="http://schemas.microsoft.com/office/drawing/2014/main" id="{8574B6A3-AFA6-D38E-49FD-D35912CEE287}"/>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1" name="Straight Connector 10">
              <a:extLst>
                <a:ext uri="{FF2B5EF4-FFF2-40B4-BE49-F238E27FC236}">
                  <a16:creationId xmlns:a16="http://schemas.microsoft.com/office/drawing/2014/main" id="{2D442EB6-C5A3-ABB2-0AD5-9795C18823BB}"/>
                </a:ext>
              </a:extLst>
            </p:cNvPr>
            <p:cNvCxnSpPr>
              <a:cxnSpLocks/>
              <a:stCxn id="10" idx="5"/>
            </p:cNvCxnSpPr>
            <p:nvPr/>
          </p:nvCxnSpPr>
          <p:spPr>
            <a:xfrm>
              <a:off x="919777" y="6389687"/>
              <a:ext cx="593005" cy="37186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F294DA8-47AD-D856-726F-601E9DAE1BE0}"/>
              </a:ext>
            </a:extLst>
          </p:cNvPr>
          <p:cNvGrpSpPr/>
          <p:nvPr/>
        </p:nvGrpSpPr>
        <p:grpSpPr>
          <a:xfrm>
            <a:off x="4646517" y="1522883"/>
            <a:ext cx="2327919" cy="979305"/>
            <a:chOff x="5192820" y="4759317"/>
            <a:chExt cx="2327919" cy="979305"/>
          </a:xfrm>
        </p:grpSpPr>
        <p:cxnSp>
          <p:nvCxnSpPr>
            <p:cNvPr id="34" name="Straight Connector 33">
              <a:extLst>
                <a:ext uri="{FF2B5EF4-FFF2-40B4-BE49-F238E27FC236}">
                  <a16:creationId xmlns:a16="http://schemas.microsoft.com/office/drawing/2014/main" id="{8347132F-3AD2-1346-6D50-D3229BCC5804}"/>
                </a:ext>
              </a:extLst>
            </p:cNvPr>
            <p:cNvCxnSpPr>
              <a:cxnSpLocks/>
            </p:cNvCxnSpPr>
            <p:nvPr/>
          </p:nvCxnSpPr>
          <p:spPr>
            <a:xfrm>
              <a:off x="5297676" y="4759317"/>
              <a:ext cx="120491" cy="363746"/>
            </a:xfrm>
            <a:prstGeom prst="line">
              <a:avLst/>
            </a:prstGeom>
            <a:ln w="12700"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32E0CBB-32AE-A4DC-C181-CE0D71B2051F}"/>
                </a:ext>
              </a:extLst>
            </p:cNvPr>
            <p:cNvSpPr txBox="1"/>
            <p:nvPr/>
          </p:nvSpPr>
          <p:spPr>
            <a:xfrm>
              <a:off x="5192820" y="5161541"/>
              <a:ext cx="2327919" cy="577081"/>
            </a:xfrm>
            <a:prstGeom prst="rect">
              <a:avLst/>
            </a:prstGeom>
            <a:noFill/>
          </p:spPr>
          <p:txBody>
            <a:bodyPr wrap="square">
              <a:spAutoFit/>
            </a:bodyPr>
            <a:lstStyle/>
            <a:p>
              <a:r>
                <a:rPr lang="en-US" sz="1050" dirty="0">
                  <a:solidFill>
                    <a:schemeClr val="bg1">
                      <a:lumMod val="50000"/>
                    </a:schemeClr>
                  </a:solidFill>
                  <a:latin typeface="Segoe UI" panose="020B0502040204020203" pitchFamily="34" charset="0"/>
                  <a:cs typeface="Segoe UI" panose="020B0502040204020203" pitchFamily="34" charset="0"/>
                </a:rPr>
                <a:t>Unit of diversity </a:t>
              </a:r>
            </a:p>
            <a:p>
              <a:r>
                <a:rPr lang="en-US" sz="1050" dirty="0">
                  <a:solidFill>
                    <a:schemeClr val="bg1">
                      <a:lumMod val="50000"/>
                    </a:schemeClr>
                  </a:solidFill>
                  <a:latin typeface="Segoe UI" panose="020B0502040204020203" pitchFamily="34" charset="0"/>
                  <a:cs typeface="Segoe UI" panose="020B0502040204020203" pitchFamily="34" charset="0"/>
                </a:rPr>
                <a:t>Can be species, strains, individuals…</a:t>
              </a:r>
            </a:p>
            <a:p>
              <a:r>
                <a:rPr lang="en-US" sz="1050" b="1" dirty="0">
                  <a:latin typeface="Segoe UI" panose="020B0502040204020203" pitchFamily="34" charset="0"/>
                  <a:cs typeface="Segoe UI" panose="020B0502040204020203" pitchFamily="34" charset="0"/>
                </a:rPr>
                <a:t>ASVs / OTUs </a:t>
              </a:r>
              <a:endParaRPr lang="en-CH" sz="1050" b="1" dirty="0"/>
            </a:p>
          </p:txBody>
        </p:sp>
      </p:grpSp>
      <p:sp>
        <p:nvSpPr>
          <p:cNvPr id="36" name="TextBox 35">
            <a:extLst>
              <a:ext uri="{FF2B5EF4-FFF2-40B4-BE49-F238E27FC236}">
                <a16:creationId xmlns:a16="http://schemas.microsoft.com/office/drawing/2014/main" id="{D3E8822A-9833-4171-39FA-0B04FAC1ADFA}"/>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sp>
        <p:nvSpPr>
          <p:cNvPr id="37" name="TextBox 36">
            <a:extLst>
              <a:ext uri="{FF2B5EF4-FFF2-40B4-BE49-F238E27FC236}">
                <a16:creationId xmlns:a16="http://schemas.microsoft.com/office/drawing/2014/main" id="{6EA216E8-37F7-0E11-C34F-2F2A3F8205FA}"/>
              </a:ext>
            </a:extLst>
          </p:cNvPr>
          <p:cNvSpPr txBox="1"/>
          <p:nvPr/>
        </p:nvSpPr>
        <p:spPr>
          <a:xfrm>
            <a:off x="1129226" y="3178951"/>
            <a:ext cx="598788" cy="276999"/>
          </a:xfrm>
          <a:prstGeom prst="rect">
            <a:avLst/>
          </a:prstGeom>
          <a:noFill/>
        </p:spPr>
        <p:txBody>
          <a:bodyPr wrap="square">
            <a:spAutoFit/>
          </a:bodyPr>
          <a:lstStyle/>
          <a:p>
            <a:pPr algn="ctr"/>
            <a:r>
              <a:rPr lang="en-US" sz="1200" b="1" i="0" dirty="0">
                <a:solidFill>
                  <a:srgbClr val="0070C0"/>
                </a:solidFill>
                <a:effectLst/>
                <a:latin typeface="Segoe UI" panose="020B0502040204020203" pitchFamily="34" charset="0"/>
                <a:cs typeface="Segoe UI" panose="020B0502040204020203" pitchFamily="34" charset="0"/>
              </a:rPr>
              <a:t>ASV1</a:t>
            </a:r>
            <a:endParaRPr lang="LID4096" sz="1200" b="1" dirty="0">
              <a:solidFill>
                <a:srgbClr val="0070C0"/>
              </a:solidFill>
            </a:endParaRPr>
          </a:p>
        </p:txBody>
      </p:sp>
      <p:sp>
        <p:nvSpPr>
          <p:cNvPr id="38" name="TextBox 37">
            <a:extLst>
              <a:ext uri="{FF2B5EF4-FFF2-40B4-BE49-F238E27FC236}">
                <a16:creationId xmlns:a16="http://schemas.microsoft.com/office/drawing/2014/main" id="{418949E6-36D9-AF6E-35CD-CC022939C7F2}"/>
              </a:ext>
            </a:extLst>
          </p:cNvPr>
          <p:cNvSpPr txBox="1"/>
          <p:nvPr/>
        </p:nvSpPr>
        <p:spPr>
          <a:xfrm>
            <a:off x="1681830" y="2876354"/>
            <a:ext cx="585483" cy="276999"/>
          </a:xfrm>
          <a:prstGeom prst="rect">
            <a:avLst/>
          </a:prstGeom>
          <a:noFill/>
        </p:spPr>
        <p:txBody>
          <a:bodyPr wrap="square">
            <a:spAutoFit/>
          </a:bodyPr>
          <a:lstStyle/>
          <a:p>
            <a:pPr algn="ctr"/>
            <a:r>
              <a:rPr lang="en-US" sz="1200" b="1" i="0" dirty="0">
                <a:solidFill>
                  <a:srgbClr val="00B0F0"/>
                </a:solidFill>
                <a:effectLst/>
                <a:latin typeface="Segoe UI" panose="020B0502040204020203" pitchFamily="34" charset="0"/>
                <a:cs typeface="Segoe UI" panose="020B0502040204020203" pitchFamily="34" charset="0"/>
              </a:rPr>
              <a:t>ASV2</a:t>
            </a:r>
            <a:endParaRPr lang="LID4096" sz="1200" b="1" dirty="0">
              <a:solidFill>
                <a:srgbClr val="00B0F0"/>
              </a:solidFill>
            </a:endParaRPr>
          </a:p>
        </p:txBody>
      </p:sp>
      <p:sp>
        <p:nvSpPr>
          <p:cNvPr id="39" name="TextBox 38">
            <a:extLst>
              <a:ext uri="{FF2B5EF4-FFF2-40B4-BE49-F238E27FC236}">
                <a16:creationId xmlns:a16="http://schemas.microsoft.com/office/drawing/2014/main" id="{5AA19282-A98B-176A-59CF-CCCDDD2A3B5C}"/>
              </a:ext>
            </a:extLst>
          </p:cNvPr>
          <p:cNvSpPr txBox="1"/>
          <p:nvPr/>
        </p:nvSpPr>
        <p:spPr>
          <a:xfrm>
            <a:off x="2805973" y="3717020"/>
            <a:ext cx="657040" cy="276999"/>
          </a:xfrm>
          <a:prstGeom prst="rect">
            <a:avLst/>
          </a:prstGeom>
          <a:noFill/>
        </p:spPr>
        <p:txBody>
          <a:bodyPr wrap="square">
            <a:spAutoFit/>
          </a:bodyPr>
          <a:lstStyle/>
          <a:p>
            <a:pPr algn="ctr"/>
            <a:r>
              <a:rPr lang="en-US" sz="1200" b="1" i="0" dirty="0">
                <a:solidFill>
                  <a:srgbClr val="7030A0"/>
                </a:solidFill>
                <a:effectLst/>
                <a:latin typeface="Segoe UI" panose="020B0502040204020203" pitchFamily="34" charset="0"/>
                <a:cs typeface="Segoe UI" panose="020B0502040204020203" pitchFamily="34" charset="0"/>
              </a:rPr>
              <a:t>ASV3</a:t>
            </a:r>
            <a:endParaRPr lang="LID4096" sz="1200" b="1" dirty="0">
              <a:solidFill>
                <a:srgbClr val="7030A0"/>
              </a:solidFill>
            </a:endParaRPr>
          </a:p>
        </p:txBody>
      </p:sp>
      <p:sp>
        <p:nvSpPr>
          <p:cNvPr id="40" name="TextBox 39">
            <a:extLst>
              <a:ext uri="{FF2B5EF4-FFF2-40B4-BE49-F238E27FC236}">
                <a16:creationId xmlns:a16="http://schemas.microsoft.com/office/drawing/2014/main" id="{801FDC39-9C47-0A7D-C17D-189BBBFEB9C1}"/>
              </a:ext>
            </a:extLst>
          </p:cNvPr>
          <p:cNvSpPr txBox="1"/>
          <p:nvPr/>
        </p:nvSpPr>
        <p:spPr>
          <a:xfrm>
            <a:off x="1143941" y="4465619"/>
            <a:ext cx="622310" cy="276999"/>
          </a:xfrm>
          <a:prstGeom prst="rect">
            <a:avLst/>
          </a:prstGeom>
          <a:noFill/>
        </p:spPr>
        <p:txBody>
          <a:bodyPr wrap="square">
            <a:spAutoFit/>
          </a:bodyPr>
          <a:lstStyle/>
          <a:p>
            <a:pPr algn="ctr"/>
            <a:r>
              <a:rPr lang="en-US" sz="1200" b="1" i="0" dirty="0">
                <a:solidFill>
                  <a:srgbClr val="FF0000"/>
                </a:solidFill>
                <a:effectLst/>
                <a:latin typeface="Segoe UI" panose="020B0502040204020203" pitchFamily="34" charset="0"/>
                <a:cs typeface="Segoe UI" panose="020B0502040204020203" pitchFamily="34" charset="0"/>
              </a:rPr>
              <a:t>ASV4</a:t>
            </a:r>
            <a:endParaRPr lang="LID4096" sz="1200" b="1" dirty="0">
              <a:solidFill>
                <a:srgbClr val="FF0000"/>
              </a:solidFill>
            </a:endParaRPr>
          </a:p>
        </p:txBody>
      </p:sp>
      <p:sp>
        <p:nvSpPr>
          <p:cNvPr id="41" name="TextBox 40">
            <a:extLst>
              <a:ext uri="{FF2B5EF4-FFF2-40B4-BE49-F238E27FC236}">
                <a16:creationId xmlns:a16="http://schemas.microsoft.com/office/drawing/2014/main" id="{CF3CC4F4-68A4-C6EF-3C45-C0024DF7A389}"/>
              </a:ext>
            </a:extLst>
          </p:cNvPr>
          <p:cNvSpPr txBox="1"/>
          <p:nvPr/>
        </p:nvSpPr>
        <p:spPr>
          <a:xfrm>
            <a:off x="2279576" y="4005064"/>
            <a:ext cx="591538" cy="276999"/>
          </a:xfrm>
          <a:prstGeom prst="rect">
            <a:avLst/>
          </a:prstGeom>
          <a:noFill/>
        </p:spPr>
        <p:txBody>
          <a:bodyPr wrap="square">
            <a:spAutoFit/>
          </a:bodyPr>
          <a:lstStyle/>
          <a:p>
            <a:pPr algn="ctr"/>
            <a:r>
              <a:rPr lang="en-US" sz="1200" b="1" i="0" dirty="0">
                <a:solidFill>
                  <a:srgbClr val="00B050"/>
                </a:solidFill>
                <a:effectLst/>
                <a:latin typeface="Segoe UI" panose="020B0502040204020203" pitchFamily="34" charset="0"/>
                <a:cs typeface="Segoe UI" panose="020B0502040204020203" pitchFamily="34" charset="0"/>
              </a:rPr>
              <a:t>ASV5</a:t>
            </a:r>
            <a:endParaRPr lang="LID4096" sz="1200" b="1" dirty="0">
              <a:solidFill>
                <a:srgbClr val="00B050"/>
              </a:solidFill>
            </a:endParaRPr>
          </a:p>
        </p:txBody>
      </p:sp>
      <p:sp>
        <p:nvSpPr>
          <p:cNvPr id="42" name="TextBox 41">
            <a:extLst>
              <a:ext uri="{FF2B5EF4-FFF2-40B4-BE49-F238E27FC236}">
                <a16:creationId xmlns:a16="http://schemas.microsoft.com/office/drawing/2014/main" id="{DB2284C4-E49A-D810-B8F6-40473D2306CD}"/>
              </a:ext>
            </a:extLst>
          </p:cNvPr>
          <p:cNvSpPr txBox="1"/>
          <p:nvPr/>
        </p:nvSpPr>
        <p:spPr>
          <a:xfrm>
            <a:off x="3201901" y="4623484"/>
            <a:ext cx="637398" cy="276999"/>
          </a:xfrm>
          <a:prstGeom prst="rect">
            <a:avLst/>
          </a:prstGeom>
          <a:noFill/>
        </p:spPr>
        <p:txBody>
          <a:bodyPr wrap="square">
            <a:spAutoFit/>
          </a:bodyPr>
          <a:lstStyle/>
          <a:p>
            <a:pPr algn="ctr"/>
            <a:r>
              <a:rPr lang="en-US" sz="1200" b="1" i="0" dirty="0">
                <a:solidFill>
                  <a:srgbClr val="92D050"/>
                </a:solidFill>
                <a:effectLst/>
                <a:latin typeface="Segoe UI" panose="020B0502040204020203" pitchFamily="34" charset="0"/>
                <a:cs typeface="Segoe UI" panose="020B0502040204020203" pitchFamily="34" charset="0"/>
              </a:rPr>
              <a:t>ASV6</a:t>
            </a:r>
            <a:endParaRPr lang="LID4096" sz="1200" b="1" dirty="0">
              <a:solidFill>
                <a:srgbClr val="92D050"/>
              </a:solidFill>
            </a:endParaRPr>
          </a:p>
        </p:txBody>
      </p:sp>
      <p:sp>
        <p:nvSpPr>
          <p:cNvPr id="43" name="TextBox 42">
            <a:extLst>
              <a:ext uri="{FF2B5EF4-FFF2-40B4-BE49-F238E27FC236}">
                <a16:creationId xmlns:a16="http://schemas.microsoft.com/office/drawing/2014/main" id="{7D726DC2-0527-158B-370D-75ECACA0F301}"/>
              </a:ext>
            </a:extLst>
          </p:cNvPr>
          <p:cNvSpPr txBox="1"/>
          <p:nvPr/>
        </p:nvSpPr>
        <p:spPr>
          <a:xfrm>
            <a:off x="2602340" y="5127478"/>
            <a:ext cx="638665" cy="276999"/>
          </a:xfrm>
          <a:prstGeom prst="rect">
            <a:avLst/>
          </a:prstGeom>
          <a:noFill/>
        </p:spPr>
        <p:txBody>
          <a:bodyPr wrap="square">
            <a:spAutoFit/>
          </a:bodyPr>
          <a:lstStyle/>
          <a:p>
            <a:pPr algn="ctr"/>
            <a:r>
              <a:rPr lang="en-US" sz="1200" b="1" i="0" dirty="0">
                <a:solidFill>
                  <a:srgbClr val="FFC000"/>
                </a:solidFill>
                <a:effectLst/>
                <a:latin typeface="Segoe UI" panose="020B0502040204020203" pitchFamily="34" charset="0"/>
                <a:cs typeface="Segoe UI" panose="020B0502040204020203" pitchFamily="34" charset="0"/>
              </a:rPr>
              <a:t>ASV7</a:t>
            </a:r>
            <a:endParaRPr lang="LID4096" sz="1200" b="1" dirty="0">
              <a:solidFill>
                <a:srgbClr val="FFC000"/>
              </a:solidFill>
            </a:endParaRPr>
          </a:p>
        </p:txBody>
      </p:sp>
    </p:spTree>
    <p:extLst>
      <p:ext uri="{BB962C8B-B14F-4D97-AF65-F5344CB8AC3E}">
        <p14:creationId xmlns:p14="http://schemas.microsoft.com/office/powerpoint/2010/main" val="293070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45</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5B35E52B-AC20-9142-0F6A-6915B3B96D31}"/>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6E9A2AA1-D7AB-1BBB-ABDA-23354374C159}"/>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98B4D8A9-8CA0-1461-130B-4BE625E3B5CA}"/>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Oval 13">
            <a:extLst>
              <a:ext uri="{FF2B5EF4-FFF2-40B4-BE49-F238E27FC236}">
                <a16:creationId xmlns:a16="http://schemas.microsoft.com/office/drawing/2014/main" id="{73463238-CDD9-10A4-E290-7D596622C6B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C1E3173C-8F35-75A9-A258-A930E4B14DF2}"/>
              </a:ext>
            </a:extLst>
          </p:cNvPr>
          <p:cNvGrpSpPr/>
          <p:nvPr/>
        </p:nvGrpSpPr>
        <p:grpSpPr>
          <a:xfrm>
            <a:off x="1143940" y="3093002"/>
            <a:ext cx="2002877" cy="1921042"/>
            <a:chOff x="3184602" y="2703558"/>
            <a:chExt cx="3225653" cy="3093855"/>
          </a:xfrm>
        </p:grpSpPr>
        <p:sp>
          <p:nvSpPr>
            <p:cNvPr id="16" name="Oval 15">
              <a:extLst>
                <a:ext uri="{FF2B5EF4-FFF2-40B4-BE49-F238E27FC236}">
                  <a16:creationId xmlns:a16="http://schemas.microsoft.com/office/drawing/2014/main" id="{1F6128AC-E32E-1E64-6892-63B5A3C5B3E9}"/>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0DF0E129-EE81-8826-E605-C50549E4E9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4CD4C1A1-D554-5D07-D418-B8BB62D7F67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F85BBB23-EA85-2573-1741-4931639C6D5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244606E9-2CEF-EDF3-B2ED-B003871E084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05FADA1A-AA2B-7A26-0023-4900316B02A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 name="Oval 21">
              <a:extLst>
                <a:ext uri="{FF2B5EF4-FFF2-40B4-BE49-F238E27FC236}">
                  <a16:creationId xmlns:a16="http://schemas.microsoft.com/office/drawing/2014/main" id="{7E9047E6-E00A-909F-1761-470208787A4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3" name="TextBox 22">
            <a:extLst>
              <a:ext uri="{FF2B5EF4-FFF2-40B4-BE49-F238E27FC236}">
                <a16:creationId xmlns:a16="http://schemas.microsoft.com/office/drawing/2014/main" id="{E86F7BA8-6DBF-9196-0A17-2B8BF1AC24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diversity</a:t>
            </a:r>
          </a:p>
        </p:txBody>
      </p:sp>
      <p:sp>
        <p:nvSpPr>
          <p:cNvPr id="24" name="TextBox 23">
            <a:extLst>
              <a:ext uri="{FF2B5EF4-FFF2-40B4-BE49-F238E27FC236}">
                <a16:creationId xmlns:a16="http://schemas.microsoft.com/office/drawing/2014/main" id="{D0BB52B3-30C9-3756-5ABE-18062DBD5E98}"/>
              </a:ext>
            </a:extLst>
          </p:cNvPr>
          <p:cNvSpPr txBox="1"/>
          <p:nvPr/>
        </p:nvSpPr>
        <p:spPr>
          <a:xfrm>
            <a:off x="2423945" y="3932274"/>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25" name="TextBox 24">
            <a:extLst>
              <a:ext uri="{FF2B5EF4-FFF2-40B4-BE49-F238E27FC236}">
                <a16:creationId xmlns:a16="http://schemas.microsoft.com/office/drawing/2014/main" id="{7CA0F084-E5EB-4D15-CC3F-823AECACE2C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6" name="TextBox 25">
            <a:extLst>
              <a:ext uri="{FF2B5EF4-FFF2-40B4-BE49-F238E27FC236}">
                <a16:creationId xmlns:a16="http://schemas.microsoft.com/office/drawing/2014/main" id="{A307F823-147F-3792-35B1-DED03FEBD4AD}"/>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8" name="TextBox 27">
            <a:extLst>
              <a:ext uri="{FF2B5EF4-FFF2-40B4-BE49-F238E27FC236}">
                <a16:creationId xmlns:a16="http://schemas.microsoft.com/office/drawing/2014/main" id="{8F5F544F-C193-C54D-6220-617B51973F79}"/>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Alpha 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6882710" cy="738664"/>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the community diversity within a single sample.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Richness: The number of ASVs/OTUs present</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Evenness: The relative abundance of each ASVs/OTUs</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C8395972-10F1-A10E-3B97-005A72BC5580}"/>
              </a:ext>
            </a:extLst>
          </p:cNvPr>
          <p:cNvGrpSpPr/>
          <p:nvPr/>
        </p:nvGrpSpPr>
        <p:grpSpPr>
          <a:xfrm>
            <a:off x="294110" y="1422776"/>
            <a:ext cx="1085406" cy="1050870"/>
            <a:chOff x="427376" y="5710684"/>
            <a:chExt cx="1085406" cy="1050870"/>
          </a:xfrm>
        </p:grpSpPr>
        <p:pic>
          <p:nvPicPr>
            <p:cNvPr id="11" name="Picture 10">
              <a:extLst>
                <a:ext uri="{FF2B5EF4-FFF2-40B4-BE49-F238E27FC236}">
                  <a16:creationId xmlns:a16="http://schemas.microsoft.com/office/drawing/2014/main" id="{D6A331C4-B3B3-85A3-9322-7927CFC5645A}"/>
                </a:ext>
              </a:extLst>
            </p:cNvPr>
            <p:cNvPicPr>
              <a:picLocks noChangeAspect="1"/>
            </p:cNvPicPr>
            <p:nvPr/>
          </p:nvPicPr>
          <p:blipFill>
            <a:blip r:embed="rId3"/>
            <a:stretch>
              <a:fillRect/>
            </a:stretch>
          </p:blipFill>
          <p:spPr>
            <a:xfrm>
              <a:off x="427376" y="5710684"/>
              <a:ext cx="586238" cy="872539"/>
            </a:xfrm>
            <a:prstGeom prst="rect">
              <a:avLst/>
            </a:prstGeom>
          </p:spPr>
        </p:pic>
        <p:sp>
          <p:nvSpPr>
            <p:cNvPr id="12" name="Oval 11">
              <a:extLst>
                <a:ext uri="{FF2B5EF4-FFF2-40B4-BE49-F238E27FC236}">
                  <a16:creationId xmlns:a16="http://schemas.microsoft.com/office/drawing/2014/main" id="{37947EAA-DB50-29B6-868F-B0F42FBAFAFB}"/>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27" name="Straight Connector 26">
              <a:extLst>
                <a:ext uri="{FF2B5EF4-FFF2-40B4-BE49-F238E27FC236}">
                  <a16:creationId xmlns:a16="http://schemas.microsoft.com/office/drawing/2014/main" id="{C0FA6FA7-6C08-9BF8-5B31-AE19A4CC32B0}"/>
                </a:ext>
              </a:extLst>
            </p:cNvPr>
            <p:cNvCxnSpPr>
              <a:cxnSpLocks/>
              <a:stCxn id="12" idx="5"/>
            </p:cNvCxnSpPr>
            <p:nvPr/>
          </p:nvCxnSpPr>
          <p:spPr>
            <a:xfrm>
              <a:off x="919777" y="6389687"/>
              <a:ext cx="593005" cy="37186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8B45C7E-4969-C531-D094-915E20E82708}"/>
              </a:ext>
            </a:extLst>
          </p:cNvPr>
          <p:cNvSpPr txBox="1"/>
          <p:nvPr/>
        </p:nvSpPr>
        <p:spPr>
          <a:xfrm>
            <a:off x="1491250" y="5334634"/>
            <a:ext cx="1627412"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Richness = </a:t>
            </a:r>
            <a:r>
              <a:rPr lang="en-US" sz="1200" b="1" dirty="0">
                <a:solidFill>
                  <a:schemeClr val="bg1">
                    <a:lumMod val="50000"/>
                  </a:schemeClr>
                </a:solidFill>
                <a:latin typeface="Segoe UI" panose="020B0502040204020203" pitchFamily="34" charset="0"/>
                <a:cs typeface="Segoe UI" panose="020B0502040204020203" pitchFamily="34" charset="0"/>
              </a:rPr>
              <a:t>7 ASVs</a:t>
            </a: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grpSp>
        <p:nvGrpSpPr>
          <p:cNvPr id="41" name="Group 40">
            <a:extLst>
              <a:ext uri="{FF2B5EF4-FFF2-40B4-BE49-F238E27FC236}">
                <a16:creationId xmlns:a16="http://schemas.microsoft.com/office/drawing/2014/main" id="{6520A4D2-95DB-DFE4-0C1A-2BB241609B5E}"/>
              </a:ext>
            </a:extLst>
          </p:cNvPr>
          <p:cNvGrpSpPr/>
          <p:nvPr/>
        </p:nvGrpSpPr>
        <p:grpSpPr>
          <a:xfrm>
            <a:off x="4324883" y="2132856"/>
            <a:ext cx="2203165" cy="2266057"/>
            <a:chOff x="4992869" y="2132856"/>
            <a:chExt cx="2203165" cy="2266057"/>
          </a:xfrm>
        </p:grpSpPr>
        <p:sp>
          <p:nvSpPr>
            <p:cNvPr id="3" name="Oval 2">
              <a:extLst>
                <a:ext uri="{FF2B5EF4-FFF2-40B4-BE49-F238E27FC236}">
                  <a16:creationId xmlns:a16="http://schemas.microsoft.com/office/drawing/2014/main" id="{15AD9D88-6B48-01AD-2E1B-EE489DCD8080}"/>
                </a:ext>
              </a:extLst>
            </p:cNvPr>
            <p:cNvSpPr/>
            <p:nvPr/>
          </p:nvSpPr>
          <p:spPr>
            <a:xfrm>
              <a:off x="5359774" y="3120901"/>
              <a:ext cx="734678" cy="734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A0C682A8-6CC8-E523-1D24-1FE1579D27E5}"/>
                </a:ext>
              </a:extLst>
            </p:cNvPr>
            <p:cNvSpPr/>
            <p:nvPr/>
          </p:nvSpPr>
          <p:spPr>
            <a:xfrm>
              <a:off x="6312024" y="3951800"/>
              <a:ext cx="447113" cy="4471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TextBox 29">
              <a:extLst>
                <a:ext uri="{FF2B5EF4-FFF2-40B4-BE49-F238E27FC236}">
                  <a16:creationId xmlns:a16="http://schemas.microsoft.com/office/drawing/2014/main" id="{6C0DA158-D824-DFD0-5A18-AD0D35727778}"/>
                </a:ext>
              </a:extLst>
            </p:cNvPr>
            <p:cNvSpPr txBox="1"/>
            <p:nvPr/>
          </p:nvSpPr>
          <p:spPr>
            <a:xfrm>
              <a:off x="4992869"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2</a:t>
              </a:r>
            </a:p>
          </p:txBody>
        </p:sp>
      </p:grpSp>
      <p:grpSp>
        <p:nvGrpSpPr>
          <p:cNvPr id="67" name="Group 66">
            <a:extLst>
              <a:ext uri="{FF2B5EF4-FFF2-40B4-BE49-F238E27FC236}">
                <a16:creationId xmlns:a16="http://schemas.microsoft.com/office/drawing/2014/main" id="{6B235E54-621B-C585-4C0E-0DEED7FEB6CA}"/>
              </a:ext>
            </a:extLst>
          </p:cNvPr>
          <p:cNvGrpSpPr/>
          <p:nvPr/>
        </p:nvGrpSpPr>
        <p:grpSpPr>
          <a:xfrm>
            <a:off x="6773155" y="2161828"/>
            <a:ext cx="2203165" cy="2635324"/>
            <a:chOff x="7636326" y="2101323"/>
            <a:chExt cx="2203165" cy="2635324"/>
          </a:xfrm>
        </p:grpSpPr>
        <p:sp>
          <p:nvSpPr>
            <p:cNvPr id="45" name="TextBox 44">
              <a:extLst>
                <a:ext uri="{FF2B5EF4-FFF2-40B4-BE49-F238E27FC236}">
                  <a16:creationId xmlns:a16="http://schemas.microsoft.com/office/drawing/2014/main" id="{A00B0354-B147-6BEE-ADE8-1BEB2246DFE0}"/>
                </a:ext>
              </a:extLst>
            </p:cNvPr>
            <p:cNvSpPr txBox="1"/>
            <p:nvPr/>
          </p:nvSpPr>
          <p:spPr>
            <a:xfrm>
              <a:off x="7636326" y="2101323"/>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3</a:t>
              </a:r>
            </a:p>
          </p:txBody>
        </p:sp>
        <p:sp>
          <p:nvSpPr>
            <p:cNvPr id="48" name="Oval 47">
              <a:extLst>
                <a:ext uri="{FF2B5EF4-FFF2-40B4-BE49-F238E27FC236}">
                  <a16:creationId xmlns:a16="http://schemas.microsoft.com/office/drawing/2014/main" id="{7B465E57-1AD3-045C-A0FF-8C0BB861804D}"/>
                </a:ext>
              </a:extLst>
            </p:cNvPr>
            <p:cNvSpPr/>
            <p:nvPr/>
          </p:nvSpPr>
          <p:spPr>
            <a:xfrm>
              <a:off x="7930174" y="2777044"/>
              <a:ext cx="958427" cy="9584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2" name="Oval 51">
              <a:extLst>
                <a:ext uri="{FF2B5EF4-FFF2-40B4-BE49-F238E27FC236}">
                  <a16:creationId xmlns:a16="http://schemas.microsoft.com/office/drawing/2014/main" id="{2C6E2FC8-70AE-8DBC-9DC5-AB244750DEEE}"/>
                </a:ext>
              </a:extLst>
            </p:cNvPr>
            <p:cNvSpPr/>
            <p:nvPr/>
          </p:nvSpPr>
          <p:spPr>
            <a:xfrm>
              <a:off x="7824192" y="3778218"/>
              <a:ext cx="958427" cy="95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1" name="Oval 60">
              <a:extLst>
                <a:ext uri="{FF2B5EF4-FFF2-40B4-BE49-F238E27FC236}">
                  <a16:creationId xmlns:a16="http://schemas.microsoft.com/office/drawing/2014/main" id="{130C20D7-4D06-86AC-5DE9-F6CC3834FC91}"/>
                </a:ext>
              </a:extLst>
            </p:cNvPr>
            <p:cNvSpPr/>
            <p:nvPr/>
          </p:nvSpPr>
          <p:spPr>
            <a:xfrm>
              <a:off x="8762473" y="3343251"/>
              <a:ext cx="958427" cy="9584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68" name="Group 67">
            <a:extLst>
              <a:ext uri="{FF2B5EF4-FFF2-40B4-BE49-F238E27FC236}">
                <a16:creationId xmlns:a16="http://schemas.microsoft.com/office/drawing/2014/main" id="{95CFF0A6-162B-C145-5DA2-F91C51C51895}"/>
              </a:ext>
            </a:extLst>
          </p:cNvPr>
          <p:cNvGrpSpPr/>
          <p:nvPr/>
        </p:nvGrpSpPr>
        <p:grpSpPr>
          <a:xfrm>
            <a:off x="9221427" y="2161828"/>
            <a:ext cx="2203165" cy="2227342"/>
            <a:chOff x="7636326" y="2101323"/>
            <a:chExt cx="2203165" cy="2227342"/>
          </a:xfrm>
        </p:grpSpPr>
        <p:sp>
          <p:nvSpPr>
            <p:cNvPr id="69" name="TextBox 68">
              <a:extLst>
                <a:ext uri="{FF2B5EF4-FFF2-40B4-BE49-F238E27FC236}">
                  <a16:creationId xmlns:a16="http://schemas.microsoft.com/office/drawing/2014/main" id="{3E370322-EAE3-C0DB-D2E3-90CA1703EE1F}"/>
                </a:ext>
              </a:extLst>
            </p:cNvPr>
            <p:cNvSpPr txBox="1"/>
            <p:nvPr/>
          </p:nvSpPr>
          <p:spPr>
            <a:xfrm>
              <a:off x="7636326" y="2101323"/>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4</a:t>
              </a:r>
            </a:p>
          </p:txBody>
        </p:sp>
        <p:sp>
          <p:nvSpPr>
            <p:cNvPr id="70" name="Oval 69">
              <a:extLst>
                <a:ext uri="{FF2B5EF4-FFF2-40B4-BE49-F238E27FC236}">
                  <a16:creationId xmlns:a16="http://schemas.microsoft.com/office/drawing/2014/main" id="{5C1B0807-501F-02BD-95F9-3019AB804F99}"/>
                </a:ext>
              </a:extLst>
            </p:cNvPr>
            <p:cNvSpPr/>
            <p:nvPr/>
          </p:nvSpPr>
          <p:spPr>
            <a:xfrm>
              <a:off x="8338155" y="3185026"/>
              <a:ext cx="142465" cy="14246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1" name="Oval 70">
              <a:extLst>
                <a:ext uri="{FF2B5EF4-FFF2-40B4-BE49-F238E27FC236}">
                  <a16:creationId xmlns:a16="http://schemas.microsoft.com/office/drawing/2014/main" id="{280CA9FC-57DB-6365-D827-E838DFBF43AC}"/>
                </a:ext>
              </a:extLst>
            </p:cNvPr>
            <p:cNvSpPr/>
            <p:nvPr/>
          </p:nvSpPr>
          <p:spPr>
            <a:xfrm>
              <a:off x="8232173" y="4186200"/>
              <a:ext cx="142465" cy="1424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2" name="Oval 71">
              <a:extLst>
                <a:ext uri="{FF2B5EF4-FFF2-40B4-BE49-F238E27FC236}">
                  <a16:creationId xmlns:a16="http://schemas.microsoft.com/office/drawing/2014/main" id="{D7547ED3-DCC6-2679-35D5-FC8080E3AEC1}"/>
                </a:ext>
              </a:extLst>
            </p:cNvPr>
            <p:cNvSpPr/>
            <p:nvPr/>
          </p:nvSpPr>
          <p:spPr>
            <a:xfrm>
              <a:off x="8762473" y="3343251"/>
              <a:ext cx="958427" cy="9584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73" name="TextBox 72">
            <a:extLst>
              <a:ext uri="{FF2B5EF4-FFF2-40B4-BE49-F238E27FC236}">
                <a16:creationId xmlns:a16="http://schemas.microsoft.com/office/drawing/2014/main" id="{20FC59BE-83F7-A32A-0187-7D4841FB3231}"/>
              </a:ext>
            </a:extLst>
          </p:cNvPr>
          <p:cNvSpPr txBox="1"/>
          <p:nvPr/>
        </p:nvSpPr>
        <p:spPr>
          <a:xfrm>
            <a:off x="4684612" y="5328692"/>
            <a:ext cx="1627412"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Richness = </a:t>
            </a:r>
            <a:r>
              <a:rPr lang="en-US" sz="1200" b="1" dirty="0">
                <a:solidFill>
                  <a:schemeClr val="bg1">
                    <a:lumMod val="50000"/>
                  </a:schemeClr>
                </a:solidFill>
                <a:latin typeface="Segoe UI" panose="020B0502040204020203" pitchFamily="34" charset="0"/>
                <a:cs typeface="Segoe UI" panose="020B0502040204020203" pitchFamily="34" charset="0"/>
              </a:rPr>
              <a:t>2 ASVs</a:t>
            </a:r>
          </a:p>
        </p:txBody>
      </p:sp>
      <p:sp>
        <p:nvSpPr>
          <p:cNvPr id="74" name="TextBox 73">
            <a:extLst>
              <a:ext uri="{FF2B5EF4-FFF2-40B4-BE49-F238E27FC236}">
                <a16:creationId xmlns:a16="http://schemas.microsoft.com/office/drawing/2014/main" id="{75D44898-006C-BC5D-CD8E-474C02CC49E2}"/>
              </a:ext>
            </a:extLst>
          </p:cNvPr>
          <p:cNvSpPr txBox="1"/>
          <p:nvPr/>
        </p:nvSpPr>
        <p:spPr>
          <a:xfrm>
            <a:off x="7133195" y="5328692"/>
            <a:ext cx="1627412"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Richness = </a:t>
            </a:r>
            <a:r>
              <a:rPr lang="en-US" sz="1200" b="1" dirty="0">
                <a:solidFill>
                  <a:schemeClr val="bg1">
                    <a:lumMod val="50000"/>
                  </a:schemeClr>
                </a:solidFill>
                <a:latin typeface="Segoe UI" panose="020B0502040204020203" pitchFamily="34" charset="0"/>
                <a:cs typeface="Segoe UI" panose="020B0502040204020203" pitchFamily="34" charset="0"/>
              </a:rPr>
              <a:t>3 ASVs</a:t>
            </a:r>
          </a:p>
        </p:txBody>
      </p:sp>
      <p:sp>
        <p:nvSpPr>
          <p:cNvPr id="75" name="TextBox 74">
            <a:extLst>
              <a:ext uri="{FF2B5EF4-FFF2-40B4-BE49-F238E27FC236}">
                <a16:creationId xmlns:a16="http://schemas.microsoft.com/office/drawing/2014/main" id="{DB1B3AB0-BEF8-F075-9455-2D7BDB593B2A}"/>
              </a:ext>
            </a:extLst>
          </p:cNvPr>
          <p:cNvSpPr txBox="1"/>
          <p:nvPr/>
        </p:nvSpPr>
        <p:spPr>
          <a:xfrm>
            <a:off x="9581156" y="5328692"/>
            <a:ext cx="1627412"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Richness = </a:t>
            </a:r>
            <a:r>
              <a:rPr lang="en-US" sz="1200" b="1" dirty="0">
                <a:solidFill>
                  <a:schemeClr val="bg1">
                    <a:lumMod val="50000"/>
                  </a:schemeClr>
                </a:solidFill>
                <a:latin typeface="Segoe UI" panose="020B0502040204020203" pitchFamily="34" charset="0"/>
                <a:cs typeface="Segoe UI" panose="020B0502040204020203" pitchFamily="34" charset="0"/>
              </a:rPr>
              <a:t>3 ASVs</a:t>
            </a:r>
          </a:p>
        </p:txBody>
      </p:sp>
      <p:grpSp>
        <p:nvGrpSpPr>
          <p:cNvPr id="76" name="Group 75">
            <a:extLst>
              <a:ext uri="{FF2B5EF4-FFF2-40B4-BE49-F238E27FC236}">
                <a16:creationId xmlns:a16="http://schemas.microsoft.com/office/drawing/2014/main" id="{DDAA1419-9AAA-6ABB-C478-25572416E2F5}"/>
              </a:ext>
            </a:extLst>
          </p:cNvPr>
          <p:cNvGrpSpPr/>
          <p:nvPr/>
        </p:nvGrpSpPr>
        <p:grpSpPr>
          <a:xfrm>
            <a:off x="3415741" y="3539522"/>
            <a:ext cx="906030" cy="2456690"/>
            <a:chOff x="3813758" y="2683614"/>
            <a:chExt cx="1205927" cy="3269855"/>
          </a:xfrm>
        </p:grpSpPr>
        <p:grpSp>
          <p:nvGrpSpPr>
            <p:cNvPr id="77" name="Group 76">
              <a:extLst>
                <a:ext uri="{FF2B5EF4-FFF2-40B4-BE49-F238E27FC236}">
                  <a16:creationId xmlns:a16="http://schemas.microsoft.com/office/drawing/2014/main" id="{FCE05F4A-ADAE-0D25-CAE5-E0E815DFE445}"/>
                </a:ext>
              </a:extLst>
            </p:cNvPr>
            <p:cNvGrpSpPr/>
            <p:nvPr/>
          </p:nvGrpSpPr>
          <p:grpSpPr>
            <a:xfrm>
              <a:off x="4526853" y="3241119"/>
              <a:ext cx="358341" cy="2564093"/>
              <a:chOff x="4526853" y="2372641"/>
              <a:chExt cx="358341" cy="3432571"/>
            </a:xfrm>
          </p:grpSpPr>
          <p:sp>
            <p:nvSpPr>
              <p:cNvPr id="86" name="Rectangle 85">
                <a:extLst>
                  <a:ext uri="{FF2B5EF4-FFF2-40B4-BE49-F238E27FC236}">
                    <a16:creationId xmlns:a16="http://schemas.microsoft.com/office/drawing/2014/main" id="{7472E62B-BEB1-9893-4065-AA0F63FF3508}"/>
                  </a:ext>
                </a:extLst>
              </p:cNvPr>
              <p:cNvSpPr/>
              <p:nvPr/>
            </p:nvSpPr>
            <p:spPr>
              <a:xfrm>
                <a:off x="4526853" y="4619642"/>
                <a:ext cx="358341" cy="11855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7" name="Rectangle 86">
                <a:extLst>
                  <a:ext uri="{FF2B5EF4-FFF2-40B4-BE49-F238E27FC236}">
                    <a16:creationId xmlns:a16="http://schemas.microsoft.com/office/drawing/2014/main" id="{B7BC5CBC-67CF-17D5-F2E1-A64E330F1BE5}"/>
                  </a:ext>
                </a:extLst>
              </p:cNvPr>
              <p:cNvSpPr/>
              <p:nvPr/>
            </p:nvSpPr>
            <p:spPr>
              <a:xfrm>
                <a:off x="4526853" y="3996649"/>
                <a:ext cx="358341" cy="6591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8" name="Rectangle 87">
                <a:extLst>
                  <a:ext uri="{FF2B5EF4-FFF2-40B4-BE49-F238E27FC236}">
                    <a16:creationId xmlns:a16="http://schemas.microsoft.com/office/drawing/2014/main" id="{5A39E658-9263-3348-0829-024CFE0393F0}"/>
                  </a:ext>
                </a:extLst>
              </p:cNvPr>
              <p:cNvSpPr/>
              <p:nvPr/>
            </p:nvSpPr>
            <p:spPr>
              <a:xfrm>
                <a:off x="4526853" y="3336249"/>
                <a:ext cx="358341" cy="6591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9" name="Rectangle 88">
                <a:extLst>
                  <a:ext uri="{FF2B5EF4-FFF2-40B4-BE49-F238E27FC236}">
                    <a16:creationId xmlns:a16="http://schemas.microsoft.com/office/drawing/2014/main" id="{CCF54D76-E788-A54C-02DE-0F537857D464}"/>
                  </a:ext>
                </a:extLst>
              </p:cNvPr>
              <p:cNvSpPr/>
              <p:nvPr/>
            </p:nvSpPr>
            <p:spPr>
              <a:xfrm>
                <a:off x="4526853" y="3057787"/>
                <a:ext cx="358341" cy="2771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0" name="Rectangle 89">
                <a:extLst>
                  <a:ext uri="{FF2B5EF4-FFF2-40B4-BE49-F238E27FC236}">
                    <a16:creationId xmlns:a16="http://schemas.microsoft.com/office/drawing/2014/main" id="{FA85EAD5-512D-4DE3-5DB6-D5089AB45454}"/>
                  </a:ext>
                </a:extLst>
              </p:cNvPr>
              <p:cNvSpPr/>
              <p:nvPr/>
            </p:nvSpPr>
            <p:spPr>
              <a:xfrm>
                <a:off x="4526853" y="2783892"/>
                <a:ext cx="358341" cy="27717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1" name="Rectangle 90">
                <a:extLst>
                  <a:ext uri="{FF2B5EF4-FFF2-40B4-BE49-F238E27FC236}">
                    <a16:creationId xmlns:a16="http://schemas.microsoft.com/office/drawing/2014/main" id="{4207136C-433E-A706-007B-A3DDB3E14A45}"/>
                  </a:ext>
                </a:extLst>
              </p:cNvPr>
              <p:cNvSpPr/>
              <p:nvPr/>
            </p:nvSpPr>
            <p:spPr>
              <a:xfrm>
                <a:off x="4526853" y="2504483"/>
                <a:ext cx="358341" cy="2771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2" name="Rectangle 91">
                <a:extLst>
                  <a:ext uri="{FF2B5EF4-FFF2-40B4-BE49-F238E27FC236}">
                    <a16:creationId xmlns:a16="http://schemas.microsoft.com/office/drawing/2014/main" id="{9A406E76-3FAA-1722-A977-0569E89FE0A7}"/>
                  </a:ext>
                </a:extLst>
              </p:cNvPr>
              <p:cNvSpPr/>
              <p:nvPr/>
            </p:nvSpPr>
            <p:spPr>
              <a:xfrm>
                <a:off x="4526853" y="2372641"/>
                <a:ext cx="358341" cy="1674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78" name="Picture 77">
              <a:extLst>
                <a:ext uri="{FF2B5EF4-FFF2-40B4-BE49-F238E27FC236}">
                  <a16:creationId xmlns:a16="http://schemas.microsoft.com/office/drawing/2014/main" id="{C0E770BA-83E4-4C07-9A93-FB00F99654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5651" y="2913017"/>
              <a:ext cx="106221" cy="3012606"/>
            </a:xfrm>
            <a:prstGeom prst="rect">
              <a:avLst/>
            </a:prstGeom>
          </p:spPr>
        </p:pic>
        <p:sp>
          <p:nvSpPr>
            <p:cNvPr id="79" name="TextBox 78">
              <a:extLst>
                <a:ext uri="{FF2B5EF4-FFF2-40B4-BE49-F238E27FC236}">
                  <a16:creationId xmlns:a16="http://schemas.microsoft.com/office/drawing/2014/main" id="{CAF5F2CE-C491-58C9-DB7A-21E522A767A9}"/>
                </a:ext>
              </a:extLst>
            </p:cNvPr>
            <p:cNvSpPr txBox="1"/>
            <p:nvPr/>
          </p:nvSpPr>
          <p:spPr>
            <a:xfrm>
              <a:off x="3988967" y="3112169"/>
              <a:ext cx="517300"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100</a:t>
              </a:r>
            </a:p>
          </p:txBody>
        </p:sp>
        <p:sp>
          <p:nvSpPr>
            <p:cNvPr id="80" name="TextBox 79">
              <a:extLst>
                <a:ext uri="{FF2B5EF4-FFF2-40B4-BE49-F238E27FC236}">
                  <a16:creationId xmlns:a16="http://schemas.microsoft.com/office/drawing/2014/main" id="{61773477-0F97-D24D-AC1D-FD4E4234D7A0}"/>
                </a:ext>
              </a:extLst>
            </p:cNvPr>
            <p:cNvSpPr txBox="1"/>
            <p:nvPr/>
          </p:nvSpPr>
          <p:spPr>
            <a:xfrm>
              <a:off x="4041514" y="3721764"/>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75</a:t>
              </a:r>
            </a:p>
          </p:txBody>
        </p:sp>
        <p:sp>
          <p:nvSpPr>
            <p:cNvPr id="81" name="TextBox 80">
              <a:extLst>
                <a:ext uri="{FF2B5EF4-FFF2-40B4-BE49-F238E27FC236}">
                  <a16:creationId xmlns:a16="http://schemas.microsoft.com/office/drawing/2014/main" id="{C428156C-4509-C892-3BC6-4E446CFB8965}"/>
                </a:ext>
              </a:extLst>
            </p:cNvPr>
            <p:cNvSpPr txBox="1"/>
            <p:nvPr/>
          </p:nvSpPr>
          <p:spPr>
            <a:xfrm>
              <a:off x="4041040" y="4375460"/>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50</a:t>
              </a:r>
            </a:p>
          </p:txBody>
        </p:sp>
        <p:sp>
          <p:nvSpPr>
            <p:cNvPr id="82" name="TextBox 81">
              <a:extLst>
                <a:ext uri="{FF2B5EF4-FFF2-40B4-BE49-F238E27FC236}">
                  <a16:creationId xmlns:a16="http://schemas.microsoft.com/office/drawing/2014/main" id="{58129C0A-76E5-A10F-9CD1-74C7F35453A9}"/>
                </a:ext>
              </a:extLst>
            </p:cNvPr>
            <p:cNvSpPr txBox="1"/>
            <p:nvPr/>
          </p:nvSpPr>
          <p:spPr>
            <a:xfrm>
              <a:off x="4041040" y="5029282"/>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25</a:t>
              </a:r>
            </a:p>
          </p:txBody>
        </p:sp>
        <p:sp>
          <p:nvSpPr>
            <p:cNvPr id="83" name="TextBox 82">
              <a:extLst>
                <a:ext uri="{FF2B5EF4-FFF2-40B4-BE49-F238E27FC236}">
                  <a16:creationId xmlns:a16="http://schemas.microsoft.com/office/drawing/2014/main" id="{E67A043A-2B44-4B76-D59F-63F38D413B00}"/>
                </a:ext>
              </a:extLst>
            </p:cNvPr>
            <p:cNvSpPr txBox="1"/>
            <p:nvPr/>
          </p:nvSpPr>
          <p:spPr>
            <a:xfrm>
              <a:off x="4041040" y="5666713"/>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0</a:t>
              </a:r>
            </a:p>
          </p:txBody>
        </p:sp>
        <p:sp>
          <p:nvSpPr>
            <p:cNvPr id="84" name="TextBox 83">
              <a:extLst>
                <a:ext uri="{FF2B5EF4-FFF2-40B4-BE49-F238E27FC236}">
                  <a16:creationId xmlns:a16="http://schemas.microsoft.com/office/drawing/2014/main" id="{AA722BD3-4D35-D8A1-14C1-3E2D23BF5833}"/>
                </a:ext>
              </a:extLst>
            </p:cNvPr>
            <p:cNvSpPr txBox="1"/>
            <p:nvPr/>
          </p:nvSpPr>
          <p:spPr>
            <a:xfrm rot="16200000">
              <a:off x="2698714" y="4356162"/>
              <a:ext cx="2578292" cy="348203"/>
            </a:xfrm>
            <a:prstGeom prst="rect">
              <a:avLst/>
            </a:prstGeom>
            <a:noFill/>
          </p:spPr>
          <p:txBody>
            <a:bodyPr wrap="square">
              <a:spAutoFit/>
            </a:bodyPr>
            <a:lstStyle/>
            <a:p>
              <a:pPr algn="ctr"/>
              <a:r>
                <a:rPr lang="en-US" sz="1050" dirty="0">
                  <a:latin typeface="Segoe UI" panose="020B0502040204020203" pitchFamily="34" charset="0"/>
                  <a:cs typeface="Segoe UI" panose="020B0502040204020203" pitchFamily="34" charset="0"/>
                </a:rPr>
                <a:t>Relative abundance (%)</a:t>
              </a:r>
            </a:p>
          </p:txBody>
        </p:sp>
        <p:sp>
          <p:nvSpPr>
            <p:cNvPr id="85" name="TextBox 84">
              <a:extLst>
                <a:ext uri="{FF2B5EF4-FFF2-40B4-BE49-F238E27FC236}">
                  <a16:creationId xmlns:a16="http://schemas.microsoft.com/office/drawing/2014/main" id="{E149CCAC-2124-FED8-3DD4-2BDF984D5E68}"/>
                </a:ext>
              </a:extLst>
            </p:cNvPr>
            <p:cNvSpPr txBox="1"/>
            <p:nvPr/>
          </p:nvSpPr>
          <p:spPr>
            <a:xfrm>
              <a:off x="3931934" y="2683614"/>
              <a:ext cx="1087751" cy="368686"/>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Evenness</a:t>
              </a:r>
            </a:p>
          </p:txBody>
        </p:sp>
      </p:grpSp>
      <p:grpSp>
        <p:nvGrpSpPr>
          <p:cNvPr id="93" name="Group 92">
            <a:extLst>
              <a:ext uri="{FF2B5EF4-FFF2-40B4-BE49-F238E27FC236}">
                <a16:creationId xmlns:a16="http://schemas.microsoft.com/office/drawing/2014/main" id="{7206F073-D77F-8878-4150-1DC2AE2B3590}"/>
              </a:ext>
            </a:extLst>
          </p:cNvPr>
          <p:cNvGrpSpPr/>
          <p:nvPr/>
        </p:nvGrpSpPr>
        <p:grpSpPr>
          <a:xfrm>
            <a:off x="5972398" y="4242595"/>
            <a:ext cx="673348" cy="2284336"/>
            <a:chOff x="3988967" y="2913017"/>
            <a:chExt cx="896227" cy="3040452"/>
          </a:xfrm>
        </p:grpSpPr>
        <p:grpSp>
          <p:nvGrpSpPr>
            <p:cNvPr id="94" name="Group 93">
              <a:extLst>
                <a:ext uri="{FF2B5EF4-FFF2-40B4-BE49-F238E27FC236}">
                  <a16:creationId xmlns:a16="http://schemas.microsoft.com/office/drawing/2014/main" id="{92687A67-9610-874F-A1F8-47E9A1942B43}"/>
                </a:ext>
              </a:extLst>
            </p:cNvPr>
            <p:cNvGrpSpPr/>
            <p:nvPr/>
          </p:nvGrpSpPr>
          <p:grpSpPr>
            <a:xfrm>
              <a:off x="4526853" y="3212390"/>
              <a:ext cx="358341" cy="2592821"/>
              <a:chOff x="4526853" y="2334182"/>
              <a:chExt cx="358341" cy="3471030"/>
            </a:xfrm>
          </p:grpSpPr>
          <p:sp>
            <p:nvSpPr>
              <p:cNvPr id="103" name="Rectangle 102">
                <a:extLst>
                  <a:ext uri="{FF2B5EF4-FFF2-40B4-BE49-F238E27FC236}">
                    <a16:creationId xmlns:a16="http://schemas.microsoft.com/office/drawing/2014/main" id="{9757E1D0-E499-536B-72F0-A62087A0CD12}"/>
                  </a:ext>
                </a:extLst>
              </p:cNvPr>
              <p:cNvSpPr/>
              <p:nvPr/>
            </p:nvSpPr>
            <p:spPr>
              <a:xfrm>
                <a:off x="4526853" y="3519752"/>
                <a:ext cx="358341" cy="22854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Rectangle 104">
                <a:extLst>
                  <a:ext uri="{FF2B5EF4-FFF2-40B4-BE49-F238E27FC236}">
                    <a16:creationId xmlns:a16="http://schemas.microsoft.com/office/drawing/2014/main" id="{A92BE9B8-3B59-B32D-21FF-4A172A45A9F9}"/>
                  </a:ext>
                </a:extLst>
              </p:cNvPr>
              <p:cNvSpPr/>
              <p:nvPr/>
            </p:nvSpPr>
            <p:spPr>
              <a:xfrm>
                <a:off x="4526853" y="2334182"/>
                <a:ext cx="358341" cy="118557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95" name="Picture 94">
              <a:extLst>
                <a:ext uri="{FF2B5EF4-FFF2-40B4-BE49-F238E27FC236}">
                  <a16:creationId xmlns:a16="http://schemas.microsoft.com/office/drawing/2014/main" id="{C8052D22-8C2F-9F40-1FCF-172D6CF385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5651" y="2913017"/>
              <a:ext cx="106221" cy="3012606"/>
            </a:xfrm>
            <a:prstGeom prst="rect">
              <a:avLst/>
            </a:prstGeom>
          </p:spPr>
        </p:pic>
        <p:sp>
          <p:nvSpPr>
            <p:cNvPr id="96" name="TextBox 95">
              <a:extLst>
                <a:ext uri="{FF2B5EF4-FFF2-40B4-BE49-F238E27FC236}">
                  <a16:creationId xmlns:a16="http://schemas.microsoft.com/office/drawing/2014/main" id="{FF87A8B7-4CE2-CC01-6B02-AC585BA86470}"/>
                </a:ext>
              </a:extLst>
            </p:cNvPr>
            <p:cNvSpPr txBox="1"/>
            <p:nvPr/>
          </p:nvSpPr>
          <p:spPr>
            <a:xfrm>
              <a:off x="3988967" y="3112169"/>
              <a:ext cx="517300"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100</a:t>
              </a:r>
            </a:p>
          </p:txBody>
        </p:sp>
        <p:sp>
          <p:nvSpPr>
            <p:cNvPr id="97" name="TextBox 96">
              <a:extLst>
                <a:ext uri="{FF2B5EF4-FFF2-40B4-BE49-F238E27FC236}">
                  <a16:creationId xmlns:a16="http://schemas.microsoft.com/office/drawing/2014/main" id="{6033DA19-5CEA-AA07-E286-CABBAAE2D0AA}"/>
                </a:ext>
              </a:extLst>
            </p:cNvPr>
            <p:cNvSpPr txBox="1"/>
            <p:nvPr/>
          </p:nvSpPr>
          <p:spPr>
            <a:xfrm>
              <a:off x="4041514" y="3721764"/>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75</a:t>
              </a:r>
            </a:p>
          </p:txBody>
        </p:sp>
        <p:sp>
          <p:nvSpPr>
            <p:cNvPr id="98" name="TextBox 97">
              <a:extLst>
                <a:ext uri="{FF2B5EF4-FFF2-40B4-BE49-F238E27FC236}">
                  <a16:creationId xmlns:a16="http://schemas.microsoft.com/office/drawing/2014/main" id="{601FDFE9-9EF3-BA76-2A59-786DB50F4B18}"/>
                </a:ext>
              </a:extLst>
            </p:cNvPr>
            <p:cNvSpPr txBox="1"/>
            <p:nvPr/>
          </p:nvSpPr>
          <p:spPr>
            <a:xfrm>
              <a:off x="4041040" y="4375460"/>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50</a:t>
              </a:r>
            </a:p>
          </p:txBody>
        </p:sp>
        <p:sp>
          <p:nvSpPr>
            <p:cNvPr id="99" name="TextBox 98">
              <a:extLst>
                <a:ext uri="{FF2B5EF4-FFF2-40B4-BE49-F238E27FC236}">
                  <a16:creationId xmlns:a16="http://schemas.microsoft.com/office/drawing/2014/main" id="{1615AF32-D09E-F214-E452-B61006EDA553}"/>
                </a:ext>
              </a:extLst>
            </p:cNvPr>
            <p:cNvSpPr txBox="1"/>
            <p:nvPr/>
          </p:nvSpPr>
          <p:spPr>
            <a:xfrm>
              <a:off x="4041040" y="5029282"/>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25</a:t>
              </a:r>
            </a:p>
          </p:txBody>
        </p:sp>
        <p:sp>
          <p:nvSpPr>
            <p:cNvPr id="100" name="TextBox 99">
              <a:extLst>
                <a:ext uri="{FF2B5EF4-FFF2-40B4-BE49-F238E27FC236}">
                  <a16:creationId xmlns:a16="http://schemas.microsoft.com/office/drawing/2014/main" id="{0EAF57C3-E83C-580D-D9A1-E90362FE803F}"/>
                </a:ext>
              </a:extLst>
            </p:cNvPr>
            <p:cNvSpPr txBox="1"/>
            <p:nvPr/>
          </p:nvSpPr>
          <p:spPr>
            <a:xfrm>
              <a:off x="4041040" y="5666713"/>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0</a:t>
              </a:r>
            </a:p>
          </p:txBody>
        </p:sp>
      </p:grpSp>
      <p:grpSp>
        <p:nvGrpSpPr>
          <p:cNvPr id="125" name="Group 124">
            <a:extLst>
              <a:ext uri="{FF2B5EF4-FFF2-40B4-BE49-F238E27FC236}">
                <a16:creationId xmlns:a16="http://schemas.microsoft.com/office/drawing/2014/main" id="{0FFA14A9-D0D3-A4BD-487F-47CD6E4209A5}"/>
              </a:ext>
            </a:extLst>
          </p:cNvPr>
          <p:cNvGrpSpPr/>
          <p:nvPr/>
        </p:nvGrpSpPr>
        <p:grpSpPr>
          <a:xfrm>
            <a:off x="10910600" y="4241008"/>
            <a:ext cx="673348" cy="2284336"/>
            <a:chOff x="3988967" y="2913017"/>
            <a:chExt cx="896227" cy="3040452"/>
          </a:xfrm>
        </p:grpSpPr>
        <p:grpSp>
          <p:nvGrpSpPr>
            <p:cNvPr id="126" name="Group 125">
              <a:extLst>
                <a:ext uri="{FF2B5EF4-FFF2-40B4-BE49-F238E27FC236}">
                  <a16:creationId xmlns:a16="http://schemas.microsoft.com/office/drawing/2014/main" id="{143969BB-815C-2EC4-2A97-D7E47722F895}"/>
                </a:ext>
              </a:extLst>
            </p:cNvPr>
            <p:cNvGrpSpPr/>
            <p:nvPr/>
          </p:nvGrpSpPr>
          <p:grpSpPr>
            <a:xfrm>
              <a:off x="4526853" y="3233470"/>
              <a:ext cx="358341" cy="2571741"/>
              <a:chOff x="4526853" y="2362402"/>
              <a:chExt cx="358341" cy="3442810"/>
            </a:xfrm>
          </p:grpSpPr>
          <p:sp>
            <p:nvSpPr>
              <p:cNvPr id="133" name="Rectangle 132">
                <a:extLst>
                  <a:ext uri="{FF2B5EF4-FFF2-40B4-BE49-F238E27FC236}">
                    <a16:creationId xmlns:a16="http://schemas.microsoft.com/office/drawing/2014/main" id="{5DA181D7-D449-C919-7133-E4C6E9A03EA9}"/>
                  </a:ext>
                </a:extLst>
              </p:cNvPr>
              <p:cNvSpPr/>
              <p:nvPr/>
            </p:nvSpPr>
            <p:spPr>
              <a:xfrm>
                <a:off x="4526853" y="2918986"/>
                <a:ext cx="358341" cy="288622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7" name="Rectangle 136">
                <a:extLst>
                  <a:ext uri="{FF2B5EF4-FFF2-40B4-BE49-F238E27FC236}">
                    <a16:creationId xmlns:a16="http://schemas.microsoft.com/office/drawing/2014/main" id="{6A175716-8674-8FE5-82C2-2BF7E6408557}"/>
                  </a:ext>
                </a:extLst>
              </p:cNvPr>
              <p:cNvSpPr/>
              <p:nvPr/>
            </p:nvSpPr>
            <p:spPr>
              <a:xfrm>
                <a:off x="4526853" y="2641811"/>
                <a:ext cx="358341" cy="2771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8" name="Rectangle 137">
                <a:extLst>
                  <a:ext uri="{FF2B5EF4-FFF2-40B4-BE49-F238E27FC236}">
                    <a16:creationId xmlns:a16="http://schemas.microsoft.com/office/drawing/2014/main" id="{A5802A35-85CD-0425-4706-315FB7293364}"/>
                  </a:ext>
                </a:extLst>
              </p:cNvPr>
              <p:cNvSpPr/>
              <p:nvPr/>
            </p:nvSpPr>
            <p:spPr>
              <a:xfrm>
                <a:off x="4526853" y="2362402"/>
                <a:ext cx="358341" cy="2771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127" name="Picture 126">
              <a:extLst>
                <a:ext uri="{FF2B5EF4-FFF2-40B4-BE49-F238E27FC236}">
                  <a16:creationId xmlns:a16="http://schemas.microsoft.com/office/drawing/2014/main" id="{466F2336-2969-2430-BAB8-37AAE9B8C7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5651" y="2913017"/>
              <a:ext cx="106221" cy="3012606"/>
            </a:xfrm>
            <a:prstGeom prst="rect">
              <a:avLst/>
            </a:prstGeom>
          </p:spPr>
        </p:pic>
        <p:sp>
          <p:nvSpPr>
            <p:cNvPr id="128" name="TextBox 127">
              <a:extLst>
                <a:ext uri="{FF2B5EF4-FFF2-40B4-BE49-F238E27FC236}">
                  <a16:creationId xmlns:a16="http://schemas.microsoft.com/office/drawing/2014/main" id="{DE6B113C-F670-7661-2DA0-3F4816599366}"/>
                </a:ext>
              </a:extLst>
            </p:cNvPr>
            <p:cNvSpPr txBox="1"/>
            <p:nvPr/>
          </p:nvSpPr>
          <p:spPr>
            <a:xfrm>
              <a:off x="3988967" y="3112169"/>
              <a:ext cx="517300"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100</a:t>
              </a:r>
            </a:p>
          </p:txBody>
        </p:sp>
        <p:sp>
          <p:nvSpPr>
            <p:cNvPr id="129" name="TextBox 128">
              <a:extLst>
                <a:ext uri="{FF2B5EF4-FFF2-40B4-BE49-F238E27FC236}">
                  <a16:creationId xmlns:a16="http://schemas.microsoft.com/office/drawing/2014/main" id="{CF1BFD3A-09B9-BD74-79C4-7C07326F9E48}"/>
                </a:ext>
              </a:extLst>
            </p:cNvPr>
            <p:cNvSpPr txBox="1"/>
            <p:nvPr/>
          </p:nvSpPr>
          <p:spPr>
            <a:xfrm>
              <a:off x="4041514" y="3721764"/>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75</a:t>
              </a:r>
            </a:p>
          </p:txBody>
        </p:sp>
        <p:sp>
          <p:nvSpPr>
            <p:cNvPr id="130" name="TextBox 129">
              <a:extLst>
                <a:ext uri="{FF2B5EF4-FFF2-40B4-BE49-F238E27FC236}">
                  <a16:creationId xmlns:a16="http://schemas.microsoft.com/office/drawing/2014/main" id="{AE1A7891-2440-86DA-5B88-8FF0989E7C31}"/>
                </a:ext>
              </a:extLst>
            </p:cNvPr>
            <p:cNvSpPr txBox="1"/>
            <p:nvPr/>
          </p:nvSpPr>
          <p:spPr>
            <a:xfrm>
              <a:off x="4041040" y="4375460"/>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50</a:t>
              </a:r>
            </a:p>
          </p:txBody>
        </p:sp>
        <p:sp>
          <p:nvSpPr>
            <p:cNvPr id="131" name="TextBox 130">
              <a:extLst>
                <a:ext uri="{FF2B5EF4-FFF2-40B4-BE49-F238E27FC236}">
                  <a16:creationId xmlns:a16="http://schemas.microsoft.com/office/drawing/2014/main" id="{5287EE0D-F26F-228B-FE15-D01FA3C73D45}"/>
                </a:ext>
              </a:extLst>
            </p:cNvPr>
            <p:cNvSpPr txBox="1"/>
            <p:nvPr/>
          </p:nvSpPr>
          <p:spPr>
            <a:xfrm>
              <a:off x="4041040" y="5029282"/>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25</a:t>
              </a:r>
            </a:p>
          </p:txBody>
        </p:sp>
        <p:sp>
          <p:nvSpPr>
            <p:cNvPr id="132" name="TextBox 131">
              <a:extLst>
                <a:ext uri="{FF2B5EF4-FFF2-40B4-BE49-F238E27FC236}">
                  <a16:creationId xmlns:a16="http://schemas.microsoft.com/office/drawing/2014/main" id="{E1352FD8-768F-1B4C-186F-A995897D3694}"/>
                </a:ext>
              </a:extLst>
            </p:cNvPr>
            <p:cNvSpPr txBox="1"/>
            <p:nvPr/>
          </p:nvSpPr>
          <p:spPr>
            <a:xfrm>
              <a:off x="4041040" y="5666713"/>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0</a:t>
              </a:r>
            </a:p>
          </p:txBody>
        </p:sp>
      </p:grpSp>
      <p:grpSp>
        <p:nvGrpSpPr>
          <p:cNvPr id="143" name="Group 142">
            <a:extLst>
              <a:ext uri="{FF2B5EF4-FFF2-40B4-BE49-F238E27FC236}">
                <a16:creationId xmlns:a16="http://schemas.microsoft.com/office/drawing/2014/main" id="{E0441C49-C8FC-FBCF-F91D-D939703059A2}"/>
              </a:ext>
            </a:extLst>
          </p:cNvPr>
          <p:cNvGrpSpPr/>
          <p:nvPr/>
        </p:nvGrpSpPr>
        <p:grpSpPr>
          <a:xfrm>
            <a:off x="8423934" y="4221088"/>
            <a:ext cx="677675" cy="2284336"/>
            <a:chOff x="8423934" y="4221088"/>
            <a:chExt cx="677675" cy="2284336"/>
          </a:xfrm>
        </p:grpSpPr>
        <p:grpSp>
          <p:nvGrpSpPr>
            <p:cNvPr id="110" name="Group 109">
              <a:extLst>
                <a:ext uri="{FF2B5EF4-FFF2-40B4-BE49-F238E27FC236}">
                  <a16:creationId xmlns:a16="http://schemas.microsoft.com/office/drawing/2014/main" id="{83240E33-D3B4-A0AD-1EF1-83B9D48510B5}"/>
                </a:ext>
              </a:extLst>
            </p:cNvPr>
            <p:cNvGrpSpPr/>
            <p:nvPr/>
          </p:nvGrpSpPr>
          <p:grpSpPr>
            <a:xfrm>
              <a:off x="8423934" y="4221088"/>
              <a:ext cx="677675" cy="2284336"/>
              <a:chOff x="3988967" y="2913017"/>
              <a:chExt cx="901986" cy="3040452"/>
            </a:xfrm>
          </p:grpSpPr>
          <p:sp>
            <p:nvSpPr>
              <p:cNvPr id="119" name="Rectangle 118">
                <a:extLst>
                  <a:ext uri="{FF2B5EF4-FFF2-40B4-BE49-F238E27FC236}">
                    <a16:creationId xmlns:a16="http://schemas.microsoft.com/office/drawing/2014/main" id="{7620A169-686F-5510-F8A0-E678F1A97D7D}"/>
                  </a:ext>
                </a:extLst>
              </p:cNvPr>
              <p:cNvSpPr/>
              <p:nvPr/>
            </p:nvSpPr>
            <p:spPr>
              <a:xfrm>
                <a:off x="4532612" y="4946119"/>
                <a:ext cx="358341" cy="8772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2" name="Picture 111">
                <a:extLst>
                  <a:ext uri="{FF2B5EF4-FFF2-40B4-BE49-F238E27FC236}">
                    <a16:creationId xmlns:a16="http://schemas.microsoft.com/office/drawing/2014/main" id="{BA7EE34C-D2CA-B33D-73FB-54C60CFA182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5651" y="2913017"/>
                <a:ext cx="106221" cy="3012606"/>
              </a:xfrm>
              <a:prstGeom prst="rect">
                <a:avLst/>
              </a:prstGeom>
            </p:spPr>
          </p:pic>
          <p:sp>
            <p:nvSpPr>
              <p:cNvPr id="113" name="TextBox 112">
                <a:extLst>
                  <a:ext uri="{FF2B5EF4-FFF2-40B4-BE49-F238E27FC236}">
                    <a16:creationId xmlns:a16="http://schemas.microsoft.com/office/drawing/2014/main" id="{F3BF32EE-33D4-68F0-0A17-08A1DEC5711D}"/>
                  </a:ext>
                </a:extLst>
              </p:cNvPr>
              <p:cNvSpPr txBox="1"/>
              <p:nvPr/>
            </p:nvSpPr>
            <p:spPr>
              <a:xfrm>
                <a:off x="3988967" y="3112169"/>
                <a:ext cx="517300"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100</a:t>
                </a:r>
              </a:p>
            </p:txBody>
          </p:sp>
          <p:sp>
            <p:nvSpPr>
              <p:cNvPr id="114" name="TextBox 113">
                <a:extLst>
                  <a:ext uri="{FF2B5EF4-FFF2-40B4-BE49-F238E27FC236}">
                    <a16:creationId xmlns:a16="http://schemas.microsoft.com/office/drawing/2014/main" id="{81B40B03-6360-7EFD-4800-6E8E1AD4CC4D}"/>
                  </a:ext>
                </a:extLst>
              </p:cNvPr>
              <p:cNvSpPr txBox="1"/>
              <p:nvPr/>
            </p:nvSpPr>
            <p:spPr>
              <a:xfrm>
                <a:off x="4041514" y="3721764"/>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75</a:t>
                </a:r>
              </a:p>
            </p:txBody>
          </p:sp>
          <p:sp>
            <p:nvSpPr>
              <p:cNvPr id="115" name="TextBox 114">
                <a:extLst>
                  <a:ext uri="{FF2B5EF4-FFF2-40B4-BE49-F238E27FC236}">
                    <a16:creationId xmlns:a16="http://schemas.microsoft.com/office/drawing/2014/main" id="{BCC23EF9-F18E-568A-4035-48B989C2F682}"/>
                  </a:ext>
                </a:extLst>
              </p:cNvPr>
              <p:cNvSpPr txBox="1"/>
              <p:nvPr/>
            </p:nvSpPr>
            <p:spPr>
              <a:xfrm>
                <a:off x="4041040" y="4375460"/>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50</a:t>
                </a:r>
              </a:p>
            </p:txBody>
          </p:sp>
          <p:sp>
            <p:nvSpPr>
              <p:cNvPr id="116" name="TextBox 115">
                <a:extLst>
                  <a:ext uri="{FF2B5EF4-FFF2-40B4-BE49-F238E27FC236}">
                    <a16:creationId xmlns:a16="http://schemas.microsoft.com/office/drawing/2014/main" id="{5FAA99EE-89D1-25FA-39DD-2C0D13E37367}"/>
                  </a:ext>
                </a:extLst>
              </p:cNvPr>
              <p:cNvSpPr txBox="1"/>
              <p:nvPr/>
            </p:nvSpPr>
            <p:spPr>
              <a:xfrm>
                <a:off x="4041040" y="5029282"/>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25</a:t>
                </a:r>
              </a:p>
            </p:txBody>
          </p:sp>
          <p:sp>
            <p:nvSpPr>
              <p:cNvPr id="117" name="TextBox 116">
                <a:extLst>
                  <a:ext uri="{FF2B5EF4-FFF2-40B4-BE49-F238E27FC236}">
                    <a16:creationId xmlns:a16="http://schemas.microsoft.com/office/drawing/2014/main" id="{75DDAFAF-5069-9F17-6363-E50B49C74241}"/>
                  </a:ext>
                </a:extLst>
              </p:cNvPr>
              <p:cNvSpPr txBox="1"/>
              <p:nvPr/>
            </p:nvSpPr>
            <p:spPr>
              <a:xfrm>
                <a:off x="4041040" y="5666713"/>
                <a:ext cx="464754" cy="286756"/>
              </a:xfrm>
              <a:prstGeom prst="rect">
                <a:avLst/>
              </a:prstGeom>
              <a:noFill/>
            </p:spPr>
            <p:txBody>
              <a:bodyPr wrap="square">
                <a:spAutoFit/>
              </a:bodyPr>
              <a:lstStyle/>
              <a:p>
                <a:pPr algn="r"/>
                <a:r>
                  <a:rPr lang="en-US" sz="800" dirty="0">
                    <a:latin typeface="Segoe UI" panose="020B0502040204020203" pitchFamily="34" charset="0"/>
                    <a:cs typeface="Segoe UI" panose="020B0502040204020203" pitchFamily="34" charset="0"/>
                  </a:rPr>
                  <a:t>0</a:t>
                </a:r>
              </a:p>
            </p:txBody>
          </p:sp>
        </p:grpSp>
        <p:sp>
          <p:nvSpPr>
            <p:cNvPr id="141" name="Rectangle 140">
              <a:extLst>
                <a:ext uri="{FF2B5EF4-FFF2-40B4-BE49-F238E27FC236}">
                  <a16:creationId xmlns:a16="http://schemas.microsoft.com/office/drawing/2014/main" id="{EF0886E7-CC5F-B8BB-606A-9D8CA0C10451}"/>
                </a:ext>
              </a:extLst>
            </p:cNvPr>
            <p:cNvSpPr/>
            <p:nvPr/>
          </p:nvSpPr>
          <p:spPr>
            <a:xfrm>
              <a:off x="8829012" y="5093914"/>
              <a:ext cx="269227" cy="6590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2" name="Rectangle 141">
              <a:extLst>
                <a:ext uri="{FF2B5EF4-FFF2-40B4-BE49-F238E27FC236}">
                  <a16:creationId xmlns:a16="http://schemas.microsoft.com/office/drawing/2014/main" id="{ED0A30AE-D4ED-9647-7B4C-79B7AD9203E3}"/>
                </a:ext>
              </a:extLst>
            </p:cNvPr>
            <p:cNvSpPr/>
            <p:nvPr/>
          </p:nvSpPr>
          <p:spPr>
            <a:xfrm>
              <a:off x="8829012" y="4467617"/>
              <a:ext cx="269227" cy="6241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121636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3" grpId="0"/>
      <p:bldP spid="74" grpId="0"/>
      <p:bldP spid="7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46</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5B35E52B-AC20-9142-0F6A-6915B3B96D31}"/>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6E9A2AA1-D7AB-1BBB-ABDA-23354374C159}"/>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98B4D8A9-8CA0-1461-130B-4BE625E3B5CA}"/>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Oval 13">
            <a:extLst>
              <a:ext uri="{FF2B5EF4-FFF2-40B4-BE49-F238E27FC236}">
                <a16:creationId xmlns:a16="http://schemas.microsoft.com/office/drawing/2014/main" id="{73463238-CDD9-10A4-E290-7D596622C6B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C1E3173C-8F35-75A9-A258-A930E4B14DF2}"/>
              </a:ext>
            </a:extLst>
          </p:cNvPr>
          <p:cNvGrpSpPr/>
          <p:nvPr/>
        </p:nvGrpSpPr>
        <p:grpSpPr>
          <a:xfrm>
            <a:off x="1143940" y="3093002"/>
            <a:ext cx="2002877" cy="1921042"/>
            <a:chOff x="3184602" y="2703558"/>
            <a:chExt cx="3225653" cy="3093855"/>
          </a:xfrm>
        </p:grpSpPr>
        <p:sp>
          <p:nvSpPr>
            <p:cNvPr id="16" name="Oval 15">
              <a:extLst>
                <a:ext uri="{FF2B5EF4-FFF2-40B4-BE49-F238E27FC236}">
                  <a16:creationId xmlns:a16="http://schemas.microsoft.com/office/drawing/2014/main" id="{1F6128AC-E32E-1E64-6892-63B5A3C5B3E9}"/>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0DF0E129-EE81-8826-E605-C50549E4E9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4CD4C1A1-D554-5D07-D418-B8BB62D7F67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F85BBB23-EA85-2573-1741-4931639C6D5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244606E9-2CEF-EDF3-B2ED-B003871E084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05FADA1A-AA2B-7A26-0023-4900316B02A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 name="Oval 21">
              <a:extLst>
                <a:ext uri="{FF2B5EF4-FFF2-40B4-BE49-F238E27FC236}">
                  <a16:creationId xmlns:a16="http://schemas.microsoft.com/office/drawing/2014/main" id="{7E9047E6-E00A-909F-1761-470208787A4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3" name="TextBox 22">
            <a:extLst>
              <a:ext uri="{FF2B5EF4-FFF2-40B4-BE49-F238E27FC236}">
                <a16:creationId xmlns:a16="http://schemas.microsoft.com/office/drawing/2014/main" id="{E86F7BA8-6DBF-9196-0A17-2B8BF1AC24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diversity</a:t>
            </a:r>
          </a:p>
        </p:txBody>
      </p:sp>
      <p:sp>
        <p:nvSpPr>
          <p:cNvPr id="25" name="TextBox 24">
            <a:extLst>
              <a:ext uri="{FF2B5EF4-FFF2-40B4-BE49-F238E27FC236}">
                <a16:creationId xmlns:a16="http://schemas.microsoft.com/office/drawing/2014/main" id="{7CA0F084-E5EB-4D15-CC3F-823AECACE2C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6" name="TextBox 25">
            <a:extLst>
              <a:ext uri="{FF2B5EF4-FFF2-40B4-BE49-F238E27FC236}">
                <a16:creationId xmlns:a16="http://schemas.microsoft.com/office/drawing/2014/main" id="{A307F823-147F-3792-35B1-DED03FEBD4AD}"/>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8" name="TextBox 27">
            <a:extLst>
              <a:ext uri="{FF2B5EF4-FFF2-40B4-BE49-F238E27FC236}">
                <a16:creationId xmlns:a16="http://schemas.microsoft.com/office/drawing/2014/main" id="{8F5F544F-C193-C54D-6220-617B51973F79}"/>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Alpha 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6882710" cy="738664"/>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the community diversity within a single sample.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Richness: The number of ASVs/OTUs present</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Evenness: The relative abundance of each ASVs/OTUs</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AF9C57BE-30DA-8EE1-CA7A-CE81772E84E4}"/>
              </a:ext>
            </a:extLst>
          </p:cNvPr>
          <p:cNvSpPr txBox="1"/>
          <p:nvPr/>
        </p:nvSpPr>
        <p:spPr>
          <a:xfrm>
            <a:off x="6676978" y="2185232"/>
            <a:ext cx="3887123" cy="1600438"/>
          </a:xfrm>
          <a:prstGeom prst="rect">
            <a:avLst/>
          </a:prstGeom>
          <a:noFill/>
        </p:spPr>
        <p:txBody>
          <a:bodyPr wrap="square">
            <a:spAutoFit/>
          </a:bodyPr>
          <a:lstStyle/>
          <a:p>
            <a:r>
              <a:rPr lang="en-US" sz="1400" b="1" dirty="0">
                <a:latin typeface="Segoe UI" panose="020B0502040204020203" pitchFamily="34" charset="0"/>
                <a:cs typeface="Segoe UI" panose="020B0502040204020203" pitchFamily="34" charset="0"/>
              </a:rPr>
              <a:t>Different methods (indexes) for estimating Alpha diversity</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Simpson Index</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Shannon Index</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Faith’s Phylogenetic diversity</a:t>
            </a:r>
          </a:p>
          <a:p>
            <a:pPr marL="285750" indent="-285750">
              <a:buFont typeface="Arial" panose="020B0604020202020204" pitchFamily="34" charset="0"/>
              <a:buChar char="•"/>
            </a:pPr>
            <a:r>
              <a:rPr lang="en-US" sz="1400" dirty="0" err="1">
                <a:solidFill>
                  <a:schemeClr val="bg1">
                    <a:lumMod val="50000"/>
                  </a:schemeClr>
                </a:solidFill>
                <a:latin typeface="Segoe UI" panose="020B0502040204020203" pitchFamily="34" charset="0"/>
                <a:cs typeface="Segoe UI" panose="020B0502040204020203" pitchFamily="34" charset="0"/>
              </a:rPr>
              <a:t>Pielou’s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eveness</a:t>
            </a: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C8395972-10F1-A10E-3B97-005A72BC5580}"/>
              </a:ext>
            </a:extLst>
          </p:cNvPr>
          <p:cNvGrpSpPr/>
          <p:nvPr/>
        </p:nvGrpSpPr>
        <p:grpSpPr>
          <a:xfrm>
            <a:off x="294110" y="1422776"/>
            <a:ext cx="1085406" cy="1050870"/>
            <a:chOff x="427376" y="5710684"/>
            <a:chExt cx="1085406" cy="1050870"/>
          </a:xfrm>
        </p:grpSpPr>
        <p:pic>
          <p:nvPicPr>
            <p:cNvPr id="11" name="Picture 10">
              <a:extLst>
                <a:ext uri="{FF2B5EF4-FFF2-40B4-BE49-F238E27FC236}">
                  <a16:creationId xmlns:a16="http://schemas.microsoft.com/office/drawing/2014/main" id="{D6A331C4-B3B3-85A3-9322-7927CFC5645A}"/>
                </a:ext>
              </a:extLst>
            </p:cNvPr>
            <p:cNvPicPr>
              <a:picLocks noChangeAspect="1"/>
            </p:cNvPicPr>
            <p:nvPr/>
          </p:nvPicPr>
          <p:blipFill>
            <a:blip r:embed="rId3"/>
            <a:stretch>
              <a:fillRect/>
            </a:stretch>
          </p:blipFill>
          <p:spPr>
            <a:xfrm>
              <a:off x="427376" y="5710684"/>
              <a:ext cx="586238" cy="872539"/>
            </a:xfrm>
            <a:prstGeom prst="rect">
              <a:avLst/>
            </a:prstGeom>
          </p:spPr>
        </p:pic>
        <p:sp>
          <p:nvSpPr>
            <p:cNvPr id="12" name="Oval 11">
              <a:extLst>
                <a:ext uri="{FF2B5EF4-FFF2-40B4-BE49-F238E27FC236}">
                  <a16:creationId xmlns:a16="http://schemas.microsoft.com/office/drawing/2014/main" id="{37947EAA-DB50-29B6-868F-B0F42FBAFAFB}"/>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27" name="Straight Connector 26">
              <a:extLst>
                <a:ext uri="{FF2B5EF4-FFF2-40B4-BE49-F238E27FC236}">
                  <a16:creationId xmlns:a16="http://schemas.microsoft.com/office/drawing/2014/main" id="{C0FA6FA7-6C08-9BF8-5B31-AE19A4CC32B0}"/>
                </a:ext>
              </a:extLst>
            </p:cNvPr>
            <p:cNvCxnSpPr>
              <a:cxnSpLocks/>
              <a:stCxn id="12" idx="5"/>
            </p:cNvCxnSpPr>
            <p:nvPr/>
          </p:nvCxnSpPr>
          <p:spPr>
            <a:xfrm>
              <a:off x="919777" y="6389687"/>
              <a:ext cx="593005" cy="37186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8B45C7E-4969-C531-D094-915E20E82708}"/>
              </a:ext>
            </a:extLst>
          </p:cNvPr>
          <p:cNvSpPr txBox="1"/>
          <p:nvPr/>
        </p:nvSpPr>
        <p:spPr>
          <a:xfrm>
            <a:off x="1491250" y="5334634"/>
            <a:ext cx="1627412" cy="276999"/>
          </a:xfrm>
          <a:prstGeom prst="rect">
            <a:avLst/>
          </a:prstGeom>
          <a:noFill/>
        </p:spPr>
        <p:txBody>
          <a:bodyPr wrap="square">
            <a:spAutoFit/>
          </a:bodyPr>
          <a:lstStyle/>
          <a:p>
            <a:r>
              <a:rPr lang="en-US" sz="1200" dirty="0">
                <a:solidFill>
                  <a:schemeClr val="bg1">
                    <a:lumMod val="50000"/>
                  </a:schemeClr>
                </a:solidFill>
                <a:latin typeface="Segoe UI" panose="020B0502040204020203" pitchFamily="34" charset="0"/>
                <a:cs typeface="Segoe UI" panose="020B0502040204020203" pitchFamily="34" charset="0"/>
              </a:rPr>
              <a:t>Richness = </a:t>
            </a:r>
            <a:r>
              <a:rPr lang="en-US" sz="1200" b="1" dirty="0">
                <a:solidFill>
                  <a:schemeClr val="bg1">
                    <a:lumMod val="50000"/>
                  </a:schemeClr>
                </a:solidFill>
                <a:latin typeface="Segoe UI" panose="020B0502040204020203" pitchFamily="34" charset="0"/>
                <a:cs typeface="Segoe UI" panose="020B0502040204020203" pitchFamily="34" charset="0"/>
              </a:rPr>
              <a:t>7 ASVs</a:t>
            </a:r>
          </a:p>
        </p:txBody>
      </p:sp>
      <p:grpSp>
        <p:nvGrpSpPr>
          <p:cNvPr id="58" name="Group 57">
            <a:extLst>
              <a:ext uri="{FF2B5EF4-FFF2-40B4-BE49-F238E27FC236}">
                <a16:creationId xmlns:a16="http://schemas.microsoft.com/office/drawing/2014/main" id="{8A6F1C78-5C63-C7C1-08FB-06C06C346326}"/>
              </a:ext>
            </a:extLst>
          </p:cNvPr>
          <p:cNvGrpSpPr/>
          <p:nvPr/>
        </p:nvGrpSpPr>
        <p:grpSpPr>
          <a:xfrm>
            <a:off x="3997780" y="2372641"/>
            <a:ext cx="1065780" cy="3260097"/>
            <a:chOff x="3899805" y="2683614"/>
            <a:chExt cx="1065780" cy="3260097"/>
          </a:xfrm>
        </p:grpSpPr>
        <p:grpSp>
          <p:nvGrpSpPr>
            <p:cNvPr id="40" name="Group 39">
              <a:extLst>
                <a:ext uri="{FF2B5EF4-FFF2-40B4-BE49-F238E27FC236}">
                  <a16:creationId xmlns:a16="http://schemas.microsoft.com/office/drawing/2014/main" id="{E20DB8DC-68A1-D4FF-F67A-3789D664B666}"/>
                </a:ext>
              </a:extLst>
            </p:cNvPr>
            <p:cNvGrpSpPr/>
            <p:nvPr/>
          </p:nvGrpSpPr>
          <p:grpSpPr>
            <a:xfrm>
              <a:off x="4526853" y="3241119"/>
              <a:ext cx="358341" cy="2564093"/>
              <a:chOff x="4526853" y="2372641"/>
              <a:chExt cx="358341" cy="3432571"/>
            </a:xfrm>
          </p:grpSpPr>
          <p:sp>
            <p:nvSpPr>
              <p:cNvPr id="33" name="Rectangle 32">
                <a:extLst>
                  <a:ext uri="{FF2B5EF4-FFF2-40B4-BE49-F238E27FC236}">
                    <a16:creationId xmlns:a16="http://schemas.microsoft.com/office/drawing/2014/main" id="{6743248D-EBCD-26C4-6D02-B8A6A467B5F9}"/>
                  </a:ext>
                </a:extLst>
              </p:cNvPr>
              <p:cNvSpPr/>
              <p:nvPr/>
            </p:nvSpPr>
            <p:spPr>
              <a:xfrm>
                <a:off x="4526853" y="4619642"/>
                <a:ext cx="358341" cy="11855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Rectangle 33">
                <a:extLst>
                  <a:ext uri="{FF2B5EF4-FFF2-40B4-BE49-F238E27FC236}">
                    <a16:creationId xmlns:a16="http://schemas.microsoft.com/office/drawing/2014/main" id="{C1DFFBD5-7C02-CAC0-3D0B-0F638A643B61}"/>
                  </a:ext>
                </a:extLst>
              </p:cNvPr>
              <p:cNvSpPr/>
              <p:nvPr/>
            </p:nvSpPr>
            <p:spPr>
              <a:xfrm>
                <a:off x="4526853" y="3996649"/>
                <a:ext cx="358341" cy="6591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Rectangle 34">
                <a:extLst>
                  <a:ext uri="{FF2B5EF4-FFF2-40B4-BE49-F238E27FC236}">
                    <a16:creationId xmlns:a16="http://schemas.microsoft.com/office/drawing/2014/main" id="{B0138655-7059-F5D9-AE9F-EEEB3C3CE32A}"/>
                  </a:ext>
                </a:extLst>
              </p:cNvPr>
              <p:cNvSpPr/>
              <p:nvPr/>
            </p:nvSpPr>
            <p:spPr>
              <a:xfrm>
                <a:off x="4526853" y="3336249"/>
                <a:ext cx="358341" cy="6591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Rectangle 35">
                <a:extLst>
                  <a:ext uri="{FF2B5EF4-FFF2-40B4-BE49-F238E27FC236}">
                    <a16:creationId xmlns:a16="http://schemas.microsoft.com/office/drawing/2014/main" id="{B9AE3485-F4B7-4885-2BD4-228BD8500783}"/>
                  </a:ext>
                </a:extLst>
              </p:cNvPr>
              <p:cNvSpPr/>
              <p:nvPr/>
            </p:nvSpPr>
            <p:spPr>
              <a:xfrm>
                <a:off x="4526853" y="3057787"/>
                <a:ext cx="358341" cy="2771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Rectangle 36">
                <a:extLst>
                  <a:ext uri="{FF2B5EF4-FFF2-40B4-BE49-F238E27FC236}">
                    <a16:creationId xmlns:a16="http://schemas.microsoft.com/office/drawing/2014/main" id="{95447BF7-AFB1-BBB9-193A-06D74DF24E26}"/>
                  </a:ext>
                </a:extLst>
              </p:cNvPr>
              <p:cNvSpPr/>
              <p:nvPr/>
            </p:nvSpPr>
            <p:spPr>
              <a:xfrm>
                <a:off x="4526853" y="2783892"/>
                <a:ext cx="358341" cy="27717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Rectangle 37">
                <a:extLst>
                  <a:ext uri="{FF2B5EF4-FFF2-40B4-BE49-F238E27FC236}">
                    <a16:creationId xmlns:a16="http://schemas.microsoft.com/office/drawing/2014/main" id="{5D5B79DF-541F-D562-78F2-01C903C48152}"/>
                  </a:ext>
                </a:extLst>
              </p:cNvPr>
              <p:cNvSpPr/>
              <p:nvPr/>
            </p:nvSpPr>
            <p:spPr>
              <a:xfrm>
                <a:off x="4526853" y="2504483"/>
                <a:ext cx="358341" cy="2771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Rectangle 38">
                <a:extLst>
                  <a:ext uri="{FF2B5EF4-FFF2-40B4-BE49-F238E27FC236}">
                    <a16:creationId xmlns:a16="http://schemas.microsoft.com/office/drawing/2014/main" id="{11492822-374B-CCBC-1DDE-8178A71A2F98}"/>
                  </a:ext>
                </a:extLst>
              </p:cNvPr>
              <p:cNvSpPr/>
              <p:nvPr/>
            </p:nvSpPr>
            <p:spPr>
              <a:xfrm>
                <a:off x="4526853" y="2372641"/>
                <a:ext cx="358341" cy="1674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49" name="Picture 48">
              <a:extLst>
                <a:ext uri="{FF2B5EF4-FFF2-40B4-BE49-F238E27FC236}">
                  <a16:creationId xmlns:a16="http://schemas.microsoft.com/office/drawing/2014/main" id="{732C29B8-E124-020B-377F-7A2D074518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5651" y="2913017"/>
              <a:ext cx="106221" cy="3012606"/>
            </a:xfrm>
            <a:prstGeom prst="rect">
              <a:avLst/>
            </a:prstGeom>
          </p:spPr>
        </p:pic>
        <p:sp>
          <p:nvSpPr>
            <p:cNvPr id="50" name="TextBox 49">
              <a:extLst>
                <a:ext uri="{FF2B5EF4-FFF2-40B4-BE49-F238E27FC236}">
                  <a16:creationId xmlns:a16="http://schemas.microsoft.com/office/drawing/2014/main" id="{21C84C7A-53E2-F2DD-CE14-0F0094C597CB}"/>
                </a:ext>
              </a:extLst>
            </p:cNvPr>
            <p:cNvSpPr txBox="1"/>
            <p:nvPr/>
          </p:nvSpPr>
          <p:spPr>
            <a:xfrm>
              <a:off x="3984480" y="3112170"/>
              <a:ext cx="464754" cy="276999"/>
            </a:xfrm>
            <a:prstGeom prst="rect">
              <a:avLst/>
            </a:prstGeom>
            <a:noFill/>
          </p:spPr>
          <p:txBody>
            <a:bodyPr wrap="square">
              <a:spAutoFit/>
            </a:bodyPr>
            <a:lstStyle/>
            <a:p>
              <a:pPr algn="r"/>
              <a:r>
                <a:rPr lang="en-US" sz="1200" dirty="0">
                  <a:latin typeface="Segoe UI" panose="020B0502040204020203" pitchFamily="34" charset="0"/>
                  <a:cs typeface="Segoe UI" panose="020B0502040204020203" pitchFamily="34" charset="0"/>
                </a:rPr>
                <a:t>100</a:t>
              </a:r>
            </a:p>
          </p:txBody>
        </p:sp>
        <p:sp>
          <p:nvSpPr>
            <p:cNvPr id="51" name="TextBox 50">
              <a:extLst>
                <a:ext uri="{FF2B5EF4-FFF2-40B4-BE49-F238E27FC236}">
                  <a16:creationId xmlns:a16="http://schemas.microsoft.com/office/drawing/2014/main" id="{919A961C-497B-B7B3-218E-FE053C98365C}"/>
                </a:ext>
              </a:extLst>
            </p:cNvPr>
            <p:cNvSpPr txBox="1"/>
            <p:nvPr/>
          </p:nvSpPr>
          <p:spPr>
            <a:xfrm>
              <a:off x="3984480" y="3721763"/>
              <a:ext cx="464754" cy="276999"/>
            </a:xfrm>
            <a:prstGeom prst="rect">
              <a:avLst/>
            </a:prstGeom>
            <a:noFill/>
          </p:spPr>
          <p:txBody>
            <a:bodyPr wrap="square">
              <a:spAutoFit/>
            </a:bodyPr>
            <a:lstStyle/>
            <a:p>
              <a:pPr algn="r"/>
              <a:r>
                <a:rPr lang="en-US" sz="1200" dirty="0">
                  <a:latin typeface="Segoe UI" panose="020B0502040204020203" pitchFamily="34" charset="0"/>
                  <a:cs typeface="Segoe UI" panose="020B0502040204020203" pitchFamily="34" charset="0"/>
                </a:rPr>
                <a:t>75</a:t>
              </a:r>
            </a:p>
          </p:txBody>
        </p:sp>
        <p:sp>
          <p:nvSpPr>
            <p:cNvPr id="53" name="TextBox 52">
              <a:extLst>
                <a:ext uri="{FF2B5EF4-FFF2-40B4-BE49-F238E27FC236}">
                  <a16:creationId xmlns:a16="http://schemas.microsoft.com/office/drawing/2014/main" id="{AD11E684-1B8A-7341-B118-0DAFD21842FB}"/>
                </a:ext>
              </a:extLst>
            </p:cNvPr>
            <p:cNvSpPr txBox="1"/>
            <p:nvPr/>
          </p:nvSpPr>
          <p:spPr>
            <a:xfrm>
              <a:off x="3984007" y="4375460"/>
              <a:ext cx="464754" cy="276999"/>
            </a:xfrm>
            <a:prstGeom prst="rect">
              <a:avLst/>
            </a:prstGeom>
            <a:noFill/>
          </p:spPr>
          <p:txBody>
            <a:bodyPr wrap="square">
              <a:spAutoFit/>
            </a:bodyPr>
            <a:lstStyle/>
            <a:p>
              <a:pPr algn="r"/>
              <a:r>
                <a:rPr lang="en-US" sz="1200" dirty="0">
                  <a:latin typeface="Segoe UI" panose="020B0502040204020203" pitchFamily="34" charset="0"/>
                  <a:cs typeface="Segoe UI" panose="020B0502040204020203" pitchFamily="34" charset="0"/>
                </a:rPr>
                <a:t>50</a:t>
              </a:r>
            </a:p>
          </p:txBody>
        </p:sp>
        <p:sp>
          <p:nvSpPr>
            <p:cNvPr id="54" name="TextBox 53">
              <a:extLst>
                <a:ext uri="{FF2B5EF4-FFF2-40B4-BE49-F238E27FC236}">
                  <a16:creationId xmlns:a16="http://schemas.microsoft.com/office/drawing/2014/main" id="{DAAF7364-40D3-DD26-DD1D-297F4D21BB07}"/>
                </a:ext>
              </a:extLst>
            </p:cNvPr>
            <p:cNvSpPr txBox="1"/>
            <p:nvPr/>
          </p:nvSpPr>
          <p:spPr>
            <a:xfrm>
              <a:off x="3984007" y="5029283"/>
              <a:ext cx="464754" cy="276999"/>
            </a:xfrm>
            <a:prstGeom prst="rect">
              <a:avLst/>
            </a:prstGeom>
            <a:noFill/>
          </p:spPr>
          <p:txBody>
            <a:bodyPr wrap="square">
              <a:spAutoFit/>
            </a:bodyPr>
            <a:lstStyle/>
            <a:p>
              <a:pPr algn="r"/>
              <a:r>
                <a:rPr lang="en-US" sz="1200" dirty="0">
                  <a:latin typeface="Segoe UI" panose="020B0502040204020203" pitchFamily="34" charset="0"/>
                  <a:cs typeface="Segoe UI" panose="020B0502040204020203" pitchFamily="34" charset="0"/>
                </a:rPr>
                <a:t>25</a:t>
              </a:r>
            </a:p>
          </p:txBody>
        </p:sp>
        <p:sp>
          <p:nvSpPr>
            <p:cNvPr id="55" name="TextBox 54">
              <a:extLst>
                <a:ext uri="{FF2B5EF4-FFF2-40B4-BE49-F238E27FC236}">
                  <a16:creationId xmlns:a16="http://schemas.microsoft.com/office/drawing/2014/main" id="{7DDE9C29-A562-BFCE-5B97-DE65AAC519E9}"/>
                </a:ext>
              </a:extLst>
            </p:cNvPr>
            <p:cNvSpPr txBox="1"/>
            <p:nvPr/>
          </p:nvSpPr>
          <p:spPr>
            <a:xfrm>
              <a:off x="3984007" y="5666712"/>
              <a:ext cx="464754" cy="276999"/>
            </a:xfrm>
            <a:prstGeom prst="rect">
              <a:avLst/>
            </a:prstGeom>
            <a:noFill/>
          </p:spPr>
          <p:txBody>
            <a:bodyPr wrap="square">
              <a:spAutoFit/>
            </a:bodyPr>
            <a:lstStyle/>
            <a:p>
              <a:pPr algn="r"/>
              <a:r>
                <a:rPr lang="en-US" sz="1200" dirty="0">
                  <a:latin typeface="Segoe UI" panose="020B0502040204020203" pitchFamily="34" charset="0"/>
                  <a:cs typeface="Segoe UI" panose="020B0502040204020203" pitchFamily="34" charset="0"/>
                </a:rPr>
                <a:t>0</a:t>
              </a:r>
            </a:p>
          </p:txBody>
        </p:sp>
        <p:sp>
          <p:nvSpPr>
            <p:cNvPr id="56" name="TextBox 55">
              <a:extLst>
                <a:ext uri="{FF2B5EF4-FFF2-40B4-BE49-F238E27FC236}">
                  <a16:creationId xmlns:a16="http://schemas.microsoft.com/office/drawing/2014/main" id="{D11B1754-856E-62CC-5F5D-1394827F5E50}"/>
                </a:ext>
              </a:extLst>
            </p:cNvPr>
            <p:cNvSpPr txBox="1"/>
            <p:nvPr/>
          </p:nvSpPr>
          <p:spPr>
            <a:xfrm rot="16200000">
              <a:off x="3112051" y="4398017"/>
              <a:ext cx="1852507"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Relative abundance (%)</a:t>
              </a:r>
            </a:p>
          </p:txBody>
        </p:sp>
        <p:sp>
          <p:nvSpPr>
            <p:cNvPr id="57" name="TextBox 56">
              <a:extLst>
                <a:ext uri="{FF2B5EF4-FFF2-40B4-BE49-F238E27FC236}">
                  <a16:creationId xmlns:a16="http://schemas.microsoft.com/office/drawing/2014/main" id="{CE57AEA3-4212-F91E-C6E7-062DC1157619}"/>
                </a:ext>
              </a:extLst>
            </p:cNvPr>
            <p:cNvSpPr txBox="1"/>
            <p:nvPr/>
          </p:nvSpPr>
          <p:spPr>
            <a:xfrm>
              <a:off x="3931936" y="2683614"/>
              <a:ext cx="1033649"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Evenness</a:t>
              </a:r>
            </a:p>
          </p:txBody>
        </p:sp>
      </p:grpSp>
      <p:grpSp>
        <p:nvGrpSpPr>
          <p:cNvPr id="64" name="Group 63">
            <a:extLst>
              <a:ext uri="{FF2B5EF4-FFF2-40B4-BE49-F238E27FC236}">
                <a16:creationId xmlns:a16="http://schemas.microsoft.com/office/drawing/2014/main" id="{D6ABBB62-DED2-C37B-626E-508C73D5394B}"/>
              </a:ext>
            </a:extLst>
          </p:cNvPr>
          <p:cNvGrpSpPr/>
          <p:nvPr/>
        </p:nvGrpSpPr>
        <p:grpSpPr>
          <a:xfrm>
            <a:off x="6816416" y="3945024"/>
            <a:ext cx="3564255" cy="965650"/>
            <a:chOff x="6816416" y="3945024"/>
            <a:chExt cx="3564255" cy="965650"/>
          </a:xfrm>
        </p:grpSpPr>
        <p:pic>
          <p:nvPicPr>
            <p:cNvPr id="59" name="Picture 58">
              <a:extLst>
                <a:ext uri="{FF2B5EF4-FFF2-40B4-BE49-F238E27FC236}">
                  <a16:creationId xmlns:a16="http://schemas.microsoft.com/office/drawing/2014/main" id="{E0C5EFD2-D88D-B82C-364B-EFA729BEF958}"/>
                </a:ext>
              </a:extLst>
            </p:cNvPr>
            <p:cNvPicPr>
              <a:picLocks noChangeAspect="1"/>
            </p:cNvPicPr>
            <p:nvPr/>
          </p:nvPicPr>
          <p:blipFill>
            <a:blip r:embed="rId5"/>
            <a:stretch>
              <a:fillRect/>
            </a:stretch>
          </p:blipFill>
          <p:spPr>
            <a:xfrm>
              <a:off x="6816416" y="3945024"/>
              <a:ext cx="1445192" cy="713260"/>
            </a:xfrm>
            <a:prstGeom prst="rect">
              <a:avLst/>
            </a:prstGeom>
          </p:spPr>
        </p:pic>
        <p:pic>
          <p:nvPicPr>
            <p:cNvPr id="60" name="Picture 59">
              <a:extLst>
                <a:ext uri="{FF2B5EF4-FFF2-40B4-BE49-F238E27FC236}">
                  <a16:creationId xmlns:a16="http://schemas.microsoft.com/office/drawing/2014/main" id="{90236B92-13BC-2640-2837-8C3EBA32248D}"/>
                </a:ext>
              </a:extLst>
            </p:cNvPr>
            <p:cNvPicPr>
              <a:picLocks noChangeAspect="1"/>
            </p:cNvPicPr>
            <p:nvPr/>
          </p:nvPicPr>
          <p:blipFill>
            <a:blip r:embed="rId6"/>
            <a:stretch>
              <a:fillRect/>
            </a:stretch>
          </p:blipFill>
          <p:spPr>
            <a:xfrm>
              <a:off x="8812776" y="4010645"/>
              <a:ext cx="1567895" cy="624966"/>
            </a:xfrm>
            <a:prstGeom prst="rect">
              <a:avLst/>
            </a:prstGeom>
          </p:spPr>
        </p:pic>
        <p:sp>
          <p:nvSpPr>
            <p:cNvPr id="62" name="TextBox 61">
              <a:extLst>
                <a:ext uri="{FF2B5EF4-FFF2-40B4-BE49-F238E27FC236}">
                  <a16:creationId xmlns:a16="http://schemas.microsoft.com/office/drawing/2014/main" id="{9CBBD103-138C-F170-261E-76CFB589DBF9}"/>
                </a:ext>
              </a:extLst>
            </p:cNvPr>
            <p:cNvSpPr txBox="1"/>
            <p:nvPr/>
          </p:nvSpPr>
          <p:spPr>
            <a:xfrm>
              <a:off x="6816416" y="4633675"/>
              <a:ext cx="1399682"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Simpson Index</a:t>
              </a:r>
            </a:p>
          </p:txBody>
        </p:sp>
        <p:sp>
          <p:nvSpPr>
            <p:cNvPr id="63" name="TextBox 62">
              <a:extLst>
                <a:ext uri="{FF2B5EF4-FFF2-40B4-BE49-F238E27FC236}">
                  <a16:creationId xmlns:a16="http://schemas.microsoft.com/office/drawing/2014/main" id="{D28B78A2-BCEA-34BD-3CFC-E9810CB65D0C}"/>
                </a:ext>
              </a:extLst>
            </p:cNvPr>
            <p:cNvSpPr txBox="1"/>
            <p:nvPr/>
          </p:nvSpPr>
          <p:spPr>
            <a:xfrm>
              <a:off x="8812776" y="4633674"/>
              <a:ext cx="1399682" cy="276999"/>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Shannon Index</a:t>
              </a:r>
            </a:p>
          </p:txBody>
        </p:sp>
      </p:grpSp>
      <p:sp>
        <p:nvSpPr>
          <p:cNvPr id="65" name="Rectangle 64">
            <a:extLst>
              <a:ext uri="{FF2B5EF4-FFF2-40B4-BE49-F238E27FC236}">
                <a16:creationId xmlns:a16="http://schemas.microsoft.com/office/drawing/2014/main" id="{167C3385-4761-1633-7F8C-52CBD825B79A}"/>
              </a:ext>
            </a:extLst>
          </p:cNvPr>
          <p:cNvSpPr/>
          <p:nvPr/>
        </p:nvSpPr>
        <p:spPr>
          <a:xfrm>
            <a:off x="6184085" y="1981980"/>
            <a:ext cx="4863975" cy="31698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75000"/>
                  </a:schemeClr>
                </a:solidFill>
                <a:latin typeface="Segoe UI" panose="020B0502040204020203" pitchFamily="34" charset="0"/>
                <a:cs typeface="Segoe UI" panose="020B0502040204020203" pitchFamily="34" charset="0"/>
              </a:rPr>
              <a:t>Covered later</a:t>
            </a:r>
          </a:p>
          <a:p>
            <a:pPr algn="ctr"/>
            <a:r>
              <a:rPr lang="en-US" sz="1600" b="1" dirty="0">
                <a:solidFill>
                  <a:schemeClr val="accent2">
                    <a:lumMod val="75000"/>
                  </a:schemeClr>
                </a:solidFill>
                <a:latin typeface="Segoe UI" panose="020B0502040204020203" pitchFamily="34" charset="0"/>
                <a:cs typeface="Segoe UI" panose="020B0502040204020203" pitchFamily="34" charset="0"/>
              </a:rPr>
              <a:t>in SAGE II</a:t>
            </a:r>
            <a:endParaRPr lang="en-CH" sz="1600" b="1" dirty="0">
              <a:solidFill>
                <a:schemeClr val="accent2">
                  <a:lumMod val="75000"/>
                </a:schemeClr>
              </a:solidFill>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sp>
        <p:nvSpPr>
          <p:cNvPr id="67" name="TextBox 66">
            <a:extLst>
              <a:ext uri="{FF2B5EF4-FFF2-40B4-BE49-F238E27FC236}">
                <a16:creationId xmlns:a16="http://schemas.microsoft.com/office/drawing/2014/main" id="{93D8B0B0-6FFA-AA78-F680-EE235DBB33B5}"/>
              </a:ext>
            </a:extLst>
          </p:cNvPr>
          <p:cNvSpPr txBox="1"/>
          <p:nvPr/>
        </p:nvSpPr>
        <p:spPr>
          <a:xfrm>
            <a:off x="2423945" y="3932274"/>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Tree>
    <p:extLst>
      <p:ext uri="{BB962C8B-B14F-4D97-AF65-F5344CB8AC3E}">
        <p14:creationId xmlns:p14="http://schemas.microsoft.com/office/powerpoint/2010/main" val="184032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47</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Beta 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6882710" cy="738664"/>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the degree of dissimilarity between samples.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Beta diversity is often measured in coefficients of dissimilarity or distances, to represent how different communities are in terms of composition or structure.</a:t>
            </a:r>
          </a:p>
        </p:txBody>
      </p:sp>
      <p:grpSp>
        <p:nvGrpSpPr>
          <p:cNvPr id="10" name="Group 9">
            <a:extLst>
              <a:ext uri="{FF2B5EF4-FFF2-40B4-BE49-F238E27FC236}">
                <a16:creationId xmlns:a16="http://schemas.microsoft.com/office/drawing/2014/main" id="{C8395972-10F1-A10E-3B97-005A72BC5580}"/>
              </a:ext>
            </a:extLst>
          </p:cNvPr>
          <p:cNvGrpSpPr/>
          <p:nvPr/>
        </p:nvGrpSpPr>
        <p:grpSpPr>
          <a:xfrm>
            <a:off x="294110" y="1628800"/>
            <a:ext cx="1085406" cy="1050870"/>
            <a:chOff x="427376" y="5710684"/>
            <a:chExt cx="1085406" cy="1050870"/>
          </a:xfrm>
        </p:grpSpPr>
        <p:pic>
          <p:nvPicPr>
            <p:cNvPr id="11" name="Picture 10">
              <a:extLst>
                <a:ext uri="{FF2B5EF4-FFF2-40B4-BE49-F238E27FC236}">
                  <a16:creationId xmlns:a16="http://schemas.microsoft.com/office/drawing/2014/main" id="{D6A331C4-B3B3-85A3-9322-7927CFC5645A}"/>
                </a:ext>
              </a:extLst>
            </p:cNvPr>
            <p:cNvPicPr>
              <a:picLocks noChangeAspect="1"/>
            </p:cNvPicPr>
            <p:nvPr/>
          </p:nvPicPr>
          <p:blipFill>
            <a:blip r:embed="rId3"/>
            <a:stretch>
              <a:fillRect/>
            </a:stretch>
          </p:blipFill>
          <p:spPr>
            <a:xfrm>
              <a:off x="427376" y="5710684"/>
              <a:ext cx="586238" cy="872539"/>
            </a:xfrm>
            <a:prstGeom prst="rect">
              <a:avLst/>
            </a:prstGeom>
          </p:spPr>
        </p:pic>
        <p:sp>
          <p:nvSpPr>
            <p:cNvPr id="12" name="Oval 11">
              <a:extLst>
                <a:ext uri="{FF2B5EF4-FFF2-40B4-BE49-F238E27FC236}">
                  <a16:creationId xmlns:a16="http://schemas.microsoft.com/office/drawing/2014/main" id="{37947EAA-DB50-29B6-868F-B0F42FBAFAFB}"/>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27" name="Straight Connector 26">
              <a:extLst>
                <a:ext uri="{FF2B5EF4-FFF2-40B4-BE49-F238E27FC236}">
                  <a16:creationId xmlns:a16="http://schemas.microsoft.com/office/drawing/2014/main" id="{C0FA6FA7-6C08-9BF8-5B31-AE19A4CC32B0}"/>
                </a:ext>
              </a:extLst>
            </p:cNvPr>
            <p:cNvCxnSpPr>
              <a:cxnSpLocks/>
              <a:stCxn id="12" idx="5"/>
            </p:cNvCxnSpPr>
            <p:nvPr/>
          </p:nvCxnSpPr>
          <p:spPr>
            <a:xfrm>
              <a:off x="919777" y="6389687"/>
              <a:ext cx="593005" cy="37186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grpSp>
        <p:nvGrpSpPr>
          <p:cNvPr id="88" name="Group 87">
            <a:extLst>
              <a:ext uri="{FF2B5EF4-FFF2-40B4-BE49-F238E27FC236}">
                <a16:creationId xmlns:a16="http://schemas.microsoft.com/office/drawing/2014/main" id="{9E7ABB66-52C8-C5FE-E888-3EF1FC4D4871}"/>
              </a:ext>
            </a:extLst>
          </p:cNvPr>
          <p:cNvGrpSpPr/>
          <p:nvPr/>
        </p:nvGrpSpPr>
        <p:grpSpPr>
          <a:xfrm>
            <a:off x="764792" y="2626912"/>
            <a:ext cx="2718248" cy="2463539"/>
            <a:chOff x="479376" y="2132856"/>
            <a:chExt cx="3289080" cy="2980882"/>
          </a:xfrm>
        </p:grpSpPr>
        <p:sp>
          <p:nvSpPr>
            <p:cNvPr id="2" name="Oval 1">
              <a:extLst>
                <a:ext uri="{FF2B5EF4-FFF2-40B4-BE49-F238E27FC236}">
                  <a16:creationId xmlns:a16="http://schemas.microsoft.com/office/drawing/2014/main" id="{5B35E52B-AC20-9142-0F6A-6915B3B96D31}"/>
                </a:ext>
              </a:extLst>
            </p:cNvPr>
            <p:cNvSpPr/>
            <p:nvPr/>
          </p:nvSpPr>
          <p:spPr>
            <a:xfrm>
              <a:off x="939573" y="2707442"/>
              <a:ext cx="1627412" cy="1627412"/>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6E9A2AA1-D7AB-1BBB-ABDA-23354374C159}"/>
                </a:ext>
              </a:extLst>
            </p:cNvPr>
            <p:cNvSpPr/>
            <p:nvPr/>
          </p:nvSpPr>
          <p:spPr>
            <a:xfrm>
              <a:off x="2339940" y="4212673"/>
              <a:ext cx="901065" cy="901065"/>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98B4D8A9-8CA0-1461-130B-4BE625E3B5CA}"/>
                </a:ext>
              </a:extLst>
            </p:cNvPr>
            <p:cNvSpPr/>
            <p:nvPr/>
          </p:nvSpPr>
          <p:spPr>
            <a:xfrm>
              <a:off x="2721830" y="3370427"/>
              <a:ext cx="338190" cy="338190"/>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Oval 13">
              <a:extLst>
                <a:ext uri="{FF2B5EF4-FFF2-40B4-BE49-F238E27FC236}">
                  <a16:creationId xmlns:a16="http://schemas.microsoft.com/office/drawing/2014/main" id="{73463238-CDD9-10A4-E290-7D596622C6B1}"/>
                </a:ext>
              </a:extLst>
            </p:cNvPr>
            <p:cNvSpPr/>
            <p:nvPr/>
          </p:nvSpPr>
          <p:spPr>
            <a:xfrm>
              <a:off x="1713718" y="4450547"/>
              <a:ext cx="338190" cy="338190"/>
            </a:xfrm>
            <a:prstGeom prst="ellipse">
              <a:avLst/>
            </a:prstGeom>
            <a:solidFill>
              <a:srgbClr val="FF0000">
                <a:alpha val="20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C1E3173C-8F35-75A9-A258-A930E4B14DF2}"/>
                </a:ext>
              </a:extLst>
            </p:cNvPr>
            <p:cNvGrpSpPr/>
            <p:nvPr/>
          </p:nvGrpSpPr>
          <p:grpSpPr>
            <a:xfrm>
              <a:off x="1143940" y="3093002"/>
              <a:ext cx="2002877" cy="1921042"/>
              <a:chOff x="3184602" y="2703558"/>
              <a:chExt cx="3225653" cy="3093855"/>
            </a:xfrm>
          </p:grpSpPr>
          <p:sp>
            <p:nvSpPr>
              <p:cNvPr id="16" name="Oval 15">
                <a:extLst>
                  <a:ext uri="{FF2B5EF4-FFF2-40B4-BE49-F238E27FC236}">
                    <a16:creationId xmlns:a16="http://schemas.microsoft.com/office/drawing/2014/main" id="{1F6128AC-E32E-1E64-6892-63B5A3C5B3E9}"/>
                  </a:ext>
                </a:extLst>
              </p:cNvPr>
              <p:cNvSpPr/>
              <p:nvPr/>
            </p:nvSpPr>
            <p:spPr>
              <a:xfrm>
                <a:off x="5843615" y="5545028"/>
                <a:ext cx="252385" cy="252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Oval 16">
                <a:extLst>
                  <a:ext uri="{FF2B5EF4-FFF2-40B4-BE49-F238E27FC236}">
                    <a16:creationId xmlns:a16="http://schemas.microsoft.com/office/drawing/2014/main" id="{0DF0E129-EE81-8826-E605-C50549E4E9AF}"/>
                  </a:ext>
                </a:extLst>
              </p:cNvPr>
              <p:cNvSpPr/>
              <p:nvPr/>
            </p:nvSpPr>
            <p:spPr>
              <a:xfrm>
                <a:off x="6074330" y="5209103"/>
                <a:ext cx="335925" cy="3359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4CD4C1A1-D554-5D07-D418-B8BB62D7F67B}"/>
                  </a:ext>
                </a:extLst>
              </p:cNvPr>
              <p:cNvSpPr/>
              <p:nvPr/>
            </p:nvSpPr>
            <p:spPr>
              <a:xfrm>
                <a:off x="4259439" y="5065444"/>
                <a:ext cx="252384" cy="252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F85BBB23-EA85-2573-1741-4931639C6D56}"/>
                  </a:ext>
                </a:extLst>
              </p:cNvPr>
              <p:cNvSpPr/>
              <p:nvPr/>
            </p:nvSpPr>
            <p:spPr>
              <a:xfrm>
                <a:off x="5339916" y="4704679"/>
                <a:ext cx="720080" cy="72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244606E9-2CEF-EDF3-B2ED-B003871E084F}"/>
                  </a:ext>
                </a:extLst>
              </p:cNvPr>
              <p:cNvSpPr/>
              <p:nvPr/>
            </p:nvSpPr>
            <p:spPr>
              <a:xfrm>
                <a:off x="5884170" y="3318346"/>
                <a:ext cx="252384" cy="25238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05FADA1A-AA2B-7A26-0023-4900316B02A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2" name="Oval 21">
                <a:extLst>
                  <a:ext uri="{FF2B5EF4-FFF2-40B4-BE49-F238E27FC236}">
                    <a16:creationId xmlns:a16="http://schemas.microsoft.com/office/drawing/2014/main" id="{7E9047E6-E00A-909F-1761-470208787A4F}"/>
                  </a:ext>
                </a:extLst>
              </p:cNvPr>
              <p:cNvSpPr/>
              <p:nvPr/>
            </p:nvSpPr>
            <p:spPr>
              <a:xfrm>
                <a:off x="3184602" y="3263495"/>
                <a:ext cx="1183206" cy="1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3" name="TextBox 22">
              <a:extLst>
                <a:ext uri="{FF2B5EF4-FFF2-40B4-BE49-F238E27FC236}">
                  <a16:creationId xmlns:a16="http://schemas.microsoft.com/office/drawing/2014/main" id="{E86F7BA8-6DBF-9196-0A17-2B8BF1AC244F}"/>
                </a:ext>
              </a:extLst>
            </p:cNvPr>
            <p:cNvSpPr txBox="1"/>
            <p:nvPr/>
          </p:nvSpPr>
          <p:spPr>
            <a:xfrm>
              <a:off x="1043796" y="2132856"/>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A</a:t>
              </a:r>
            </a:p>
          </p:txBody>
        </p:sp>
        <p:sp>
          <p:nvSpPr>
            <p:cNvPr id="25" name="TextBox 24">
              <a:extLst>
                <a:ext uri="{FF2B5EF4-FFF2-40B4-BE49-F238E27FC236}">
                  <a16:creationId xmlns:a16="http://schemas.microsoft.com/office/drawing/2014/main" id="{7CA0F084-E5EB-4D15-CC3F-823AECACE2C6}"/>
                </a:ext>
              </a:extLst>
            </p:cNvPr>
            <p:cNvSpPr txBox="1"/>
            <p:nvPr/>
          </p:nvSpPr>
          <p:spPr>
            <a:xfrm>
              <a:off x="2699980" y="3060545"/>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26" name="TextBox 25">
              <a:extLst>
                <a:ext uri="{FF2B5EF4-FFF2-40B4-BE49-F238E27FC236}">
                  <a16:creationId xmlns:a16="http://schemas.microsoft.com/office/drawing/2014/main" id="{A307F823-147F-3792-35B1-DED03FEBD4AD}"/>
                </a:ext>
              </a:extLst>
            </p:cNvPr>
            <p:cNvSpPr txBox="1"/>
            <p:nvPr/>
          </p:nvSpPr>
          <p:spPr>
            <a:xfrm>
              <a:off x="971788" y="4788737"/>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d</a:t>
              </a:r>
              <a:endParaRPr lang="LID4096" sz="1200" dirty="0"/>
            </a:p>
          </p:txBody>
        </p:sp>
        <p:sp>
          <p:nvSpPr>
            <p:cNvPr id="28" name="TextBox 27">
              <a:extLst>
                <a:ext uri="{FF2B5EF4-FFF2-40B4-BE49-F238E27FC236}">
                  <a16:creationId xmlns:a16="http://schemas.microsoft.com/office/drawing/2014/main" id="{8F5F544F-C193-C54D-6220-617B51973F79}"/>
                </a:ext>
              </a:extLst>
            </p:cNvPr>
            <p:cNvSpPr txBox="1"/>
            <p:nvPr/>
          </p:nvSpPr>
          <p:spPr>
            <a:xfrm>
              <a:off x="479376" y="2529111"/>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67" name="TextBox 66">
              <a:extLst>
                <a:ext uri="{FF2B5EF4-FFF2-40B4-BE49-F238E27FC236}">
                  <a16:creationId xmlns:a16="http://schemas.microsoft.com/office/drawing/2014/main" id="{93D8B0B0-6FFA-AA78-F680-EE235DBB33B5}"/>
                </a:ext>
              </a:extLst>
            </p:cNvPr>
            <p:cNvSpPr txBox="1"/>
            <p:nvPr/>
          </p:nvSpPr>
          <p:spPr>
            <a:xfrm>
              <a:off x="2423945" y="3932274"/>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grpSp>
      <p:grpSp>
        <p:nvGrpSpPr>
          <p:cNvPr id="42" name="Group 41">
            <a:extLst>
              <a:ext uri="{FF2B5EF4-FFF2-40B4-BE49-F238E27FC236}">
                <a16:creationId xmlns:a16="http://schemas.microsoft.com/office/drawing/2014/main" id="{5DF8B0B7-A4AC-E1A3-A196-A20BB0525FE0}"/>
              </a:ext>
            </a:extLst>
          </p:cNvPr>
          <p:cNvGrpSpPr/>
          <p:nvPr/>
        </p:nvGrpSpPr>
        <p:grpSpPr>
          <a:xfrm>
            <a:off x="3549663" y="2194864"/>
            <a:ext cx="818145" cy="919573"/>
            <a:chOff x="4846849" y="3270447"/>
            <a:chExt cx="818145" cy="919573"/>
          </a:xfrm>
        </p:grpSpPr>
        <p:pic>
          <p:nvPicPr>
            <p:cNvPr id="41" name="Picture 40">
              <a:extLst>
                <a:ext uri="{FF2B5EF4-FFF2-40B4-BE49-F238E27FC236}">
                  <a16:creationId xmlns:a16="http://schemas.microsoft.com/office/drawing/2014/main" id="{00C7F19D-1449-8EEB-DAC6-17017F53393B}"/>
                </a:ext>
              </a:extLst>
            </p:cNvPr>
            <p:cNvPicPr>
              <a:picLocks noChangeAspect="1"/>
            </p:cNvPicPr>
            <p:nvPr/>
          </p:nvPicPr>
          <p:blipFill rotWithShape="1">
            <a:blip r:embed="rId4"/>
            <a:srcRect l="12083" t="29742" r="72324" b="8545"/>
            <a:stretch/>
          </p:blipFill>
          <p:spPr>
            <a:xfrm>
              <a:off x="4846849" y="3270447"/>
              <a:ext cx="690242" cy="912770"/>
            </a:xfrm>
            <a:prstGeom prst="rect">
              <a:avLst/>
            </a:prstGeom>
          </p:spPr>
        </p:pic>
        <p:grpSp>
          <p:nvGrpSpPr>
            <p:cNvPr id="3" name="Group 2">
              <a:extLst>
                <a:ext uri="{FF2B5EF4-FFF2-40B4-BE49-F238E27FC236}">
                  <a16:creationId xmlns:a16="http://schemas.microsoft.com/office/drawing/2014/main" id="{45F798FA-55A4-8341-D96A-879B0699A882}"/>
                </a:ext>
              </a:extLst>
            </p:cNvPr>
            <p:cNvGrpSpPr/>
            <p:nvPr/>
          </p:nvGrpSpPr>
          <p:grpSpPr>
            <a:xfrm>
              <a:off x="5194621" y="3959678"/>
              <a:ext cx="470373" cy="230342"/>
              <a:chOff x="860286" y="6330196"/>
              <a:chExt cx="470373" cy="230342"/>
            </a:xfrm>
          </p:grpSpPr>
          <p:sp>
            <p:nvSpPr>
              <p:cNvPr id="24" name="Oval 23">
                <a:extLst>
                  <a:ext uri="{FF2B5EF4-FFF2-40B4-BE49-F238E27FC236}">
                    <a16:creationId xmlns:a16="http://schemas.microsoft.com/office/drawing/2014/main" id="{39E658E5-F0B5-F145-EF20-841FE2066FAA}"/>
                  </a:ext>
                </a:extLst>
              </p:cNvPr>
              <p:cNvSpPr/>
              <p:nvPr/>
            </p:nvSpPr>
            <p:spPr>
              <a:xfrm>
                <a:off x="860286" y="633019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30" name="Straight Connector 29">
                <a:extLst>
                  <a:ext uri="{FF2B5EF4-FFF2-40B4-BE49-F238E27FC236}">
                    <a16:creationId xmlns:a16="http://schemas.microsoft.com/office/drawing/2014/main" id="{2BE053C4-6458-68EB-6144-B849577A7346}"/>
                  </a:ext>
                </a:extLst>
              </p:cNvPr>
              <p:cNvCxnSpPr>
                <a:cxnSpLocks/>
                <a:stCxn id="24" idx="5"/>
              </p:cNvCxnSpPr>
              <p:nvPr/>
            </p:nvCxnSpPr>
            <p:spPr>
              <a:xfrm>
                <a:off x="919777" y="6389687"/>
                <a:ext cx="410882" cy="170851"/>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graphicFrame>
        <p:nvGraphicFramePr>
          <p:cNvPr id="85" name="Table 2">
            <a:extLst>
              <a:ext uri="{FF2B5EF4-FFF2-40B4-BE49-F238E27FC236}">
                <a16:creationId xmlns:a16="http://schemas.microsoft.com/office/drawing/2014/main" id="{63DFB0F7-319D-B17F-BE8D-99133D2D00F1}"/>
              </a:ext>
            </a:extLst>
          </p:cNvPr>
          <p:cNvGraphicFramePr>
            <a:graphicFrameLocks noGrp="1"/>
          </p:cNvGraphicFramePr>
          <p:nvPr>
            <p:extLst>
              <p:ext uri="{D42A27DB-BD31-4B8C-83A1-F6EECF244321}">
                <p14:modId xmlns:p14="http://schemas.microsoft.com/office/powerpoint/2010/main" val="17319665"/>
              </p:ext>
            </p:extLst>
          </p:nvPr>
        </p:nvGraphicFramePr>
        <p:xfrm>
          <a:off x="6781922" y="2029708"/>
          <a:ext cx="2445115" cy="3926876"/>
        </p:xfrm>
        <a:graphic>
          <a:graphicData uri="http://schemas.openxmlformats.org/drawingml/2006/table">
            <a:tbl>
              <a:tblPr firstRow="1" bandRow="1">
                <a:tableStyleId>{5C22544A-7EE6-4342-B048-85BDC9FD1C3A}</a:tableStyleId>
              </a:tblPr>
              <a:tblGrid>
                <a:gridCol w="887581">
                  <a:extLst>
                    <a:ext uri="{9D8B030D-6E8A-4147-A177-3AD203B41FA5}">
                      <a16:colId xmlns:a16="http://schemas.microsoft.com/office/drawing/2014/main" val="580247943"/>
                    </a:ext>
                  </a:extLst>
                </a:gridCol>
                <a:gridCol w="519178">
                  <a:extLst>
                    <a:ext uri="{9D8B030D-6E8A-4147-A177-3AD203B41FA5}">
                      <a16:colId xmlns:a16="http://schemas.microsoft.com/office/drawing/2014/main" val="781802435"/>
                    </a:ext>
                  </a:extLst>
                </a:gridCol>
                <a:gridCol w="519178">
                  <a:extLst>
                    <a:ext uri="{9D8B030D-6E8A-4147-A177-3AD203B41FA5}">
                      <a16:colId xmlns:a16="http://schemas.microsoft.com/office/drawing/2014/main" val="1671687777"/>
                    </a:ext>
                  </a:extLst>
                </a:gridCol>
                <a:gridCol w="519178">
                  <a:extLst>
                    <a:ext uri="{9D8B030D-6E8A-4147-A177-3AD203B41FA5}">
                      <a16:colId xmlns:a16="http://schemas.microsoft.com/office/drawing/2014/main" val="3427670999"/>
                    </a:ext>
                  </a:extLst>
                </a:gridCol>
              </a:tblGrid>
              <a:tr h="820701">
                <a:tc>
                  <a:txBody>
                    <a:bodyPr/>
                    <a:lstStyle/>
                    <a:p>
                      <a:pPr algn="ctr"/>
                      <a:endParaRPr lang="en-GB" sz="1200" noProof="0" dirty="0">
                        <a:solidFill>
                          <a:schemeClr val="tx1"/>
                        </a:solidFill>
                        <a:latin typeface="Segoe UI" panose="020B0502040204020203" pitchFamily="34" charset="0"/>
                        <a:cs typeface="Segoe UI" panose="020B0502040204020203" pitchFamily="34" charset="0"/>
                      </a:endParaRPr>
                    </a:p>
                  </a:txBody>
                  <a:tcPr anchor="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A</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B</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C</a:t>
                      </a:r>
                    </a:p>
                  </a:txBody>
                  <a:tcPr vert="vert27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9013522"/>
                  </a:ext>
                </a:extLst>
              </a:tr>
              <a:tr h="621235">
                <a:tc>
                  <a:txBody>
                    <a:bodyPr/>
                    <a:lstStyle/>
                    <a:p>
                      <a:pPr algn="r"/>
                      <a:r>
                        <a:rPr lang="en-GB" sz="1200" noProof="0" dirty="0">
                          <a:solidFill>
                            <a:schemeClr val="accent1">
                              <a:lumMod val="75000"/>
                            </a:schemeClr>
                          </a:solidFill>
                          <a:latin typeface="Segoe UI" panose="020B0502040204020203" pitchFamily="34" charset="0"/>
                          <a:cs typeface="Segoe UI" panose="020B0502040204020203" pitchFamily="34" charset="0"/>
                        </a:rPr>
                        <a:t>Species </a:t>
                      </a:r>
                      <a:r>
                        <a:rPr lang="en-GB" sz="1200" b="1" noProof="0" dirty="0">
                          <a:solidFill>
                            <a:schemeClr val="accent1">
                              <a:lumMod val="75000"/>
                            </a:schemeClr>
                          </a:solidFill>
                          <a:latin typeface="Segoe UI" panose="020B0502040204020203" pitchFamily="34" charset="0"/>
                          <a:cs typeface="Segoe UI" panose="020B0502040204020203" pitchFamily="34" charset="0"/>
                        </a:rPr>
                        <a:t>a</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84363"/>
                  </a:ext>
                </a:extLst>
              </a:tr>
              <a:tr h="621235">
                <a:tc>
                  <a:txBody>
                    <a:bodyPr/>
                    <a:lstStyle/>
                    <a:p>
                      <a:pPr algn="r"/>
                      <a:r>
                        <a:rPr lang="en-GB" sz="1200" noProof="0" dirty="0">
                          <a:solidFill>
                            <a:srgbClr val="7030A0"/>
                          </a:solidFill>
                          <a:latin typeface="Segoe UI" panose="020B0502040204020203" pitchFamily="34" charset="0"/>
                          <a:cs typeface="Segoe UI" panose="020B0502040204020203" pitchFamily="34" charset="0"/>
                        </a:rPr>
                        <a:t>Species </a:t>
                      </a:r>
                      <a:r>
                        <a:rPr lang="en-GB" sz="1200" b="1" noProof="0" dirty="0">
                          <a:solidFill>
                            <a:srgbClr val="7030A0"/>
                          </a:solidFill>
                          <a:latin typeface="Segoe UI" panose="020B0502040204020203" pitchFamily="34" charset="0"/>
                          <a:cs typeface="Segoe UI" panose="020B0502040204020203" pitchFamily="34" charset="0"/>
                        </a:rPr>
                        <a:t>b</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314583"/>
                  </a:ext>
                </a:extLst>
              </a:tr>
              <a:tr h="621235">
                <a:tc>
                  <a:txBody>
                    <a:bodyPr/>
                    <a:lstStyle/>
                    <a:p>
                      <a:pPr algn="r"/>
                      <a:r>
                        <a:rPr lang="en-GB" sz="1200" noProof="0" dirty="0">
                          <a:solidFill>
                            <a:srgbClr val="00B050"/>
                          </a:solidFill>
                          <a:latin typeface="Segoe UI" panose="020B0502040204020203" pitchFamily="34" charset="0"/>
                          <a:cs typeface="Segoe UI" panose="020B0502040204020203" pitchFamily="34" charset="0"/>
                        </a:rPr>
                        <a:t>Species </a:t>
                      </a:r>
                      <a:r>
                        <a:rPr lang="en-GB" sz="1200" b="1" noProof="0" dirty="0">
                          <a:solidFill>
                            <a:srgbClr val="00B050"/>
                          </a:solidFill>
                          <a:latin typeface="Segoe UI" panose="020B0502040204020203" pitchFamily="34" charset="0"/>
                          <a:cs typeface="Segoe UI" panose="020B0502040204020203" pitchFamily="34" charset="0"/>
                        </a:rPr>
                        <a:t>c</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965257"/>
                  </a:ext>
                </a:extLst>
              </a:tr>
              <a:tr h="621235">
                <a:tc>
                  <a:txBody>
                    <a:bodyPr/>
                    <a:lstStyle/>
                    <a:p>
                      <a:pPr algn="r"/>
                      <a:r>
                        <a:rPr lang="en-GB" sz="1200" noProof="0" dirty="0">
                          <a:solidFill>
                            <a:srgbClr val="FF0000"/>
                          </a:solidFill>
                          <a:latin typeface="Segoe UI" panose="020B0502040204020203" pitchFamily="34" charset="0"/>
                          <a:cs typeface="Segoe UI" panose="020B0502040204020203" pitchFamily="34" charset="0"/>
                        </a:rPr>
                        <a:t>Species </a:t>
                      </a:r>
                      <a:r>
                        <a:rPr lang="en-GB" sz="1200" b="1" noProof="0" dirty="0">
                          <a:solidFill>
                            <a:srgbClr val="FF0000"/>
                          </a:solidFill>
                          <a:latin typeface="Segoe UI" panose="020B0502040204020203" pitchFamily="34" charset="0"/>
                          <a:cs typeface="Segoe UI" panose="020B0502040204020203" pitchFamily="34" charset="0"/>
                        </a:rPr>
                        <a:t>d</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a:latin typeface="Segoe UI" panose="020B0502040204020203" pitchFamily="34" charset="0"/>
                          <a:cs typeface="Segoe UI" panose="020B0502040204020203"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508982"/>
                  </a:ext>
                </a:extLst>
              </a:tr>
              <a:tr h="621235">
                <a:tc>
                  <a:txBody>
                    <a:bodyPr/>
                    <a:lstStyle/>
                    <a:p>
                      <a:pPr algn="r"/>
                      <a:r>
                        <a:rPr lang="en-GB" sz="1200" noProof="0" dirty="0">
                          <a:solidFill>
                            <a:schemeClr val="accent1">
                              <a:lumMod val="60000"/>
                              <a:lumOff val="40000"/>
                            </a:schemeClr>
                          </a:solidFill>
                          <a:latin typeface="Segoe UI" panose="020B0502040204020203" pitchFamily="34" charset="0"/>
                          <a:cs typeface="Segoe UI" panose="020B0502040204020203" pitchFamily="34" charset="0"/>
                        </a:rPr>
                        <a:t>Species </a:t>
                      </a:r>
                      <a:r>
                        <a:rPr lang="en-GB" sz="1200" b="1" noProof="0" dirty="0">
                          <a:solidFill>
                            <a:schemeClr val="accent1">
                              <a:lumMod val="60000"/>
                              <a:lumOff val="40000"/>
                            </a:schemeClr>
                          </a:solidFill>
                          <a:latin typeface="Segoe UI" panose="020B0502040204020203" pitchFamily="34" charset="0"/>
                          <a:cs typeface="Segoe UI" panose="020B0502040204020203" pitchFamily="34" charset="0"/>
                        </a:rPr>
                        <a:t>e</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a:latin typeface="Segoe UI" panose="020B0502040204020203" pitchFamily="34" charset="0"/>
                          <a:cs typeface="Segoe UI" panose="020B0502040204020203"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32279"/>
                  </a:ext>
                </a:extLst>
              </a:tr>
            </a:tbl>
          </a:graphicData>
        </a:graphic>
      </p:graphicFrame>
      <p:grpSp>
        <p:nvGrpSpPr>
          <p:cNvPr id="89" name="Group 88">
            <a:extLst>
              <a:ext uri="{FF2B5EF4-FFF2-40B4-BE49-F238E27FC236}">
                <a16:creationId xmlns:a16="http://schemas.microsoft.com/office/drawing/2014/main" id="{EAB1493E-A9E6-3E16-5C83-468709F7C47D}"/>
              </a:ext>
            </a:extLst>
          </p:cNvPr>
          <p:cNvGrpSpPr/>
          <p:nvPr/>
        </p:nvGrpSpPr>
        <p:grpSpPr>
          <a:xfrm>
            <a:off x="3557734" y="2626912"/>
            <a:ext cx="2955977" cy="2386541"/>
            <a:chOff x="3903272" y="2125461"/>
            <a:chExt cx="3576732" cy="2887715"/>
          </a:xfrm>
        </p:grpSpPr>
        <p:sp>
          <p:nvSpPr>
            <p:cNvPr id="73" name="Oval 72">
              <a:extLst>
                <a:ext uri="{FF2B5EF4-FFF2-40B4-BE49-F238E27FC236}">
                  <a16:creationId xmlns:a16="http://schemas.microsoft.com/office/drawing/2014/main" id="{E883C82A-6010-8197-AA03-1D533942B327}"/>
                </a:ext>
              </a:extLst>
            </p:cNvPr>
            <p:cNvSpPr/>
            <p:nvPr/>
          </p:nvSpPr>
          <p:spPr>
            <a:xfrm>
              <a:off x="4871864" y="2673411"/>
              <a:ext cx="1192421" cy="1192421"/>
            </a:xfrm>
            <a:prstGeom prst="ellipse">
              <a:avLst/>
            </a:prstGeom>
            <a:solidFill>
              <a:schemeClr val="accent1">
                <a:alpha val="2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5" name="Oval 74">
              <a:extLst>
                <a:ext uri="{FF2B5EF4-FFF2-40B4-BE49-F238E27FC236}">
                  <a16:creationId xmlns:a16="http://schemas.microsoft.com/office/drawing/2014/main" id="{43192F68-900D-DD3A-09B3-1621A95B8089}"/>
                </a:ext>
              </a:extLst>
            </p:cNvPr>
            <p:cNvSpPr/>
            <p:nvPr/>
          </p:nvSpPr>
          <p:spPr>
            <a:xfrm>
              <a:off x="4851404" y="3912406"/>
              <a:ext cx="450131" cy="450131"/>
            </a:xfrm>
            <a:prstGeom prst="ellipse">
              <a:avLst/>
            </a:prstGeom>
            <a:solidFill>
              <a:srgbClr val="7030A0">
                <a:alpha val="20000"/>
              </a:srgbClr>
            </a:solid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6" name="Oval 75">
              <a:extLst>
                <a:ext uri="{FF2B5EF4-FFF2-40B4-BE49-F238E27FC236}">
                  <a16:creationId xmlns:a16="http://schemas.microsoft.com/office/drawing/2014/main" id="{981376D1-2B7F-808E-4D47-361A190ED884}"/>
                </a:ext>
              </a:extLst>
            </p:cNvPr>
            <p:cNvSpPr/>
            <p:nvPr/>
          </p:nvSpPr>
          <p:spPr>
            <a:xfrm>
              <a:off x="5346518" y="3769282"/>
              <a:ext cx="1243894" cy="1243894"/>
            </a:xfrm>
            <a:prstGeom prst="ellipse">
              <a:avLst/>
            </a:prstGeom>
            <a:solidFill>
              <a:schemeClr val="accent6">
                <a:lumMod val="75000"/>
                <a:alpha val="20000"/>
              </a:scheme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3" name="TextBox 42">
              <a:extLst>
                <a:ext uri="{FF2B5EF4-FFF2-40B4-BE49-F238E27FC236}">
                  <a16:creationId xmlns:a16="http://schemas.microsoft.com/office/drawing/2014/main" id="{31FA86DC-221C-A684-2845-2EEF1FA93B39}"/>
                </a:ext>
              </a:extLst>
            </p:cNvPr>
            <p:cNvSpPr txBox="1"/>
            <p:nvPr/>
          </p:nvSpPr>
          <p:spPr>
            <a:xfrm>
              <a:off x="4655840" y="2125461"/>
              <a:ext cx="2203165" cy="307777"/>
            </a:xfrm>
            <a:prstGeom prst="rect">
              <a:avLst/>
            </a:prstGeom>
            <a:noFill/>
          </p:spPr>
          <p:txBody>
            <a:bodyPr wrap="square">
              <a:spAutoFit/>
            </a:bodyPr>
            <a:lstStyle/>
            <a:p>
              <a:pPr algn="ctr"/>
              <a:r>
                <a:rPr lang="en-US" sz="1400" b="1" dirty="0">
                  <a:latin typeface="Segoe UI" panose="020B0502040204020203" pitchFamily="34" charset="0"/>
                  <a:cs typeface="Segoe UI" panose="020B0502040204020203" pitchFamily="34" charset="0"/>
                </a:rPr>
                <a:t>Sample B</a:t>
              </a:r>
            </a:p>
          </p:txBody>
        </p:sp>
        <p:grpSp>
          <p:nvGrpSpPr>
            <p:cNvPr id="45" name="Group 44">
              <a:extLst>
                <a:ext uri="{FF2B5EF4-FFF2-40B4-BE49-F238E27FC236}">
                  <a16:creationId xmlns:a16="http://schemas.microsoft.com/office/drawing/2014/main" id="{451B8E80-47DE-8089-67AE-FE5424F25E71}"/>
                </a:ext>
              </a:extLst>
            </p:cNvPr>
            <p:cNvGrpSpPr/>
            <p:nvPr/>
          </p:nvGrpSpPr>
          <p:grpSpPr>
            <a:xfrm>
              <a:off x="4937205" y="2951626"/>
              <a:ext cx="1545425" cy="1929785"/>
              <a:chOff x="3561702" y="2703558"/>
              <a:chExt cx="2488922" cy="3107939"/>
            </a:xfrm>
          </p:grpSpPr>
          <p:sp>
            <p:nvSpPr>
              <p:cNvPr id="46" name="Oval 45">
                <a:extLst>
                  <a:ext uri="{FF2B5EF4-FFF2-40B4-BE49-F238E27FC236}">
                    <a16:creationId xmlns:a16="http://schemas.microsoft.com/office/drawing/2014/main" id="{44FEC5C8-9A44-BCC3-314C-4F230D4AFFB7}"/>
                  </a:ext>
                </a:extLst>
              </p:cNvPr>
              <p:cNvSpPr/>
              <p:nvPr/>
            </p:nvSpPr>
            <p:spPr>
              <a:xfrm>
                <a:off x="4519897" y="5019411"/>
                <a:ext cx="792086" cy="7920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2" name="Oval 51">
                <a:extLst>
                  <a:ext uri="{FF2B5EF4-FFF2-40B4-BE49-F238E27FC236}">
                    <a16:creationId xmlns:a16="http://schemas.microsoft.com/office/drawing/2014/main" id="{63F9CDA6-451A-A08F-FD08-4A4F13425062}"/>
                  </a:ext>
                </a:extLst>
              </p:cNvPr>
              <p:cNvSpPr/>
              <p:nvPr/>
            </p:nvSpPr>
            <p:spPr>
              <a:xfrm>
                <a:off x="5092198" y="4294922"/>
                <a:ext cx="958426" cy="9584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1" name="Oval 60">
                <a:extLst>
                  <a:ext uri="{FF2B5EF4-FFF2-40B4-BE49-F238E27FC236}">
                    <a16:creationId xmlns:a16="http://schemas.microsoft.com/office/drawing/2014/main" id="{B34B4A66-94AD-BFB3-CC53-B9FE8A72EFB8}"/>
                  </a:ext>
                </a:extLst>
              </p:cNvPr>
              <p:cNvSpPr/>
              <p:nvPr/>
            </p:nvSpPr>
            <p:spPr>
              <a:xfrm>
                <a:off x="3561702" y="4392735"/>
                <a:ext cx="447113" cy="4471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8" name="Oval 67">
                <a:extLst>
                  <a:ext uri="{FF2B5EF4-FFF2-40B4-BE49-F238E27FC236}">
                    <a16:creationId xmlns:a16="http://schemas.microsoft.com/office/drawing/2014/main" id="{5B5C2706-F6B6-AAE3-BC29-1BC6FDE4467A}"/>
                  </a:ext>
                </a:extLst>
              </p:cNvPr>
              <p:cNvSpPr/>
              <p:nvPr/>
            </p:nvSpPr>
            <p:spPr>
              <a:xfrm>
                <a:off x="4453976" y="2703558"/>
                <a:ext cx="792088" cy="7920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9" name="Oval 68">
                <a:extLst>
                  <a:ext uri="{FF2B5EF4-FFF2-40B4-BE49-F238E27FC236}">
                    <a16:creationId xmlns:a16="http://schemas.microsoft.com/office/drawing/2014/main" id="{0DD5051A-2C5E-F90C-597B-173E30C03F59}"/>
                  </a:ext>
                </a:extLst>
              </p:cNvPr>
              <p:cNvSpPr/>
              <p:nvPr/>
            </p:nvSpPr>
            <p:spPr>
              <a:xfrm>
                <a:off x="3671966" y="3081506"/>
                <a:ext cx="734678" cy="734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70" name="Oval 69">
              <a:extLst>
                <a:ext uri="{FF2B5EF4-FFF2-40B4-BE49-F238E27FC236}">
                  <a16:creationId xmlns:a16="http://schemas.microsoft.com/office/drawing/2014/main" id="{7379772F-CA73-E8D9-5855-DD1FCFDEF2D3}"/>
                </a:ext>
              </a:extLst>
            </p:cNvPr>
            <p:cNvSpPr/>
            <p:nvPr/>
          </p:nvSpPr>
          <p:spPr>
            <a:xfrm>
              <a:off x="6488757" y="3448095"/>
              <a:ext cx="189620" cy="1896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1" name="Oval 70">
              <a:extLst>
                <a:ext uri="{FF2B5EF4-FFF2-40B4-BE49-F238E27FC236}">
                  <a16:creationId xmlns:a16="http://schemas.microsoft.com/office/drawing/2014/main" id="{8CB223E5-DD0E-71F1-89D6-9EABDE5F6F1F}"/>
                </a:ext>
              </a:extLst>
            </p:cNvPr>
            <p:cNvSpPr/>
            <p:nvPr/>
          </p:nvSpPr>
          <p:spPr>
            <a:xfrm>
              <a:off x="6361445" y="3198933"/>
              <a:ext cx="189620" cy="189620"/>
            </a:xfrm>
            <a:prstGeom prst="ellipse">
              <a:avLst/>
            </a:prstGeom>
            <a:solidFill>
              <a:srgbClr val="146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2" name="Oval 71">
              <a:extLst>
                <a:ext uri="{FF2B5EF4-FFF2-40B4-BE49-F238E27FC236}">
                  <a16:creationId xmlns:a16="http://schemas.microsoft.com/office/drawing/2014/main" id="{0C2374E7-5D2A-5465-12B7-2CD6E2145934}"/>
                </a:ext>
              </a:extLst>
            </p:cNvPr>
            <p:cNvSpPr/>
            <p:nvPr/>
          </p:nvSpPr>
          <p:spPr>
            <a:xfrm>
              <a:off x="6235853" y="3409249"/>
              <a:ext cx="189620" cy="1896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7" name="Oval 76">
              <a:extLst>
                <a:ext uri="{FF2B5EF4-FFF2-40B4-BE49-F238E27FC236}">
                  <a16:creationId xmlns:a16="http://schemas.microsoft.com/office/drawing/2014/main" id="{4311DF4D-545A-7D82-6B78-01C4FA1650A1}"/>
                </a:ext>
              </a:extLst>
            </p:cNvPr>
            <p:cNvSpPr/>
            <p:nvPr/>
          </p:nvSpPr>
          <p:spPr>
            <a:xfrm>
              <a:off x="6168008" y="3153219"/>
              <a:ext cx="599124" cy="599124"/>
            </a:xfrm>
            <a:prstGeom prst="ellipse">
              <a:avLst/>
            </a:prstGeom>
            <a:solidFill>
              <a:schemeClr val="accent5">
                <a:lumMod val="60000"/>
                <a:lumOff val="40000"/>
                <a:alpha val="20000"/>
              </a:schemeClr>
            </a:solid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8" name="TextBox 77">
              <a:extLst>
                <a:ext uri="{FF2B5EF4-FFF2-40B4-BE49-F238E27FC236}">
                  <a16:creationId xmlns:a16="http://schemas.microsoft.com/office/drawing/2014/main" id="{A0CB223A-3589-F440-AC4B-DC7AE8175C80}"/>
                </a:ext>
              </a:extLst>
            </p:cNvPr>
            <p:cNvSpPr txBox="1"/>
            <p:nvPr/>
          </p:nvSpPr>
          <p:spPr>
            <a:xfrm>
              <a:off x="3903272" y="3127483"/>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a</a:t>
              </a:r>
              <a:endParaRPr lang="LID4096" sz="1200" dirty="0"/>
            </a:p>
          </p:txBody>
        </p:sp>
        <p:sp>
          <p:nvSpPr>
            <p:cNvPr id="79" name="TextBox 78">
              <a:extLst>
                <a:ext uri="{FF2B5EF4-FFF2-40B4-BE49-F238E27FC236}">
                  <a16:creationId xmlns:a16="http://schemas.microsoft.com/office/drawing/2014/main" id="{433F8226-BD5A-E817-171D-4CC758E8C6B3}"/>
                </a:ext>
              </a:extLst>
            </p:cNvPr>
            <p:cNvSpPr txBox="1"/>
            <p:nvPr/>
          </p:nvSpPr>
          <p:spPr>
            <a:xfrm>
              <a:off x="4002673" y="3677043"/>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b</a:t>
              </a:r>
              <a:endParaRPr lang="LID4096" sz="1200" dirty="0"/>
            </a:p>
          </p:txBody>
        </p:sp>
        <p:sp>
          <p:nvSpPr>
            <p:cNvPr id="80" name="TextBox 79">
              <a:extLst>
                <a:ext uri="{FF2B5EF4-FFF2-40B4-BE49-F238E27FC236}">
                  <a16:creationId xmlns:a16="http://schemas.microsoft.com/office/drawing/2014/main" id="{C4F151BE-C1A6-C693-540D-C06F2DCEA9D7}"/>
                </a:ext>
              </a:extLst>
            </p:cNvPr>
            <p:cNvSpPr txBox="1"/>
            <p:nvPr/>
          </p:nvSpPr>
          <p:spPr>
            <a:xfrm>
              <a:off x="6411528" y="3966482"/>
              <a:ext cx="1068476" cy="251817"/>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c</a:t>
              </a:r>
              <a:endParaRPr lang="LID4096" sz="1200" dirty="0"/>
            </a:p>
          </p:txBody>
        </p:sp>
        <p:sp>
          <p:nvSpPr>
            <p:cNvPr id="81" name="TextBox 80">
              <a:extLst>
                <a:ext uri="{FF2B5EF4-FFF2-40B4-BE49-F238E27FC236}">
                  <a16:creationId xmlns:a16="http://schemas.microsoft.com/office/drawing/2014/main" id="{3D348D6D-4B60-94F6-C0F9-D8394DB8A7FD}"/>
                </a:ext>
              </a:extLst>
            </p:cNvPr>
            <p:cNvSpPr txBox="1"/>
            <p:nvPr/>
          </p:nvSpPr>
          <p:spPr>
            <a:xfrm>
              <a:off x="6120038" y="2838431"/>
              <a:ext cx="1068476" cy="276999"/>
            </a:xfrm>
            <a:prstGeom prst="rect">
              <a:avLst/>
            </a:prstGeom>
            <a:noFill/>
          </p:spPr>
          <p:txBody>
            <a:bodyPr wrap="square">
              <a:spAutoFit/>
            </a:bodyPr>
            <a:lstStyle/>
            <a:p>
              <a:pPr algn="ctr"/>
              <a:r>
                <a:rPr lang="en-US" sz="1200" b="0" i="0" dirty="0">
                  <a:effectLst/>
                  <a:latin typeface="Segoe UI" panose="020B0502040204020203" pitchFamily="34" charset="0"/>
                  <a:cs typeface="Segoe UI" panose="020B0502040204020203" pitchFamily="34" charset="0"/>
                </a:rPr>
                <a:t>Species e</a:t>
              </a:r>
              <a:endParaRPr lang="LID4096" sz="1200" dirty="0"/>
            </a:p>
          </p:txBody>
        </p:sp>
        <p:sp>
          <p:nvSpPr>
            <p:cNvPr id="82" name="Oval 81">
              <a:extLst>
                <a:ext uri="{FF2B5EF4-FFF2-40B4-BE49-F238E27FC236}">
                  <a16:creationId xmlns:a16="http://schemas.microsoft.com/office/drawing/2014/main" id="{F2C7CD25-DCA3-D4EB-EDC2-A6D9FB8BCAA7}"/>
                </a:ext>
              </a:extLst>
            </p:cNvPr>
            <p:cNvSpPr/>
            <p:nvPr/>
          </p:nvSpPr>
          <p:spPr>
            <a:xfrm>
              <a:off x="5447928" y="3471783"/>
              <a:ext cx="257500" cy="257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3" name="Oval 82">
              <a:extLst>
                <a:ext uri="{FF2B5EF4-FFF2-40B4-BE49-F238E27FC236}">
                  <a16:creationId xmlns:a16="http://schemas.microsoft.com/office/drawing/2014/main" id="{1A64907A-C2E3-08F7-C45D-E3489A551109}"/>
                </a:ext>
              </a:extLst>
            </p:cNvPr>
            <p:cNvSpPr/>
            <p:nvPr/>
          </p:nvSpPr>
          <p:spPr>
            <a:xfrm>
              <a:off x="5530346" y="4099733"/>
              <a:ext cx="277622" cy="27762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90" name="TextBox 89">
            <a:extLst>
              <a:ext uri="{FF2B5EF4-FFF2-40B4-BE49-F238E27FC236}">
                <a16:creationId xmlns:a16="http://schemas.microsoft.com/office/drawing/2014/main" id="{4B01A3C4-1DEF-C28E-47D4-45F18E8CFFA6}"/>
              </a:ext>
            </a:extLst>
          </p:cNvPr>
          <p:cNvSpPr txBox="1"/>
          <p:nvPr/>
        </p:nvSpPr>
        <p:spPr>
          <a:xfrm>
            <a:off x="7515562" y="1628800"/>
            <a:ext cx="1820798" cy="307777"/>
          </a:xfrm>
          <a:prstGeom prst="rect">
            <a:avLst/>
          </a:prstGeom>
          <a:noFill/>
        </p:spPr>
        <p:txBody>
          <a:bodyPr wrap="square">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Species matrix</a:t>
            </a:r>
          </a:p>
        </p:txBody>
      </p:sp>
      <p:sp>
        <p:nvSpPr>
          <p:cNvPr id="91" name="TextBox 90">
            <a:extLst>
              <a:ext uri="{FF2B5EF4-FFF2-40B4-BE49-F238E27FC236}">
                <a16:creationId xmlns:a16="http://schemas.microsoft.com/office/drawing/2014/main" id="{F2FC5C10-A3B2-57E3-591B-F2EFCE7052D2}"/>
              </a:ext>
            </a:extLst>
          </p:cNvPr>
          <p:cNvSpPr txBox="1"/>
          <p:nvPr/>
        </p:nvSpPr>
        <p:spPr>
          <a:xfrm>
            <a:off x="9984432" y="1282080"/>
            <a:ext cx="1820798" cy="307777"/>
          </a:xfrm>
          <a:prstGeom prst="rect">
            <a:avLst/>
          </a:prstGeom>
          <a:noFill/>
        </p:spPr>
        <p:txBody>
          <a:bodyPr wrap="square">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Distance matrix</a:t>
            </a:r>
          </a:p>
        </p:txBody>
      </p:sp>
      <p:graphicFrame>
        <p:nvGraphicFramePr>
          <p:cNvPr id="92" name="Table 2">
            <a:extLst>
              <a:ext uri="{FF2B5EF4-FFF2-40B4-BE49-F238E27FC236}">
                <a16:creationId xmlns:a16="http://schemas.microsoft.com/office/drawing/2014/main" id="{3C8C8369-1A79-BF6E-8185-653FA8A72318}"/>
              </a:ext>
            </a:extLst>
          </p:cNvPr>
          <p:cNvGraphicFramePr>
            <a:graphicFrameLocks noGrp="1"/>
          </p:cNvGraphicFramePr>
          <p:nvPr>
            <p:extLst>
              <p:ext uri="{D42A27DB-BD31-4B8C-83A1-F6EECF244321}">
                <p14:modId xmlns:p14="http://schemas.microsoft.com/office/powerpoint/2010/main" val="4128195340"/>
              </p:ext>
            </p:extLst>
          </p:nvPr>
        </p:nvGraphicFramePr>
        <p:xfrm>
          <a:off x="9527529" y="1829825"/>
          <a:ext cx="2445115" cy="2684406"/>
        </p:xfrm>
        <a:graphic>
          <a:graphicData uri="http://schemas.openxmlformats.org/drawingml/2006/table">
            <a:tbl>
              <a:tblPr firstRow="1" bandRow="1">
                <a:tableStyleId>{5C22544A-7EE6-4342-B048-85BDC9FD1C3A}</a:tableStyleId>
              </a:tblPr>
              <a:tblGrid>
                <a:gridCol w="887581">
                  <a:extLst>
                    <a:ext uri="{9D8B030D-6E8A-4147-A177-3AD203B41FA5}">
                      <a16:colId xmlns:a16="http://schemas.microsoft.com/office/drawing/2014/main" val="580247943"/>
                    </a:ext>
                  </a:extLst>
                </a:gridCol>
                <a:gridCol w="519178">
                  <a:extLst>
                    <a:ext uri="{9D8B030D-6E8A-4147-A177-3AD203B41FA5}">
                      <a16:colId xmlns:a16="http://schemas.microsoft.com/office/drawing/2014/main" val="781802435"/>
                    </a:ext>
                  </a:extLst>
                </a:gridCol>
                <a:gridCol w="519178">
                  <a:extLst>
                    <a:ext uri="{9D8B030D-6E8A-4147-A177-3AD203B41FA5}">
                      <a16:colId xmlns:a16="http://schemas.microsoft.com/office/drawing/2014/main" val="1671687777"/>
                    </a:ext>
                  </a:extLst>
                </a:gridCol>
                <a:gridCol w="519178">
                  <a:extLst>
                    <a:ext uri="{9D8B030D-6E8A-4147-A177-3AD203B41FA5}">
                      <a16:colId xmlns:a16="http://schemas.microsoft.com/office/drawing/2014/main" val="3427670999"/>
                    </a:ext>
                  </a:extLst>
                </a:gridCol>
              </a:tblGrid>
              <a:tr h="820701">
                <a:tc>
                  <a:txBody>
                    <a:bodyPr/>
                    <a:lstStyle/>
                    <a:p>
                      <a:pPr algn="ctr"/>
                      <a:endParaRPr lang="en-GB" sz="1200" noProof="0" dirty="0">
                        <a:solidFill>
                          <a:schemeClr val="tx1"/>
                        </a:solidFill>
                        <a:latin typeface="Segoe UI" panose="020B0502040204020203" pitchFamily="34" charset="0"/>
                        <a:cs typeface="Segoe UI" panose="020B0502040204020203" pitchFamily="34" charset="0"/>
                      </a:endParaRPr>
                    </a:p>
                  </a:txBody>
                  <a:tcPr anchor="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A</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B</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C</a:t>
                      </a:r>
                    </a:p>
                  </a:txBody>
                  <a:tcPr vert="vert27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9013522"/>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A</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84363"/>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B</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314583"/>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C</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965257"/>
                  </a:ext>
                </a:extLst>
              </a:tr>
            </a:tbl>
          </a:graphicData>
        </a:graphic>
      </p:graphicFrame>
      <p:grpSp>
        <p:nvGrpSpPr>
          <p:cNvPr id="95" name="Group 94">
            <a:extLst>
              <a:ext uri="{FF2B5EF4-FFF2-40B4-BE49-F238E27FC236}">
                <a16:creationId xmlns:a16="http://schemas.microsoft.com/office/drawing/2014/main" id="{D7E5C9FC-5E72-0CB1-A400-A36B39432D22}"/>
              </a:ext>
            </a:extLst>
          </p:cNvPr>
          <p:cNvGrpSpPr/>
          <p:nvPr/>
        </p:nvGrpSpPr>
        <p:grpSpPr>
          <a:xfrm>
            <a:off x="492132" y="5445224"/>
            <a:ext cx="5806880" cy="830997"/>
            <a:chOff x="492132" y="5445224"/>
            <a:chExt cx="5806880" cy="830997"/>
          </a:xfrm>
        </p:grpSpPr>
        <p:sp>
          <p:nvSpPr>
            <p:cNvPr id="93" name="Rectangle 92">
              <a:extLst>
                <a:ext uri="{FF2B5EF4-FFF2-40B4-BE49-F238E27FC236}">
                  <a16:creationId xmlns:a16="http://schemas.microsoft.com/office/drawing/2014/main" id="{41FD67EC-B96D-029C-6688-AE1199C347A4}"/>
                </a:ext>
              </a:extLst>
            </p:cNvPr>
            <p:cNvSpPr/>
            <p:nvPr/>
          </p:nvSpPr>
          <p:spPr>
            <a:xfrm>
              <a:off x="492132" y="5445224"/>
              <a:ext cx="4739772" cy="830997"/>
            </a:xfrm>
            <a:prstGeom prst="rect">
              <a:avLst/>
            </a:prstGeom>
          </p:spPr>
          <p:txBody>
            <a:bodyPr wrap="square">
              <a:spAutoFit/>
            </a:bodyPr>
            <a:lstStyle/>
            <a:p>
              <a:pPr>
                <a:buClr>
                  <a:srgbClr val="000000"/>
                </a:buClr>
                <a:buSzPct val="45000"/>
              </a:pPr>
              <a:r>
                <a:rPr lang="en-US" sz="1200" b="1" spc="-1" dirty="0">
                  <a:latin typeface="Segoe UI" panose="020B0502040204020203" pitchFamily="34" charset="0"/>
                  <a:cs typeface="Segoe UI" panose="020B0502040204020203" pitchFamily="34" charset="0"/>
                </a:rPr>
                <a:t>Bray-Curtis dissimilarity index:</a:t>
              </a:r>
            </a:p>
            <a:p>
              <a:pPr>
                <a:buClr>
                  <a:srgbClr val="000000"/>
                </a:buClr>
                <a:buSzPct val="45000"/>
              </a:pPr>
              <a:endParaRPr lang="en-US" sz="1200" spc="-1" dirty="0">
                <a:latin typeface="Segoe UI" panose="020B0502040204020203" pitchFamily="34" charset="0"/>
                <a:cs typeface="Segoe UI" panose="020B0502040204020203" pitchFamily="34" charset="0"/>
              </a:endParaRPr>
            </a:p>
            <a:p>
              <a:pPr marL="171450" indent="-171450">
                <a:buClr>
                  <a:srgbClr val="000000"/>
                </a:buClr>
                <a:buSzPct val="45000"/>
                <a:buFont typeface="Arial" panose="020B0604020202020204" pitchFamily="34" charset="0"/>
                <a:buChar char="•"/>
              </a:pPr>
              <a:r>
                <a:rPr lang="en-US" sz="1200" spc="-1" dirty="0" err="1">
                  <a:solidFill>
                    <a:schemeClr val="bg1">
                      <a:lumMod val="50000"/>
                    </a:schemeClr>
                  </a:solidFill>
                  <a:latin typeface="Segoe UI" panose="020B0502040204020203" pitchFamily="34" charset="0"/>
                  <a:cs typeface="Segoe UI" panose="020B0502040204020203" pitchFamily="34" charset="0"/>
                </a:rPr>
                <a:t>C</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ij</a:t>
              </a:r>
              <a:r>
                <a:rPr lang="en-US" sz="1200" spc="-1" dirty="0">
                  <a:solidFill>
                    <a:schemeClr val="bg1">
                      <a:lumMod val="50000"/>
                    </a:schemeClr>
                  </a:solidFill>
                  <a:latin typeface="Segoe UI" panose="020B0502040204020203" pitchFamily="34" charset="0"/>
                  <a:cs typeface="Segoe UI" panose="020B0502040204020203" pitchFamily="34" charset="0"/>
                </a:rPr>
                <a:t> = Sum of the lesser values of the shared species</a:t>
              </a:r>
            </a:p>
            <a:p>
              <a:pPr marL="171450" indent="-171450">
                <a:buClr>
                  <a:srgbClr val="000000"/>
                </a:buClr>
                <a:buSzPct val="45000"/>
                <a:buFont typeface="Arial" panose="020B0604020202020204" pitchFamily="34" charset="0"/>
                <a:buChar char="•"/>
              </a:pPr>
              <a:r>
                <a:rPr lang="en-US" sz="1200" spc="-1" dirty="0" err="1">
                  <a:solidFill>
                    <a:schemeClr val="bg1">
                      <a:lumMod val="50000"/>
                    </a:schemeClr>
                  </a:solidFill>
                  <a:latin typeface="Segoe UI" panose="020B0502040204020203" pitchFamily="34" charset="0"/>
                  <a:cs typeface="Segoe UI" panose="020B0502040204020203" pitchFamily="34" charset="0"/>
                </a:rPr>
                <a:t>S</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x</a:t>
              </a:r>
              <a:r>
                <a:rPr lang="en-US" sz="1200" spc="-1" dirty="0">
                  <a:solidFill>
                    <a:schemeClr val="bg1">
                      <a:lumMod val="50000"/>
                    </a:schemeClr>
                  </a:solidFill>
                  <a:latin typeface="Segoe UI" panose="020B0502040204020203" pitchFamily="34" charset="0"/>
                  <a:cs typeface="Segoe UI" panose="020B0502040204020203" pitchFamily="34" charset="0"/>
                </a:rPr>
                <a:t> = Total species in </a:t>
              </a:r>
              <a:r>
                <a:rPr lang="en-US" sz="1200" spc="-1" dirty="0" err="1">
                  <a:solidFill>
                    <a:schemeClr val="bg1">
                      <a:lumMod val="50000"/>
                    </a:schemeClr>
                  </a:solidFill>
                  <a:latin typeface="Segoe UI" panose="020B0502040204020203" pitchFamily="34" charset="0"/>
                  <a:cs typeface="Segoe UI" panose="020B0502040204020203" pitchFamily="34" charset="0"/>
                </a:rPr>
                <a:t>S</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x</a:t>
              </a:r>
              <a:r>
                <a:rPr lang="en-US" sz="1200" spc="-1" dirty="0">
                  <a:solidFill>
                    <a:schemeClr val="bg1">
                      <a:lumMod val="50000"/>
                    </a:schemeClr>
                  </a:solidFill>
                  <a:latin typeface="Segoe UI" panose="020B0502040204020203" pitchFamily="34" charset="0"/>
                  <a:cs typeface="Segoe UI" panose="020B0502040204020203" pitchFamily="34" charset="0"/>
                </a:rPr>
                <a:t> </a:t>
              </a:r>
            </a:p>
          </p:txBody>
        </p:sp>
        <p:pic>
          <p:nvPicPr>
            <p:cNvPr id="94" name="Picture 93">
              <a:extLst>
                <a:ext uri="{FF2B5EF4-FFF2-40B4-BE49-F238E27FC236}">
                  <a16:creationId xmlns:a16="http://schemas.microsoft.com/office/drawing/2014/main" id="{5F208C32-B17D-77BF-F976-062EA096DBB3}"/>
                </a:ext>
              </a:extLst>
            </p:cNvPr>
            <p:cNvPicPr>
              <a:picLocks noChangeAspect="1"/>
            </p:cNvPicPr>
            <p:nvPr/>
          </p:nvPicPr>
          <p:blipFill>
            <a:blip r:embed="rId5"/>
            <a:stretch>
              <a:fillRect/>
            </a:stretch>
          </p:blipFill>
          <p:spPr>
            <a:xfrm>
              <a:off x="4521145" y="5585441"/>
              <a:ext cx="1777867" cy="684623"/>
            </a:xfrm>
            <a:prstGeom prst="rect">
              <a:avLst/>
            </a:prstGeom>
          </p:spPr>
        </p:pic>
      </p:grpSp>
    </p:spTree>
    <p:extLst>
      <p:ext uri="{BB962C8B-B14F-4D97-AF65-F5344CB8AC3E}">
        <p14:creationId xmlns:p14="http://schemas.microsoft.com/office/powerpoint/2010/main" val="310220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48</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4BE2E924-DFD7-4BA7-0A74-A7CC79AF30C6}"/>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Beta diversity</a:t>
            </a:r>
            <a:endParaRPr lang="en-CH" b="1" dirty="0"/>
          </a:p>
        </p:txBody>
      </p:sp>
      <p:sp>
        <p:nvSpPr>
          <p:cNvPr id="32" name="TextBox 31">
            <a:extLst>
              <a:ext uri="{FF2B5EF4-FFF2-40B4-BE49-F238E27FC236}">
                <a16:creationId xmlns:a16="http://schemas.microsoft.com/office/drawing/2014/main" id="{9E0BD304-511D-A61A-D3FB-95F831442681}"/>
              </a:ext>
            </a:extLst>
          </p:cNvPr>
          <p:cNvSpPr txBox="1"/>
          <p:nvPr/>
        </p:nvSpPr>
        <p:spPr>
          <a:xfrm>
            <a:off x="1085498" y="1283177"/>
            <a:ext cx="6882710" cy="1169551"/>
          </a:xfrm>
          <a:prstGeom prst="rect">
            <a:avLst/>
          </a:prstGeom>
          <a:noFill/>
        </p:spPr>
        <p:txBody>
          <a:bodyPr wrap="square">
            <a:spAutoFit/>
          </a:bodyPr>
          <a:lstStyle/>
          <a:p>
            <a:r>
              <a:rPr lang="en-US" sz="1400" dirty="0">
                <a:solidFill>
                  <a:schemeClr val="bg1">
                    <a:lumMod val="50000"/>
                  </a:schemeClr>
                </a:solidFill>
                <a:latin typeface="Segoe UI" panose="020B0502040204020203" pitchFamily="34" charset="0"/>
                <a:cs typeface="Segoe UI" panose="020B0502040204020203" pitchFamily="34" charset="0"/>
              </a:rPr>
              <a:t>Is the degree of dissimilarity between samples.</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Beta diversity is often measured in coefficients of dissimilarity or distances, to represent how different communities are in terms of composition or structure.</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Dissimilarity matrices are multidimensional, and need multivariate statistics to test and project</a:t>
            </a: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Diversity – brief introduction</a:t>
            </a:r>
          </a:p>
        </p:txBody>
      </p:sp>
      <p:sp>
        <p:nvSpPr>
          <p:cNvPr id="91" name="TextBox 90">
            <a:extLst>
              <a:ext uri="{FF2B5EF4-FFF2-40B4-BE49-F238E27FC236}">
                <a16:creationId xmlns:a16="http://schemas.microsoft.com/office/drawing/2014/main" id="{F2FC5C10-A3B2-57E3-591B-F2EFCE7052D2}"/>
              </a:ext>
            </a:extLst>
          </p:cNvPr>
          <p:cNvSpPr txBox="1"/>
          <p:nvPr/>
        </p:nvSpPr>
        <p:spPr>
          <a:xfrm>
            <a:off x="9984432" y="1282080"/>
            <a:ext cx="1820798" cy="307777"/>
          </a:xfrm>
          <a:prstGeom prst="rect">
            <a:avLst/>
          </a:prstGeom>
          <a:noFill/>
        </p:spPr>
        <p:txBody>
          <a:bodyPr wrap="square">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Distance matrix</a:t>
            </a:r>
          </a:p>
        </p:txBody>
      </p:sp>
      <p:grpSp>
        <p:nvGrpSpPr>
          <p:cNvPr id="38" name="Group 37">
            <a:extLst>
              <a:ext uri="{FF2B5EF4-FFF2-40B4-BE49-F238E27FC236}">
                <a16:creationId xmlns:a16="http://schemas.microsoft.com/office/drawing/2014/main" id="{0DC2B99D-DD6E-A7D8-29BA-90CB2E6A2CA6}"/>
              </a:ext>
            </a:extLst>
          </p:cNvPr>
          <p:cNvGrpSpPr/>
          <p:nvPr/>
        </p:nvGrpSpPr>
        <p:grpSpPr>
          <a:xfrm>
            <a:off x="1077590" y="2709168"/>
            <a:ext cx="2435043" cy="2419997"/>
            <a:chOff x="1077590" y="2547962"/>
            <a:chExt cx="2435043" cy="2419997"/>
          </a:xfrm>
        </p:grpSpPr>
        <p:grpSp>
          <p:nvGrpSpPr>
            <p:cNvPr id="31" name="Group 30">
              <a:extLst>
                <a:ext uri="{FF2B5EF4-FFF2-40B4-BE49-F238E27FC236}">
                  <a16:creationId xmlns:a16="http://schemas.microsoft.com/office/drawing/2014/main" id="{9948C365-8955-8D60-A057-BD8EAB167315}"/>
                </a:ext>
              </a:extLst>
            </p:cNvPr>
            <p:cNvGrpSpPr/>
            <p:nvPr/>
          </p:nvGrpSpPr>
          <p:grpSpPr>
            <a:xfrm>
              <a:off x="1077590" y="2929993"/>
              <a:ext cx="2435043" cy="2037966"/>
              <a:chOff x="3691086" y="2681956"/>
              <a:chExt cx="2435043" cy="2037966"/>
            </a:xfrm>
          </p:grpSpPr>
          <p:pic>
            <p:nvPicPr>
              <p:cNvPr id="6" name="Picture 6" descr="Figure 2">
                <a:extLst>
                  <a:ext uri="{FF2B5EF4-FFF2-40B4-BE49-F238E27FC236}">
                    <a16:creationId xmlns:a16="http://schemas.microsoft.com/office/drawing/2014/main" id="{6AE350A9-559C-5537-9180-ABF0F1DD1E2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6561" r="47045"/>
              <a:stretch/>
            </p:blipFill>
            <p:spPr bwMode="auto">
              <a:xfrm>
                <a:off x="3691086" y="2694232"/>
                <a:ext cx="2396884" cy="20256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ure 2">
                <a:extLst>
                  <a:ext uri="{FF2B5EF4-FFF2-40B4-BE49-F238E27FC236}">
                    <a16:creationId xmlns:a16="http://schemas.microsoft.com/office/drawing/2014/main" id="{302904C6-220E-B21D-0B09-6AE065E2A7C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32130" t="5572" r="57900" b="61307"/>
              <a:stretch/>
            </p:blipFill>
            <p:spPr bwMode="auto">
              <a:xfrm>
                <a:off x="5471510" y="2681956"/>
                <a:ext cx="654619" cy="58915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462A8540-188E-9269-6E5B-3E470F5BB39C}"/>
                </a:ext>
              </a:extLst>
            </p:cNvPr>
            <p:cNvSpPr txBox="1"/>
            <p:nvPr/>
          </p:nvSpPr>
          <p:spPr>
            <a:xfrm>
              <a:off x="1127448" y="2547962"/>
              <a:ext cx="2376264" cy="307777"/>
            </a:xfrm>
            <a:prstGeom prst="rect">
              <a:avLst/>
            </a:prstGeom>
            <a:noFill/>
          </p:spPr>
          <p:txBody>
            <a:bodyPr wrap="square">
              <a:spAutoFit/>
            </a:bodyPr>
            <a:lstStyle/>
            <a:p>
              <a:pPr algn="ctr"/>
              <a:r>
                <a:rPr lang="en-US" sz="1400" b="1" spc="-1" dirty="0">
                  <a:solidFill>
                    <a:schemeClr val="bg1">
                      <a:lumMod val="50000"/>
                    </a:schemeClr>
                  </a:solidFill>
                  <a:latin typeface="Segoe UI" panose="020B0502040204020203" pitchFamily="34" charset="0"/>
                  <a:cs typeface="Segoe UI" panose="020B0502040204020203" pitchFamily="34" charset="0"/>
                </a:rPr>
                <a:t>Ordination analyses</a:t>
              </a:r>
              <a:endParaRPr lang="LID4096" sz="1400" dirty="0">
                <a:solidFill>
                  <a:schemeClr val="bg1">
                    <a:lumMod val="50000"/>
                  </a:schemeClr>
                </a:solidFill>
              </a:endParaRPr>
            </a:p>
          </p:txBody>
        </p:sp>
      </p:grpSp>
      <p:grpSp>
        <p:nvGrpSpPr>
          <p:cNvPr id="36" name="Group 35">
            <a:extLst>
              <a:ext uri="{FF2B5EF4-FFF2-40B4-BE49-F238E27FC236}">
                <a16:creationId xmlns:a16="http://schemas.microsoft.com/office/drawing/2014/main" id="{52FF5A18-277E-DB7A-6BA1-D0580F0E7F3C}"/>
              </a:ext>
            </a:extLst>
          </p:cNvPr>
          <p:cNvGrpSpPr/>
          <p:nvPr/>
        </p:nvGrpSpPr>
        <p:grpSpPr>
          <a:xfrm>
            <a:off x="3933517" y="2714934"/>
            <a:ext cx="2810555" cy="2235628"/>
            <a:chOff x="4293557" y="2553728"/>
            <a:chExt cx="2810555" cy="2235628"/>
          </a:xfrm>
        </p:grpSpPr>
        <p:pic>
          <p:nvPicPr>
            <p:cNvPr id="1026" name="Picture 2" descr="Figure 5">
              <a:extLst>
                <a:ext uri="{FF2B5EF4-FFF2-40B4-BE49-F238E27FC236}">
                  <a16:creationId xmlns:a16="http://schemas.microsoft.com/office/drawing/2014/main" id="{E5E0D0F2-ED7F-3909-0DB2-B9D831AF0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557" y="2802839"/>
              <a:ext cx="2810555" cy="19865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CE8F7DE-C914-63B7-4FAD-3D64A7681FEC}"/>
                </a:ext>
              </a:extLst>
            </p:cNvPr>
            <p:cNvSpPr txBox="1"/>
            <p:nvPr/>
          </p:nvSpPr>
          <p:spPr>
            <a:xfrm>
              <a:off x="4511824" y="2553728"/>
              <a:ext cx="2376264" cy="307777"/>
            </a:xfrm>
            <a:prstGeom prst="rect">
              <a:avLst/>
            </a:prstGeom>
            <a:noFill/>
          </p:spPr>
          <p:txBody>
            <a:bodyPr wrap="square">
              <a:spAutoFit/>
            </a:bodyPr>
            <a:lstStyle/>
            <a:p>
              <a:pPr algn="ctr"/>
              <a:r>
                <a:rPr lang="en-US" sz="1400" b="1" spc="-1" dirty="0">
                  <a:solidFill>
                    <a:schemeClr val="bg1">
                      <a:lumMod val="50000"/>
                    </a:schemeClr>
                  </a:solidFill>
                  <a:latin typeface="Segoe UI" panose="020B0502040204020203" pitchFamily="34" charset="0"/>
                  <a:cs typeface="Segoe UI" panose="020B0502040204020203" pitchFamily="34" charset="0"/>
                </a:rPr>
                <a:t>Association networks</a:t>
              </a:r>
              <a:endParaRPr lang="LID4096" sz="1400" dirty="0">
                <a:solidFill>
                  <a:schemeClr val="bg1">
                    <a:lumMod val="50000"/>
                  </a:schemeClr>
                </a:solidFill>
              </a:endParaRPr>
            </a:p>
          </p:txBody>
        </p:sp>
      </p:grpSp>
      <p:grpSp>
        <p:nvGrpSpPr>
          <p:cNvPr id="39" name="Group 38">
            <a:extLst>
              <a:ext uri="{FF2B5EF4-FFF2-40B4-BE49-F238E27FC236}">
                <a16:creationId xmlns:a16="http://schemas.microsoft.com/office/drawing/2014/main" id="{FBA37C45-BE90-924B-3273-62B41EF468B6}"/>
              </a:ext>
            </a:extLst>
          </p:cNvPr>
          <p:cNvGrpSpPr/>
          <p:nvPr/>
        </p:nvGrpSpPr>
        <p:grpSpPr>
          <a:xfrm>
            <a:off x="7032104" y="2708920"/>
            <a:ext cx="2376264" cy="2249438"/>
            <a:chOff x="6888088" y="2547714"/>
            <a:chExt cx="2376264" cy="2249438"/>
          </a:xfrm>
        </p:grpSpPr>
        <p:pic>
          <p:nvPicPr>
            <p:cNvPr id="1028" name="Picture 4">
              <a:extLst>
                <a:ext uri="{FF2B5EF4-FFF2-40B4-BE49-F238E27FC236}">
                  <a16:creationId xmlns:a16="http://schemas.microsoft.com/office/drawing/2014/main" id="{BEE36E0F-3F2E-FBE0-19B2-9FF76FE21C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046"/>
            <a:stretch/>
          </p:blipFill>
          <p:spPr bwMode="auto">
            <a:xfrm>
              <a:off x="7176120" y="2902073"/>
              <a:ext cx="2041321" cy="189507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404A690-1E7C-836D-EF28-E694C60A1178}"/>
                </a:ext>
              </a:extLst>
            </p:cNvPr>
            <p:cNvSpPr txBox="1"/>
            <p:nvPr/>
          </p:nvSpPr>
          <p:spPr>
            <a:xfrm>
              <a:off x="6888088" y="2547714"/>
              <a:ext cx="2376264" cy="307777"/>
            </a:xfrm>
            <a:prstGeom prst="rect">
              <a:avLst/>
            </a:prstGeom>
            <a:noFill/>
          </p:spPr>
          <p:txBody>
            <a:bodyPr wrap="square">
              <a:spAutoFit/>
            </a:bodyPr>
            <a:lstStyle/>
            <a:p>
              <a:pPr algn="ctr"/>
              <a:r>
                <a:rPr lang="en-US" sz="1400" b="1" spc="-1" dirty="0">
                  <a:solidFill>
                    <a:schemeClr val="bg1">
                      <a:lumMod val="50000"/>
                    </a:schemeClr>
                  </a:solidFill>
                  <a:latin typeface="Segoe UI" panose="020B0502040204020203" pitchFamily="34" charset="0"/>
                  <a:cs typeface="Segoe UI" panose="020B0502040204020203" pitchFamily="34" charset="0"/>
                </a:rPr>
                <a:t>Clustering analyses</a:t>
              </a:r>
              <a:endParaRPr lang="LID4096" sz="1400" dirty="0">
                <a:solidFill>
                  <a:schemeClr val="bg1">
                    <a:lumMod val="50000"/>
                  </a:schemeClr>
                </a:solidFill>
              </a:endParaRPr>
            </a:p>
          </p:txBody>
        </p:sp>
      </p:grpSp>
      <p:graphicFrame>
        <p:nvGraphicFramePr>
          <p:cNvPr id="47" name="Table 2">
            <a:extLst>
              <a:ext uri="{FF2B5EF4-FFF2-40B4-BE49-F238E27FC236}">
                <a16:creationId xmlns:a16="http://schemas.microsoft.com/office/drawing/2014/main" id="{12A5CD6B-52EF-3CBB-ED59-CF01F125EAA4}"/>
              </a:ext>
            </a:extLst>
          </p:cNvPr>
          <p:cNvGraphicFramePr>
            <a:graphicFrameLocks noGrp="1"/>
          </p:cNvGraphicFramePr>
          <p:nvPr>
            <p:extLst>
              <p:ext uri="{D42A27DB-BD31-4B8C-83A1-F6EECF244321}">
                <p14:modId xmlns:p14="http://schemas.microsoft.com/office/powerpoint/2010/main" val="4235380084"/>
              </p:ext>
            </p:extLst>
          </p:nvPr>
        </p:nvGraphicFramePr>
        <p:xfrm>
          <a:off x="9527529" y="1829825"/>
          <a:ext cx="2445115" cy="2684406"/>
        </p:xfrm>
        <a:graphic>
          <a:graphicData uri="http://schemas.openxmlformats.org/drawingml/2006/table">
            <a:tbl>
              <a:tblPr firstRow="1" bandRow="1">
                <a:tableStyleId>{5C22544A-7EE6-4342-B048-85BDC9FD1C3A}</a:tableStyleId>
              </a:tblPr>
              <a:tblGrid>
                <a:gridCol w="887581">
                  <a:extLst>
                    <a:ext uri="{9D8B030D-6E8A-4147-A177-3AD203B41FA5}">
                      <a16:colId xmlns:a16="http://schemas.microsoft.com/office/drawing/2014/main" val="580247943"/>
                    </a:ext>
                  </a:extLst>
                </a:gridCol>
                <a:gridCol w="519178">
                  <a:extLst>
                    <a:ext uri="{9D8B030D-6E8A-4147-A177-3AD203B41FA5}">
                      <a16:colId xmlns:a16="http://schemas.microsoft.com/office/drawing/2014/main" val="781802435"/>
                    </a:ext>
                  </a:extLst>
                </a:gridCol>
                <a:gridCol w="519178">
                  <a:extLst>
                    <a:ext uri="{9D8B030D-6E8A-4147-A177-3AD203B41FA5}">
                      <a16:colId xmlns:a16="http://schemas.microsoft.com/office/drawing/2014/main" val="1671687777"/>
                    </a:ext>
                  </a:extLst>
                </a:gridCol>
                <a:gridCol w="519178">
                  <a:extLst>
                    <a:ext uri="{9D8B030D-6E8A-4147-A177-3AD203B41FA5}">
                      <a16:colId xmlns:a16="http://schemas.microsoft.com/office/drawing/2014/main" val="3427670999"/>
                    </a:ext>
                  </a:extLst>
                </a:gridCol>
              </a:tblGrid>
              <a:tr h="820701">
                <a:tc>
                  <a:txBody>
                    <a:bodyPr/>
                    <a:lstStyle/>
                    <a:p>
                      <a:pPr algn="ctr"/>
                      <a:endParaRPr lang="en-GB" sz="1200" noProof="0" dirty="0">
                        <a:solidFill>
                          <a:schemeClr val="tx1"/>
                        </a:solidFill>
                        <a:latin typeface="Segoe UI" panose="020B0502040204020203" pitchFamily="34" charset="0"/>
                        <a:cs typeface="Segoe UI" panose="020B0502040204020203" pitchFamily="34" charset="0"/>
                      </a:endParaRPr>
                    </a:p>
                  </a:txBody>
                  <a:tcPr anchor="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A</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B</a:t>
                      </a:r>
                    </a:p>
                  </a:txBody>
                  <a:tcPr vert="vert270" anchor="b">
                    <a:lnB w="12700" cap="flat" cmpd="sng" algn="ctr">
                      <a:solidFill>
                        <a:schemeClr val="tx1"/>
                      </a:solidFill>
                      <a:prstDash val="solid"/>
                      <a:round/>
                      <a:headEnd type="none" w="med" len="med"/>
                      <a:tailEnd type="none" w="med" len="med"/>
                    </a:lnB>
                    <a:noFill/>
                  </a:tcPr>
                </a:tc>
                <a:tc>
                  <a:txBody>
                    <a:bodyPr/>
                    <a:lstStyle/>
                    <a:p>
                      <a:pPr algn="ctr"/>
                      <a:r>
                        <a:rPr lang="en-GB" sz="1200" noProof="0" dirty="0">
                          <a:solidFill>
                            <a:schemeClr val="tx1"/>
                          </a:solidFill>
                          <a:latin typeface="Segoe UI" panose="020B0502040204020203" pitchFamily="34" charset="0"/>
                          <a:cs typeface="Segoe UI" panose="020B0502040204020203" pitchFamily="34" charset="0"/>
                        </a:rPr>
                        <a:t>Sample C</a:t>
                      </a:r>
                    </a:p>
                  </a:txBody>
                  <a:tcPr vert="vert27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9013522"/>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A</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84363"/>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B</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314583"/>
                  </a:ext>
                </a:extLst>
              </a:tr>
              <a:tr h="621235">
                <a:tc>
                  <a:txBody>
                    <a:bodyPr/>
                    <a:lstStyle/>
                    <a:p>
                      <a:pPr algn="ctr"/>
                      <a:r>
                        <a:rPr lang="en-GB" sz="1200" b="1" noProof="0" dirty="0">
                          <a:solidFill>
                            <a:schemeClr val="tx1"/>
                          </a:solidFill>
                          <a:latin typeface="Segoe UI" panose="020B0502040204020203" pitchFamily="34" charset="0"/>
                          <a:cs typeface="Segoe UI" panose="020B0502040204020203" pitchFamily="34" charset="0"/>
                        </a:rPr>
                        <a:t>Sample C</a:t>
                      </a:r>
                    </a:p>
                  </a:txBody>
                  <a:tcPr anchor="ctr">
                    <a:lnR w="12700" cap="flat" cmpd="sng" algn="ctr">
                      <a:solidFill>
                        <a:schemeClr val="tx1"/>
                      </a:solidFill>
                      <a:prstDash val="solid"/>
                      <a:round/>
                      <a:headEnd type="none" w="med" len="med"/>
                      <a:tailEnd type="none" w="med" len="med"/>
                    </a:lnR>
                    <a:noFill/>
                  </a:tcPr>
                </a:tc>
                <a:tc>
                  <a:txBody>
                    <a:bodyPr/>
                    <a:lstStyle/>
                    <a:p>
                      <a:pPr algn="ctr"/>
                      <a:r>
                        <a:rPr lang="en-GB" sz="1200" noProof="0" dirty="0">
                          <a:latin typeface="Segoe UI" panose="020B0502040204020203" pitchFamily="34" charset="0"/>
                          <a:cs typeface="Segoe UI" panose="020B0502040204020203" pitchFamily="34" charset="0"/>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noProof="0" dirty="0">
                          <a:latin typeface="Segoe UI" panose="020B0502040204020203" pitchFamily="34" charset="0"/>
                          <a:cs typeface="Segoe UI" panose="020B0502040204020203" pitchFamily="34"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965257"/>
                  </a:ext>
                </a:extLst>
              </a:tr>
            </a:tbl>
          </a:graphicData>
        </a:graphic>
      </p:graphicFrame>
      <p:grpSp>
        <p:nvGrpSpPr>
          <p:cNvPr id="48" name="Group 47">
            <a:extLst>
              <a:ext uri="{FF2B5EF4-FFF2-40B4-BE49-F238E27FC236}">
                <a16:creationId xmlns:a16="http://schemas.microsoft.com/office/drawing/2014/main" id="{8549C2A9-6D58-2C82-A466-3E449D2A7186}"/>
              </a:ext>
            </a:extLst>
          </p:cNvPr>
          <p:cNvGrpSpPr/>
          <p:nvPr/>
        </p:nvGrpSpPr>
        <p:grpSpPr>
          <a:xfrm>
            <a:off x="492132" y="5445224"/>
            <a:ext cx="5806880" cy="830997"/>
            <a:chOff x="492132" y="5445224"/>
            <a:chExt cx="5806880" cy="830997"/>
          </a:xfrm>
        </p:grpSpPr>
        <p:sp>
          <p:nvSpPr>
            <p:cNvPr id="49" name="Rectangle 48">
              <a:extLst>
                <a:ext uri="{FF2B5EF4-FFF2-40B4-BE49-F238E27FC236}">
                  <a16:creationId xmlns:a16="http://schemas.microsoft.com/office/drawing/2014/main" id="{D0285065-BC2A-D1A9-AEF3-D73576AA066F}"/>
                </a:ext>
              </a:extLst>
            </p:cNvPr>
            <p:cNvSpPr/>
            <p:nvPr/>
          </p:nvSpPr>
          <p:spPr>
            <a:xfrm>
              <a:off x="492132" y="5445224"/>
              <a:ext cx="4739772" cy="830997"/>
            </a:xfrm>
            <a:prstGeom prst="rect">
              <a:avLst/>
            </a:prstGeom>
          </p:spPr>
          <p:txBody>
            <a:bodyPr wrap="square">
              <a:spAutoFit/>
            </a:bodyPr>
            <a:lstStyle/>
            <a:p>
              <a:pPr>
                <a:buClr>
                  <a:srgbClr val="000000"/>
                </a:buClr>
                <a:buSzPct val="45000"/>
              </a:pPr>
              <a:r>
                <a:rPr lang="en-US" sz="1200" b="1" spc="-1" dirty="0">
                  <a:latin typeface="Segoe UI" panose="020B0502040204020203" pitchFamily="34" charset="0"/>
                  <a:cs typeface="Segoe UI" panose="020B0502040204020203" pitchFamily="34" charset="0"/>
                </a:rPr>
                <a:t>Bray-Curtis dissimilarity index:</a:t>
              </a:r>
            </a:p>
            <a:p>
              <a:pPr>
                <a:buClr>
                  <a:srgbClr val="000000"/>
                </a:buClr>
                <a:buSzPct val="45000"/>
              </a:pPr>
              <a:endParaRPr lang="en-US" sz="1200" spc="-1" dirty="0">
                <a:latin typeface="Segoe UI" panose="020B0502040204020203" pitchFamily="34" charset="0"/>
                <a:cs typeface="Segoe UI" panose="020B0502040204020203" pitchFamily="34" charset="0"/>
              </a:endParaRPr>
            </a:p>
            <a:p>
              <a:pPr marL="171450" indent="-171450">
                <a:buClr>
                  <a:srgbClr val="000000"/>
                </a:buClr>
                <a:buSzPct val="45000"/>
                <a:buFont typeface="Arial" panose="020B0604020202020204" pitchFamily="34" charset="0"/>
                <a:buChar char="•"/>
              </a:pPr>
              <a:r>
                <a:rPr lang="en-US" sz="1200" spc="-1" dirty="0" err="1">
                  <a:solidFill>
                    <a:schemeClr val="bg1">
                      <a:lumMod val="50000"/>
                    </a:schemeClr>
                  </a:solidFill>
                  <a:latin typeface="Segoe UI" panose="020B0502040204020203" pitchFamily="34" charset="0"/>
                  <a:cs typeface="Segoe UI" panose="020B0502040204020203" pitchFamily="34" charset="0"/>
                </a:rPr>
                <a:t>C</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ij</a:t>
              </a:r>
              <a:r>
                <a:rPr lang="en-US" sz="1200" spc="-1" dirty="0">
                  <a:solidFill>
                    <a:schemeClr val="bg1">
                      <a:lumMod val="50000"/>
                    </a:schemeClr>
                  </a:solidFill>
                  <a:latin typeface="Segoe UI" panose="020B0502040204020203" pitchFamily="34" charset="0"/>
                  <a:cs typeface="Segoe UI" panose="020B0502040204020203" pitchFamily="34" charset="0"/>
                </a:rPr>
                <a:t> = Sum of the lesser values of the shared species</a:t>
              </a:r>
            </a:p>
            <a:p>
              <a:pPr marL="171450" indent="-171450">
                <a:buClr>
                  <a:srgbClr val="000000"/>
                </a:buClr>
                <a:buSzPct val="45000"/>
                <a:buFont typeface="Arial" panose="020B0604020202020204" pitchFamily="34" charset="0"/>
                <a:buChar char="•"/>
              </a:pPr>
              <a:r>
                <a:rPr lang="en-US" sz="1200" spc="-1" dirty="0" err="1">
                  <a:solidFill>
                    <a:schemeClr val="bg1">
                      <a:lumMod val="50000"/>
                    </a:schemeClr>
                  </a:solidFill>
                  <a:latin typeface="Segoe UI" panose="020B0502040204020203" pitchFamily="34" charset="0"/>
                  <a:cs typeface="Segoe UI" panose="020B0502040204020203" pitchFamily="34" charset="0"/>
                </a:rPr>
                <a:t>S</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x</a:t>
              </a:r>
              <a:r>
                <a:rPr lang="en-US" sz="1200" spc="-1" dirty="0">
                  <a:solidFill>
                    <a:schemeClr val="bg1">
                      <a:lumMod val="50000"/>
                    </a:schemeClr>
                  </a:solidFill>
                  <a:latin typeface="Segoe UI" panose="020B0502040204020203" pitchFamily="34" charset="0"/>
                  <a:cs typeface="Segoe UI" panose="020B0502040204020203" pitchFamily="34" charset="0"/>
                </a:rPr>
                <a:t> = Total species in </a:t>
              </a:r>
              <a:r>
                <a:rPr lang="en-US" sz="1200" spc="-1" dirty="0" err="1">
                  <a:solidFill>
                    <a:schemeClr val="bg1">
                      <a:lumMod val="50000"/>
                    </a:schemeClr>
                  </a:solidFill>
                  <a:latin typeface="Segoe UI" panose="020B0502040204020203" pitchFamily="34" charset="0"/>
                  <a:cs typeface="Segoe UI" panose="020B0502040204020203" pitchFamily="34" charset="0"/>
                </a:rPr>
                <a:t>S</a:t>
              </a:r>
              <a:r>
                <a:rPr lang="en-US" sz="1200" spc="-1" baseline="-25000" dirty="0" err="1">
                  <a:solidFill>
                    <a:schemeClr val="bg1">
                      <a:lumMod val="50000"/>
                    </a:schemeClr>
                  </a:solidFill>
                  <a:latin typeface="Segoe UI" panose="020B0502040204020203" pitchFamily="34" charset="0"/>
                  <a:cs typeface="Segoe UI" panose="020B0502040204020203" pitchFamily="34" charset="0"/>
                </a:rPr>
                <a:t>x</a:t>
              </a:r>
              <a:r>
                <a:rPr lang="en-US" sz="1200" spc="-1" dirty="0">
                  <a:solidFill>
                    <a:schemeClr val="bg1">
                      <a:lumMod val="50000"/>
                    </a:schemeClr>
                  </a:solidFill>
                  <a:latin typeface="Segoe UI" panose="020B0502040204020203" pitchFamily="34" charset="0"/>
                  <a:cs typeface="Segoe UI" panose="020B0502040204020203" pitchFamily="34" charset="0"/>
                </a:rPr>
                <a:t> </a:t>
              </a:r>
            </a:p>
          </p:txBody>
        </p:sp>
        <p:pic>
          <p:nvPicPr>
            <p:cNvPr id="50" name="Picture 49">
              <a:extLst>
                <a:ext uri="{FF2B5EF4-FFF2-40B4-BE49-F238E27FC236}">
                  <a16:creationId xmlns:a16="http://schemas.microsoft.com/office/drawing/2014/main" id="{8EA0E3A9-10F6-75F4-5C07-680E65DEAACB}"/>
                </a:ext>
              </a:extLst>
            </p:cNvPr>
            <p:cNvPicPr>
              <a:picLocks noChangeAspect="1"/>
            </p:cNvPicPr>
            <p:nvPr/>
          </p:nvPicPr>
          <p:blipFill>
            <a:blip r:embed="rId7"/>
            <a:stretch>
              <a:fillRect/>
            </a:stretch>
          </p:blipFill>
          <p:spPr>
            <a:xfrm>
              <a:off x="4521145" y="5585441"/>
              <a:ext cx="1777867" cy="684623"/>
            </a:xfrm>
            <a:prstGeom prst="rect">
              <a:avLst/>
            </a:prstGeom>
          </p:spPr>
        </p:pic>
      </p:grpSp>
      <p:sp>
        <p:nvSpPr>
          <p:cNvPr id="44" name="Rectangle 43">
            <a:extLst>
              <a:ext uri="{FF2B5EF4-FFF2-40B4-BE49-F238E27FC236}">
                <a16:creationId xmlns:a16="http://schemas.microsoft.com/office/drawing/2014/main" id="{22DD08C1-F228-65D0-7B21-8BC90842B0F4}"/>
              </a:ext>
            </a:extLst>
          </p:cNvPr>
          <p:cNvSpPr/>
          <p:nvPr/>
        </p:nvSpPr>
        <p:spPr>
          <a:xfrm>
            <a:off x="492132" y="2434807"/>
            <a:ext cx="9035397" cy="396597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75000"/>
                  </a:schemeClr>
                </a:solidFill>
                <a:latin typeface="Segoe UI" panose="020B0502040204020203" pitchFamily="34" charset="0"/>
                <a:cs typeface="Segoe UI" panose="020B0502040204020203" pitchFamily="34" charset="0"/>
              </a:rPr>
              <a:t>Covered later</a:t>
            </a:r>
          </a:p>
          <a:p>
            <a:pPr algn="ctr"/>
            <a:r>
              <a:rPr lang="en-US" sz="1600" b="1" dirty="0">
                <a:solidFill>
                  <a:schemeClr val="accent2">
                    <a:lumMod val="75000"/>
                  </a:schemeClr>
                </a:solidFill>
                <a:latin typeface="Segoe UI" panose="020B0502040204020203" pitchFamily="34" charset="0"/>
                <a:cs typeface="Segoe UI" panose="020B0502040204020203" pitchFamily="34" charset="0"/>
              </a:rPr>
              <a:t>in SAGE II</a:t>
            </a:r>
            <a:endParaRPr lang="en-CH" sz="1600" b="1" dirty="0">
              <a:solidFill>
                <a:schemeClr val="accent2">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877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46F9B4-F5FD-664D-4EA1-CC40313C041D}"/>
              </a:ext>
            </a:extLst>
          </p:cNvPr>
          <p:cNvSpPr txBox="1">
            <a:spLocks/>
          </p:cNvSpPr>
          <p:nvPr/>
        </p:nvSpPr>
        <p:spPr>
          <a:xfrm>
            <a:off x="3537403" y="1628800"/>
            <a:ext cx="5150885" cy="390267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lumMod val="85000"/>
                  </a:schemeClr>
                </a:solidFill>
                <a:latin typeface="Segoe UI" panose="020B0502040204020203" pitchFamily="34" charset="0"/>
                <a:cs typeface="Segoe UI" panose="020B0502040204020203" pitchFamily="34" charset="0"/>
              </a:rPr>
              <a:t>Examples</a:t>
            </a:r>
          </a:p>
          <a:p>
            <a:pPr algn="ctr"/>
            <a:br>
              <a:rPr lang="en-US" b="1" dirty="0">
                <a:latin typeface="Segoe UI" panose="020B0502040204020203" pitchFamily="34" charset="0"/>
                <a:cs typeface="Segoe UI" panose="020B0502040204020203" pitchFamily="34" charset="0"/>
              </a:rPr>
            </a:br>
            <a:endParaRPr lang="en-CH" sz="1800" dirty="0">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5FBF3427-7144-3840-D736-047B035B05A9}"/>
              </a:ext>
            </a:extLst>
          </p:cNvPr>
          <p:cNvCxnSpPr>
            <a:cxnSpLocks/>
          </p:cNvCxnSpPr>
          <p:nvPr/>
        </p:nvCxnSpPr>
        <p:spPr>
          <a:xfrm>
            <a:off x="3537403" y="2708920"/>
            <a:ext cx="51508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6">
            <a:extLst>
              <a:ext uri="{FF2B5EF4-FFF2-40B4-BE49-F238E27FC236}">
                <a16:creationId xmlns:a16="http://schemas.microsoft.com/office/drawing/2014/main" id="{2B62260A-C674-4858-C739-662E0607CB6E}"/>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8617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453399-7166-25C3-ADB9-F91B6543B207}"/>
              </a:ext>
            </a:extLst>
          </p:cNvPr>
          <p:cNvPicPr>
            <a:picLocks noChangeAspect="1"/>
          </p:cNvPicPr>
          <p:nvPr/>
        </p:nvPicPr>
        <p:blipFill rotWithShape="1">
          <a:blip r:embed="rId3"/>
          <a:srcRect l="2701" t="5129" r="4083"/>
          <a:stretch/>
        </p:blipFill>
        <p:spPr>
          <a:xfrm>
            <a:off x="7421880" y="192301"/>
            <a:ext cx="3722370" cy="1949664"/>
          </a:xfrm>
          <a:prstGeom prst="rect">
            <a:avLst/>
          </a:prstGeom>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Metagenomics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5</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How do we study unculturable bacteria?</a:t>
            </a:r>
            <a:endParaRPr lang="en-CH" b="1" dirty="0"/>
          </a:p>
        </p:txBody>
      </p:sp>
      <p:pic>
        <p:nvPicPr>
          <p:cNvPr id="10" name="Picture 2">
            <a:extLst>
              <a:ext uri="{FF2B5EF4-FFF2-40B4-BE49-F238E27FC236}">
                <a16:creationId xmlns:a16="http://schemas.microsoft.com/office/drawing/2014/main" id="{4944EF84-7B81-2984-2217-B004E683DE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738" t="2792" r="42604" b="78084"/>
          <a:stretch/>
        </p:blipFill>
        <p:spPr bwMode="auto">
          <a:xfrm>
            <a:off x="8836951" y="2477468"/>
            <a:ext cx="1153160" cy="1153160"/>
          </a:xfrm>
          <a:prstGeom prst="ellipse">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B236A955-6A77-3579-0084-BB05E83B718D}"/>
              </a:ext>
            </a:extLst>
          </p:cNvPr>
          <p:cNvSpPr/>
          <p:nvPr/>
        </p:nvSpPr>
        <p:spPr>
          <a:xfrm>
            <a:off x="8081773" y="1496401"/>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7" name="Straight Connector 16">
            <a:extLst>
              <a:ext uri="{FF2B5EF4-FFF2-40B4-BE49-F238E27FC236}">
                <a16:creationId xmlns:a16="http://schemas.microsoft.com/office/drawing/2014/main" id="{75BFD8EC-A53A-C9F8-47A3-896A5D7BA900}"/>
              </a:ext>
            </a:extLst>
          </p:cNvPr>
          <p:cNvCxnSpPr>
            <a:cxnSpLocks/>
            <a:stCxn id="16" idx="5"/>
            <a:endCxn id="10" idx="1"/>
          </p:cNvCxnSpPr>
          <p:nvPr/>
        </p:nvCxnSpPr>
        <p:spPr>
          <a:xfrm>
            <a:off x="8141264" y="1555892"/>
            <a:ext cx="864563" cy="1090452"/>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C520B5B-EC7F-89C2-77A6-F1E465C0F72E}"/>
              </a:ext>
            </a:extLst>
          </p:cNvPr>
          <p:cNvSpPr/>
          <p:nvPr/>
        </p:nvSpPr>
        <p:spPr>
          <a:xfrm>
            <a:off x="9356853" y="1620861"/>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22" name="Straight Connector 21">
            <a:extLst>
              <a:ext uri="{FF2B5EF4-FFF2-40B4-BE49-F238E27FC236}">
                <a16:creationId xmlns:a16="http://schemas.microsoft.com/office/drawing/2014/main" id="{3717BF13-CC63-979B-0332-2109D060BCA6}"/>
              </a:ext>
            </a:extLst>
          </p:cNvPr>
          <p:cNvCxnSpPr>
            <a:cxnSpLocks/>
            <a:stCxn id="21" idx="4"/>
            <a:endCxn id="10" idx="0"/>
          </p:cNvCxnSpPr>
          <p:nvPr/>
        </p:nvCxnSpPr>
        <p:spPr>
          <a:xfrm>
            <a:off x="9391702" y="1690559"/>
            <a:ext cx="21829" cy="786909"/>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2B35702-6C57-9172-E893-617206C902F3}"/>
              </a:ext>
            </a:extLst>
          </p:cNvPr>
          <p:cNvSpPr/>
          <p:nvPr/>
        </p:nvSpPr>
        <p:spPr>
          <a:xfrm>
            <a:off x="10505568" y="152125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33" name="Straight Connector 32">
            <a:extLst>
              <a:ext uri="{FF2B5EF4-FFF2-40B4-BE49-F238E27FC236}">
                <a16:creationId xmlns:a16="http://schemas.microsoft.com/office/drawing/2014/main" id="{7E843B15-A823-7ED4-BC15-65F0C438CD88}"/>
              </a:ext>
            </a:extLst>
          </p:cNvPr>
          <p:cNvCxnSpPr>
            <a:cxnSpLocks/>
            <a:stCxn id="30" idx="3"/>
            <a:endCxn id="10" idx="7"/>
          </p:cNvCxnSpPr>
          <p:nvPr/>
        </p:nvCxnSpPr>
        <p:spPr>
          <a:xfrm flipH="1">
            <a:off x="9821235" y="1580747"/>
            <a:ext cx="694540" cy="1065597"/>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0767A3-8369-0C40-CAF4-3D923CBDF2E4}"/>
              </a:ext>
            </a:extLst>
          </p:cNvPr>
          <p:cNvSpPr/>
          <p:nvPr/>
        </p:nvSpPr>
        <p:spPr>
          <a:xfrm>
            <a:off x="8352377" y="2141114"/>
            <a:ext cx="2077375" cy="179829"/>
          </a:xfrm>
          <a:prstGeom prst="ellipse">
            <a:avLst/>
          </a:prstGeom>
          <a:solidFill>
            <a:schemeClr val="bg1">
              <a:alpha val="87000"/>
            </a:schemeClr>
          </a:solidFill>
          <a:ln>
            <a:noFill/>
          </a:ln>
          <a:effectLst>
            <a:glow rad="533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TextBox 35">
            <a:extLst>
              <a:ext uri="{FF2B5EF4-FFF2-40B4-BE49-F238E27FC236}">
                <a16:creationId xmlns:a16="http://schemas.microsoft.com/office/drawing/2014/main" id="{BAB38DDB-934B-C3CB-6F36-893D59F9DA45}"/>
              </a:ext>
            </a:extLst>
          </p:cNvPr>
          <p:cNvSpPr txBox="1"/>
          <p:nvPr/>
        </p:nvSpPr>
        <p:spPr>
          <a:xfrm>
            <a:off x="8320583" y="2073078"/>
            <a:ext cx="2173592" cy="307777"/>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Microbial communities</a:t>
            </a:r>
            <a:endParaRPr lang="en-CH" sz="1400" b="1" dirty="0"/>
          </a:p>
        </p:txBody>
      </p:sp>
      <p:pic>
        <p:nvPicPr>
          <p:cNvPr id="40" name="Picture 39">
            <a:extLst>
              <a:ext uri="{FF2B5EF4-FFF2-40B4-BE49-F238E27FC236}">
                <a16:creationId xmlns:a16="http://schemas.microsoft.com/office/drawing/2014/main" id="{51116853-8268-C6B7-EA6E-D8B587200B2B}"/>
              </a:ext>
            </a:extLst>
          </p:cNvPr>
          <p:cNvPicPr>
            <a:picLocks noChangeAspect="1"/>
          </p:cNvPicPr>
          <p:nvPr/>
        </p:nvPicPr>
        <p:blipFill rotWithShape="1">
          <a:blip r:embed="rId5"/>
          <a:srcRect l="7061" t="2563" r="3292" b="3485"/>
          <a:stretch/>
        </p:blipFill>
        <p:spPr>
          <a:xfrm>
            <a:off x="8843985" y="4022741"/>
            <a:ext cx="1159522" cy="1159522"/>
          </a:xfrm>
          <a:prstGeom prst="ellipse">
            <a:avLst/>
          </a:prstGeom>
          <a:ln w="9525">
            <a:solidFill>
              <a:schemeClr val="tx1"/>
            </a:solidFill>
          </a:ln>
        </p:spPr>
      </p:pic>
      <p:cxnSp>
        <p:nvCxnSpPr>
          <p:cNvPr id="46" name="Straight Arrow Connector 45">
            <a:extLst>
              <a:ext uri="{FF2B5EF4-FFF2-40B4-BE49-F238E27FC236}">
                <a16:creationId xmlns:a16="http://schemas.microsoft.com/office/drawing/2014/main" id="{45F2998E-B723-2E04-3711-A5C44EBD3F2B}"/>
              </a:ext>
            </a:extLst>
          </p:cNvPr>
          <p:cNvCxnSpPr/>
          <p:nvPr/>
        </p:nvCxnSpPr>
        <p:spPr>
          <a:xfrm>
            <a:off x="9413531" y="3630628"/>
            <a:ext cx="0" cy="341656"/>
          </a:xfrm>
          <a:prstGeom prst="straightConnector1">
            <a:avLst/>
          </a:prstGeom>
          <a:ln w="12700">
            <a:solidFill>
              <a:schemeClr val="tx1">
                <a:lumMod val="50000"/>
                <a:lumOff val="50000"/>
              </a:schemeClr>
            </a:solidFill>
            <a:tailEnd type="triangle" w="med" len="lg"/>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9F12559D-A182-3A93-22E1-298B1D769FC1}"/>
              </a:ext>
            </a:extLst>
          </p:cNvPr>
          <p:cNvSpPr txBox="1"/>
          <p:nvPr/>
        </p:nvSpPr>
        <p:spPr>
          <a:xfrm>
            <a:off x="9444753" y="3698126"/>
            <a:ext cx="2442446" cy="276999"/>
          </a:xfrm>
          <a:prstGeom prst="rect">
            <a:avLst/>
          </a:prstGeom>
          <a:noFill/>
        </p:spPr>
        <p:txBody>
          <a:bodyPr wrap="square">
            <a:spAutoFit/>
          </a:bodyPr>
          <a:lstStyle/>
          <a:p>
            <a:r>
              <a:rPr lang="en-US" sz="1200" b="0" i="0" dirty="0">
                <a:solidFill>
                  <a:schemeClr val="bg1">
                    <a:lumMod val="50000"/>
                  </a:schemeClr>
                </a:solidFill>
                <a:effectLst/>
                <a:latin typeface="Segoe UI" panose="020B0502040204020203" pitchFamily="34" charset="0"/>
                <a:cs typeface="Segoe UI" panose="020B0502040204020203" pitchFamily="34" charset="0"/>
              </a:rPr>
              <a:t>Total community DNA extraction</a:t>
            </a:r>
            <a:endParaRPr lang="en-CH" sz="1200" dirty="0"/>
          </a:p>
        </p:txBody>
      </p:sp>
      <p:sp>
        <p:nvSpPr>
          <p:cNvPr id="49" name="TextBox 48">
            <a:extLst>
              <a:ext uri="{FF2B5EF4-FFF2-40B4-BE49-F238E27FC236}">
                <a16:creationId xmlns:a16="http://schemas.microsoft.com/office/drawing/2014/main" id="{3B950669-3AD9-CD65-5768-4810C9425ED5}"/>
              </a:ext>
            </a:extLst>
          </p:cNvPr>
          <p:cNvSpPr txBox="1"/>
          <p:nvPr/>
        </p:nvSpPr>
        <p:spPr>
          <a:xfrm>
            <a:off x="8315820" y="5232720"/>
            <a:ext cx="2173592" cy="307777"/>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Metagenome</a:t>
            </a:r>
            <a:endParaRPr lang="en-CH" sz="1400" b="1" dirty="0"/>
          </a:p>
        </p:txBody>
      </p:sp>
      <p:pic>
        <p:nvPicPr>
          <p:cNvPr id="52" name="Picture 51">
            <a:extLst>
              <a:ext uri="{FF2B5EF4-FFF2-40B4-BE49-F238E27FC236}">
                <a16:creationId xmlns:a16="http://schemas.microsoft.com/office/drawing/2014/main" id="{45A92E6A-E690-EC4C-D3B1-D7C992383A45}"/>
              </a:ext>
            </a:extLst>
          </p:cNvPr>
          <p:cNvPicPr>
            <a:picLocks noChangeAspect="1"/>
          </p:cNvPicPr>
          <p:nvPr/>
        </p:nvPicPr>
        <p:blipFill>
          <a:blip r:embed="rId6"/>
          <a:stretch>
            <a:fillRect/>
          </a:stretch>
        </p:blipFill>
        <p:spPr>
          <a:xfrm>
            <a:off x="10761864" y="2067279"/>
            <a:ext cx="586238" cy="872539"/>
          </a:xfrm>
          <a:prstGeom prst="rect">
            <a:avLst/>
          </a:prstGeom>
        </p:spPr>
      </p:pic>
      <p:sp>
        <p:nvSpPr>
          <p:cNvPr id="53" name="Oval 52">
            <a:extLst>
              <a:ext uri="{FF2B5EF4-FFF2-40B4-BE49-F238E27FC236}">
                <a16:creationId xmlns:a16="http://schemas.microsoft.com/office/drawing/2014/main" id="{71ED1703-F2C5-3972-EE15-4F37AA840FAA}"/>
              </a:ext>
            </a:extLst>
          </p:cNvPr>
          <p:cNvSpPr/>
          <p:nvPr/>
        </p:nvSpPr>
        <p:spPr>
          <a:xfrm>
            <a:off x="10858704" y="2676956"/>
            <a:ext cx="69698" cy="696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54" name="Straight Connector 53">
            <a:extLst>
              <a:ext uri="{FF2B5EF4-FFF2-40B4-BE49-F238E27FC236}">
                <a16:creationId xmlns:a16="http://schemas.microsoft.com/office/drawing/2014/main" id="{232ECA28-D434-0207-C38F-5F0356699053}"/>
              </a:ext>
            </a:extLst>
          </p:cNvPr>
          <p:cNvCxnSpPr>
            <a:cxnSpLocks/>
            <a:stCxn id="53" idx="2"/>
            <a:endCxn id="10" idx="6"/>
          </p:cNvCxnSpPr>
          <p:nvPr/>
        </p:nvCxnSpPr>
        <p:spPr>
          <a:xfrm flipH="1">
            <a:off x="9990111" y="2711805"/>
            <a:ext cx="868593" cy="342243"/>
          </a:xfrm>
          <a:prstGeom prst="line">
            <a:avLst/>
          </a:prstGeom>
          <a:ln cap="rnd">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B977598-B240-9388-A920-D911D0E87C35}"/>
              </a:ext>
            </a:extLst>
          </p:cNvPr>
          <p:cNvSpPr txBox="1"/>
          <p:nvPr/>
        </p:nvSpPr>
        <p:spPr>
          <a:xfrm>
            <a:off x="7627841" y="5536952"/>
            <a:ext cx="3571379" cy="461665"/>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c</a:t>
            </a:r>
            <a:r>
              <a:rPr lang="en-US" sz="1200" b="0" i="0" dirty="0">
                <a:solidFill>
                  <a:schemeClr val="bg1">
                    <a:lumMod val="50000"/>
                  </a:schemeClr>
                </a:solidFill>
                <a:effectLst/>
                <a:latin typeface="Segoe UI" panose="020B0502040204020203" pitchFamily="34" charset="0"/>
                <a:cs typeface="Segoe UI" panose="020B0502040204020203" pitchFamily="34" charset="0"/>
              </a:rPr>
              <a:t>ollection of genetic material (genomes) extracted directly from an environmental/clinal sample</a:t>
            </a:r>
            <a:endParaRPr lang="en-CH" sz="1200" dirty="0"/>
          </a:p>
        </p:txBody>
      </p:sp>
      <p:sp>
        <p:nvSpPr>
          <p:cNvPr id="6" name="TextBox 5">
            <a:extLst>
              <a:ext uri="{FF2B5EF4-FFF2-40B4-BE49-F238E27FC236}">
                <a16:creationId xmlns:a16="http://schemas.microsoft.com/office/drawing/2014/main" id="{C13E7BB7-D383-731A-96D9-38B84A470DCB}"/>
              </a:ext>
            </a:extLst>
          </p:cNvPr>
          <p:cNvSpPr txBox="1"/>
          <p:nvPr/>
        </p:nvSpPr>
        <p:spPr>
          <a:xfrm>
            <a:off x="7118851" y="2854842"/>
            <a:ext cx="1718100" cy="461665"/>
          </a:xfrm>
          <a:prstGeom prst="rect">
            <a:avLst/>
          </a:prstGeom>
          <a:noFill/>
        </p:spPr>
        <p:txBody>
          <a:bodyPr wrap="square">
            <a:spAutoFit/>
          </a:bodyPr>
          <a:lstStyle/>
          <a:p>
            <a:pPr algn="ctr"/>
            <a:r>
              <a:rPr lang="en-US" sz="1200" dirty="0">
                <a:solidFill>
                  <a:schemeClr val="bg1">
                    <a:lumMod val="50000"/>
                  </a:schemeClr>
                </a:solidFill>
                <a:latin typeface="Segoe UI" panose="020B0502040204020203" pitchFamily="34" charset="0"/>
                <a:cs typeface="Segoe UI" panose="020B0502040204020203" pitchFamily="34" charset="0"/>
              </a:rPr>
              <a:t>Who is there?</a:t>
            </a:r>
          </a:p>
          <a:p>
            <a:pPr algn="ctr"/>
            <a:r>
              <a:rPr lang="en-US" sz="1200" dirty="0">
                <a:solidFill>
                  <a:schemeClr val="bg1">
                    <a:lumMod val="50000"/>
                  </a:schemeClr>
                </a:solidFill>
                <a:latin typeface="Segoe UI" panose="020B0502040204020203" pitchFamily="34" charset="0"/>
                <a:cs typeface="Segoe UI" panose="020B0502040204020203" pitchFamily="34" charset="0"/>
              </a:rPr>
              <a:t>What are they doing?</a:t>
            </a:r>
            <a:endParaRPr lang="en-CH"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7C9A23C-11C9-618C-B8A9-490E064A39FC}"/>
              </a:ext>
            </a:extLst>
          </p:cNvPr>
          <p:cNvSpPr txBox="1"/>
          <p:nvPr/>
        </p:nvSpPr>
        <p:spPr>
          <a:xfrm>
            <a:off x="7713752" y="5981970"/>
            <a:ext cx="3462002" cy="492443"/>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Metagenomics </a:t>
            </a:r>
            <a:r>
              <a:rPr lang="en-US" sz="1200" dirty="0">
                <a:solidFill>
                  <a:schemeClr val="bg1">
                    <a:lumMod val="50000"/>
                  </a:schemeClr>
                </a:solidFill>
                <a:latin typeface="Segoe UI" panose="020B0502040204020203" pitchFamily="34" charset="0"/>
                <a:cs typeface="Segoe UI" panose="020B0502040204020203" pitchFamily="34" charset="0"/>
              </a:rPr>
              <a:t>is the study of metagenomes by sequencing</a:t>
            </a:r>
            <a:endParaRPr lang="en-CH" sz="1200" dirty="0">
              <a:solidFill>
                <a:schemeClr val="bg1">
                  <a:lumMod val="50000"/>
                </a:schemeClr>
              </a:solidFill>
            </a:endParaRPr>
          </a:p>
        </p:txBody>
      </p:sp>
      <p:sp>
        <p:nvSpPr>
          <p:cNvPr id="4" name="Footer Placeholder 6">
            <a:extLst>
              <a:ext uri="{FF2B5EF4-FFF2-40B4-BE49-F238E27FC236}">
                <a16:creationId xmlns:a16="http://schemas.microsoft.com/office/drawing/2014/main" id="{FD5BF550-E3B1-3A8C-B9E1-B83A2F7652D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80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50</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Examples</a:t>
            </a:r>
          </a:p>
        </p:txBody>
      </p:sp>
      <p:pic>
        <p:nvPicPr>
          <p:cNvPr id="3" name="Picture 2">
            <a:extLst>
              <a:ext uri="{FF2B5EF4-FFF2-40B4-BE49-F238E27FC236}">
                <a16:creationId xmlns:a16="http://schemas.microsoft.com/office/drawing/2014/main" id="{DC3F7582-5686-DDFB-62AE-3DD96C8DCB23}"/>
              </a:ext>
            </a:extLst>
          </p:cNvPr>
          <p:cNvPicPr>
            <a:picLocks noChangeAspect="1"/>
          </p:cNvPicPr>
          <p:nvPr/>
        </p:nvPicPr>
        <p:blipFill>
          <a:blip r:embed="rId3"/>
          <a:stretch>
            <a:fillRect/>
          </a:stretch>
        </p:blipFill>
        <p:spPr>
          <a:xfrm>
            <a:off x="908494" y="548680"/>
            <a:ext cx="6114851" cy="2353186"/>
          </a:xfrm>
          <a:prstGeom prst="rect">
            <a:avLst/>
          </a:prstGeom>
        </p:spPr>
      </p:pic>
      <p:sp>
        <p:nvSpPr>
          <p:cNvPr id="7" name="Rectangle 6">
            <a:extLst>
              <a:ext uri="{FF2B5EF4-FFF2-40B4-BE49-F238E27FC236}">
                <a16:creationId xmlns:a16="http://schemas.microsoft.com/office/drawing/2014/main" id="{E91ED136-9CBC-F6AF-42C7-28F840818F9C}"/>
              </a:ext>
            </a:extLst>
          </p:cNvPr>
          <p:cNvSpPr/>
          <p:nvPr/>
        </p:nvSpPr>
        <p:spPr>
          <a:xfrm>
            <a:off x="1559496" y="2276872"/>
            <a:ext cx="2402904" cy="212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386" name="Picture 2" descr="Earth Microbiome Project - Wikipedia">
            <a:extLst>
              <a:ext uri="{FF2B5EF4-FFF2-40B4-BE49-F238E27FC236}">
                <a16:creationId xmlns:a16="http://schemas.microsoft.com/office/drawing/2014/main" id="{93A4E80E-5375-7224-ABC3-A6C65D958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413" y="548680"/>
            <a:ext cx="1603005" cy="12881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C334E-EF74-0340-680B-D23AD25DDBF0}"/>
              </a:ext>
            </a:extLst>
          </p:cNvPr>
          <p:cNvSpPr txBox="1"/>
          <p:nvPr/>
        </p:nvSpPr>
        <p:spPr>
          <a:xfrm>
            <a:off x="10061831" y="1836809"/>
            <a:ext cx="1512168" cy="215444"/>
          </a:xfrm>
          <a:prstGeom prst="rect">
            <a:avLst/>
          </a:prstGeom>
          <a:noFill/>
        </p:spPr>
        <p:txBody>
          <a:bodyPr wrap="square">
            <a:spAutoFit/>
          </a:bodyPr>
          <a:lstStyle/>
          <a:p>
            <a:pPr algn="ctr"/>
            <a:r>
              <a:rPr lang="en-US" sz="800" dirty="0">
                <a:latin typeface="Segoe UI" panose="020B0502040204020203" pitchFamily="34" charset="0"/>
                <a:cs typeface="Segoe UI" panose="020B0502040204020203" pitchFamily="34" charset="0"/>
              </a:rPr>
              <a:t>https://earthmicrobiome.org/</a:t>
            </a:r>
            <a:endParaRPr lang="LID4096" sz="800" dirty="0"/>
          </a:p>
        </p:txBody>
      </p:sp>
      <p:sp>
        <p:nvSpPr>
          <p:cNvPr id="11" name="TextBox 10">
            <a:extLst>
              <a:ext uri="{FF2B5EF4-FFF2-40B4-BE49-F238E27FC236}">
                <a16:creationId xmlns:a16="http://schemas.microsoft.com/office/drawing/2014/main" id="{46D86E11-FE65-4479-6ABB-DF5BE79F66A2}"/>
              </a:ext>
            </a:extLst>
          </p:cNvPr>
          <p:cNvSpPr txBox="1"/>
          <p:nvPr/>
        </p:nvSpPr>
        <p:spPr>
          <a:xfrm>
            <a:off x="7157847" y="620688"/>
            <a:ext cx="2903984" cy="769441"/>
          </a:xfrm>
          <a:prstGeom prst="rect">
            <a:avLst/>
          </a:prstGeom>
          <a:noFill/>
        </p:spPr>
        <p:txBody>
          <a:bodyPr wrap="square">
            <a:spAutoFit/>
          </a:bodyPr>
          <a:lstStyle/>
          <a:p>
            <a:pPr algn="ctr"/>
            <a:r>
              <a:rPr lang="en-US" sz="1100" i="0" dirty="0">
                <a:solidFill>
                  <a:srgbClr val="666666"/>
                </a:solidFill>
                <a:effectLst/>
                <a:latin typeface="Segoe UI" panose="020B0502040204020203" pitchFamily="34" charset="0"/>
                <a:cs typeface="Segoe UI" panose="020B0502040204020203" pitchFamily="34" charset="0"/>
              </a:rPr>
              <a:t>“a systematic attempt to characterize global microbial taxonomic and functional diversity for the benefit of the planet and humankind”</a:t>
            </a:r>
          </a:p>
        </p:txBody>
      </p:sp>
      <p:grpSp>
        <p:nvGrpSpPr>
          <p:cNvPr id="14" name="Group 13">
            <a:extLst>
              <a:ext uri="{FF2B5EF4-FFF2-40B4-BE49-F238E27FC236}">
                <a16:creationId xmlns:a16="http://schemas.microsoft.com/office/drawing/2014/main" id="{1A3FB098-AF8D-CC09-FC29-F2D4D789BB7C}"/>
              </a:ext>
            </a:extLst>
          </p:cNvPr>
          <p:cNvGrpSpPr/>
          <p:nvPr/>
        </p:nvGrpSpPr>
        <p:grpSpPr>
          <a:xfrm>
            <a:off x="5289456" y="2383036"/>
            <a:ext cx="6325398" cy="4138969"/>
            <a:chOff x="5289456" y="2383036"/>
            <a:chExt cx="6325398" cy="4138969"/>
          </a:xfrm>
        </p:grpSpPr>
        <p:pic>
          <p:nvPicPr>
            <p:cNvPr id="16388" name="Picture 4" descr="Figure 1">
              <a:extLst>
                <a:ext uri="{FF2B5EF4-FFF2-40B4-BE49-F238E27FC236}">
                  <a16:creationId xmlns:a16="http://schemas.microsoft.com/office/drawing/2014/main" id="{F81228D6-1814-BB98-BC02-2C4129081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430" y="2383036"/>
              <a:ext cx="6256424" cy="31779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82A0E9-5314-9999-D2A6-D88A16595D51}"/>
                </a:ext>
              </a:extLst>
            </p:cNvPr>
            <p:cNvSpPr txBox="1"/>
            <p:nvPr/>
          </p:nvSpPr>
          <p:spPr>
            <a:xfrm>
              <a:off x="5289456" y="5598675"/>
              <a:ext cx="6325398" cy="923330"/>
            </a:xfrm>
            <a:prstGeom prst="rect">
              <a:avLst/>
            </a:prstGeom>
            <a:noFill/>
          </p:spPr>
          <p:txBody>
            <a:bodyPr wrap="square">
              <a:spAutoFit/>
            </a:bodyPr>
            <a:lstStyle/>
            <a:p>
              <a:pPr algn="just"/>
              <a:r>
                <a:rPr lang="en-US" sz="900" b="1" i="0" u="none" strike="noStrike" baseline="0" dirty="0">
                  <a:latin typeface="Segoe UI" panose="020B0502040204020203" pitchFamily="34" charset="0"/>
                  <a:cs typeface="Segoe UI" panose="020B0502040204020203" pitchFamily="34" charset="0"/>
                </a:rPr>
                <a:t>Figure 1 </a:t>
              </a:r>
              <a:r>
                <a:rPr lang="en-US" sz="900" b="0" i="0" u="none" strike="noStrike" baseline="0" dirty="0">
                  <a:latin typeface="Segoe UI" panose="020B0502040204020203" pitchFamily="34" charset="0"/>
                  <a:cs typeface="Segoe UI" panose="020B0502040204020203" pitchFamily="34" charset="0"/>
                </a:rPr>
                <a:t>| </a:t>
              </a:r>
              <a:r>
                <a:rPr lang="en-US" sz="900" b="1" i="0" u="none" strike="noStrike" baseline="0" dirty="0">
                  <a:latin typeface="Segoe UI" panose="020B0502040204020203" pitchFamily="34" charset="0"/>
                  <a:cs typeface="Segoe UI" panose="020B0502040204020203" pitchFamily="34" charset="0"/>
                </a:rPr>
                <a:t>Environment type and provenance of samples. a</a:t>
              </a:r>
              <a:r>
                <a:rPr lang="en-US" sz="900" b="0" i="0" u="none" strike="noStrike" baseline="0" dirty="0">
                  <a:latin typeface="Segoe UI" panose="020B0502040204020203" pitchFamily="34" charset="0"/>
                  <a:cs typeface="Segoe UI" panose="020B0502040204020203" pitchFamily="34" charset="0"/>
                </a:rPr>
                <a:t>, The EMP ontology (EMPO) classifies microbial environments (level 3) as free-living or host-associated (level 1) and saline or non-saline (if free-living) or animal or plant (if host-associated) (level 2). The number out of 23,828 samples in the QC-filtered subset in each environment is provided. EMPO is described with examples at http://www.earthmicrobiome.org/protocolsand-standards/empo. </a:t>
              </a:r>
              <a:r>
                <a:rPr lang="en-US" sz="900" b="1" i="0" u="none" strike="noStrike" baseline="0" dirty="0">
                  <a:latin typeface="Segoe UI" panose="020B0502040204020203" pitchFamily="34" charset="0"/>
                  <a:cs typeface="Segoe UI" panose="020B0502040204020203" pitchFamily="34" charset="0"/>
                </a:rPr>
                <a:t>b</a:t>
              </a:r>
              <a:r>
                <a:rPr lang="en-US" sz="900" b="0" i="0" u="none" strike="noStrike" baseline="0" dirty="0">
                  <a:latin typeface="Segoe UI" panose="020B0502040204020203" pitchFamily="34" charset="0"/>
                  <a:cs typeface="Segoe UI" panose="020B0502040204020203" pitchFamily="34" charset="0"/>
                </a:rPr>
                <a:t>, Global scope of sample provenance: samples come </a:t>
              </a:r>
              <a:r>
                <a:rPr lang="es-ES" sz="900" b="0" i="0" u="none" strike="noStrike" baseline="0" dirty="0" err="1">
                  <a:latin typeface="Segoe UI" panose="020B0502040204020203" pitchFamily="34" charset="0"/>
                  <a:cs typeface="Segoe UI" panose="020B0502040204020203" pitchFamily="34" charset="0"/>
                </a:rPr>
                <a:t>from</a:t>
              </a:r>
              <a:r>
                <a:rPr lang="es-ES" sz="900" b="0" i="0" u="none" strike="noStrike" baseline="0" dirty="0">
                  <a:latin typeface="Segoe UI" panose="020B0502040204020203" pitchFamily="34" charset="0"/>
                  <a:cs typeface="Segoe UI" panose="020B0502040204020203" pitchFamily="34" charset="0"/>
                </a:rPr>
                <a:t> 7 </a:t>
              </a:r>
              <a:r>
                <a:rPr lang="es-ES" sz="900" b="0" i="0" u="none" strike="noStrike" baseline="0" dirty="0" err="1">
                  <a:latin typeface="Segoe UI" panose="020B0502040204020203" pitchFamily="34" charset="0"/>
                  <a:cs typeface="Segoe UI" panose="020B0502040204020203" pitchFamily="34" charset="0"/>
                </a:rPr>
                <a:t>continents</a:t>
              </a:r>
              <a:r>
                <a:rPr lang="es-ES" sz="900" b="0" i="0" u="none" strike="noStrike" baseline="0" dirty="0">
                  <a:latin typeface="Segoe UI" panose="020B0502040204020203" pitchFamily="34" charset="0"/>
                  <a:cs typeface="Segoe UI" panose="020B0502040204020203" pitchFamily="34" charset="0"/>
                </a:rPr>
                <a:t>, 43 </a:t>
              </a:r>
              <a:r>
                <a:rPr lang="es-ES" sz="900" b="0" i="0" u="none" strike="noStrike" baseline="0" dirty="0" err="1">
                  <a:latin typeface="Segoe UI" panose="020B0502040204020203" pitchFamily="34" charset="0"/>
                  <a:cs typeface="Segoe UI" panose="020B0502040204020203" pitchFamily="34" charset="0"/>
                </a:rPr>
                <a:t>countries</a:t>
              </a:r>
              <a:r>
                <a:rPr lang="es-ES" sz="900" b="0" i="0" u="none" strike="noStrike" baseline="0" dirty="0">
                  <a:latin typeface="Segoe UI" panose="020B0502040204020203" pitchFamily="34" charset="0"/>
                  <a:cs typeface="Segoe UI" panose="020B0502040204020203" pitchFamily="34" charset="0"/>
                </a:rPr>
                <a:t>, 21 </a:t>
              </a:r>
              <a:r>
                <a:rPr lang="es-ES" sz="900" b="0" i="0" u="none" strike="noStrike" baseline="0" dirty="0" err="1">
                  <a:latin typeface="Segoe UI" panose="020B0502040204020203" pitchFamily="34" charset="0"/>
                  <a:cs typeface="Segoe UI" panose="020B0502040204020203" pitchFamily="34" charset="0"/>
                </a:rPr>
                <a:t>biomes</a:t>
              </a:r>
              <a:r>
                <a:rPr lang="es-ES" sz="900" b="0" i="0" u="none" strike="noStrike" baseline="0" dirty="0">
                  <a:latin typeface="Segoe UI" panose="020B0502040204020203" pitchFamily="34" charset="0"/>
                  <a:cs typeface="Segoe UI" panose="020B0502040204020203" pitchFamily="34" charset="0"/>
                </a:rPr>
                <a:t> (ENVO), 92 </a:t>
              </a:r>
              <a:r>
                <a:rPr lang="es-ES" sz="900" b="0" i="0" u="none" strike="noStrike" baseline="0" dirty="0" err="1">
                  <a:latin typeface="Segoe UI" panose="020B0502040204020203" pitchFamily="34" charset="0"/>
                  <a:cs typeface="Segoe UI" panose="020B0502040204020203" pitchFamily="34" charset="0"/>
                </a:rPr>
                <a:t>environmental</a:t>
              </a:r>
              <a:r>
                <a:rPr lang="es-ES" sz="900" dirty="0">
                  <a:latin typeface="Segoe UI" panose="020B0502040204020203" pitchFamily="34" charset="0"/>
                  <a:cs typeface="Segoe UI" panose="020B0502040204020203" pitchFamily="34" charset="0"/>
                </a:rPr>
                <a:t> </a:t>
              </a:r>
              <a:r>
                <a:rPr lang="es-ES" sz="900" b="0" i="0" u="none" strike="noStrike" baseline="0" dirty="0" err="1">
                  <a:latin typeface="Segoe UI" panose="020B0502040204020203" pitchFamily="34" charset="0"/>
                  <a:cs typeface="Segoe UI" panose="020B0502040204020203" pitchFamily="34" charset="0"/>
                </a:rPr>
                <a:t>features</a:t>
              </a:r>
              <a:r>
                <a:rPr lang="es-ES" sz="900" b="0" i="0" u="none" strike="noStrike" baseline="0" dirty="0">
                  <a:latin typeface="Segoe UI" panose="020B0502040204020203" pitchFamily="34" charset="0"/>
                  <a:cs typeface="Segoe UI" panose="020B0502040204020203" pitchFamily="34" charset="0"/>
                </a:rPr>
                <a:t> (ENVO), and 17 </a:t>
              </a:r>
              <a:r>
                <a:rPr lang="es-ES" sz="900" b="0" i="0" u="none" strike="noStrike" baseline="0" dirty="0" err="1">
                  <a:latin typeface="Segoe UI" panose="020B0502040204020203" pitchFamily="34" charset="0"/>
                  <a:cs typeface="Segoe UI" panose="020B0502040204020203" pitchFamily="34" charset="0"/>
                </a:rPr>
                <a:t>environments</a:t>
              </a:r>
              <a:r>
                <a:rPr lang="es-ES" sz="900" b="0" i="0" u="none" strike="noStrike" baseline="0" dirty="0">
                  <a:latin typeface="Segoe UI" panose="020B0502040204020203" pitchFamily="34" charset="0"/>
                  <a:cs typeface="Segoe UI" panose="020B0502040204020203" pitchFamily="34" charset="0"/>
                </a:rPr>
                <a:t> (EMPO).</a:t>
              </a:r>
              <a:endParaRPr lang="LID4096" sz="900" dirty="0">
                <a:latin typeface="Segoe UI" panose="020B0502040204020203" pitchFamily="34" charset="0"/>
                <a:cs typeface="Segoe UI" panose="020B0502040204020203" pitchFamily="34" charset="0"/>
              </a:endParaRPr>
            </a:p>
          </p:txBody>
        </p:sp>
      </p:grpSp>
      <p:grpSp>
        <p:nvGrpSpPr>
          <p:cNvPr id="17" name="Group 16">
            <a:extLst>
              <a:ext uri="{FF2B5EF4-FFF2-40B4-BE49-F238E27FC236}">
                <a16:creationId xmlns:a16="http://schemas.microsoft.com/office/drawing/2014/main" id="{25A7ED14-83E3-2B25-EDEA-BEDBEC54FB7F}"/>
              </a:ext>
            </a:extLst>
          </p:cNvPr>
          <p:cNvGrpSpPr/>
          <p:nvPr/>
        </p:nvGrpSpPr>
        <p:grpSpPr>
          <a:xfrm>
            <a:off x="3899081" y="2747090"/>
            <a:ext cx="7674918" cy="3765935"/>
            <a:chOff x="4225636" y="2025650"/>
            <a:chExt cx="7674918" cy="3765935"/>
          </a:xfrm>
        </p:grpSpPr>
        <p:pic>
          <p:nvPicPr>
            <p:cNvPr id="16390" name="Picture 6" descr="Figure 2">
              <a:extLst>
                <a:ext uri="{FF2B5EF4-FFF2-40B4-BE49-F238E27FC236}">
                  <a16:creationId xmlns:a16="http://schemas.microsoft.com/office/drawing/2014/main" id="{B38EEB42-D303-1D07-39C1-C661C60A2A6D}"/>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225636" y="2031011"/>
              <a:ext cx="3740727" cy="17916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igure 2">
              <a:extLst>
                <a:ext uri="{FF2B5EF4-FFF2-40B4-BE49-F238E27FC236}">
                  <a16:creationId xmlns:a16="http://schemas.microsoft.com/office/drawing/2014/main" id="{1963BDE9-60EF-FB39-ACC4-ED823BBD44BF}"/>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307" r="-1" b="-623"/>
            <a:stretch/>
          </p:blipFill>
          <p:spPr bwMode="auto">
            <a:xfrm>
              <a:off x="4655840" y="3822700"/>
              <a:ext cx="7244714" cy="19688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Figure 2">
              <a:extLst>
                <a:ext uri="{FF2B5EF4-FFF2-40B4-BE49-F238E27FC236}">
                  <a16:creationId xmlns:a16="http://schemas.microsoft.com/office/drawing/2014/main" id="{FF3E0F8B-F9C7-AA2B-D48F-D2BCA7859A14}"/>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994464" y="2025650"/>
              <a:ext cx="3740727" cy="18213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50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51</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Examples</a:t>
            </a:r>
          </a:p>
        </p:txBody>
      </p:sp>
      <p:pic>
        <p:nvPicPr>
          <p:cNvPr id="3" name="Picture 2">
            <a:extLst>
              <a:ext uri="{FF2B5EF4-FFF2-40B4-BE49-F238E27FC236}">
                <a16:creationId xmlns:a16="http://schemas.microsoft.com/office/drawing/2014/main" id="{66F0CFCF-6F0F-B8C8-069D-678010CF3696}"/>
              </a:ext>
            </a:extLst>
          </p:cNvPr>
          <p:cNvPicPr>
            <a:picLocks noChangeAspect="1"/>
          </p:cNvPicPr>
          <p:nvPr/>
        </p:nvPicPr>
        <p:blipFill>
          <a:blip r:embed="rId3"/>
          <a:stretch>
            <a:fillRect/>
          </a:stretch>
        </p:blipFill>
        <p:spPr>
          <a:xfrm>
            <a:off x="798629" y="548680"/>
            <a:ext cx="6519128" cy="1641906"/>
          </a:xfrm>
          <a:prstGeom prst="rect">
            <a:avLst/>
          </a:prstGeom>
        </p:spPr>
      </p:pic>
      <p:pic>
        <p:nvPicPr>
          <p:cNvPr id="18434" name="Picture 2" descr="Figure 1">
            <a:extLst>
              <a:ext uri="{FF2B5EF4-FFF2-40B4-BE49-F238E27FC236}">
                <a16:creationId xmlns:a16="http://schemas.microsoft.com/office/drawing/2014/main" id="{4F2EBF57-F2EC-3B16-AC54-6173995FCA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233"/>
          <a:stretch/>
        </p:blipFill>
        <p:spPr bwMode="auto">
          <a:xfrm>
            <a:off x="535890" y="2420888"/>
            <a:ext cx="7041672" cy="34722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407830-3636-F7AC-6896-183D6FAC835A}"/>
              </a:ext>
            </a:extLst>
          </p:cNvPr>
          <p:cNvSpPr txBox="1"/>
          <p:nvPr/>
        </p:nvSpPr>
        <p:spPr>
          <a:xfrm>
            <a:off x="7968208" y="3573016"/>
            <a:ext cx="3036887" cy="1384995"/>
          </a:xfrm>
          <a:prstGeom prst="rect">
            <a:avLst/>
          </a:prstGeom>
          <a:noFill/>
        </p:spPr>
        <p:txBody>
          <a:bodyPr>
            <a:spAutoFit/>
          </a:bodyPr>
          <a:lstStyle/>
          <a:p>
            <a:pPr marL="285750" indent="-285750" fontAlgn="auto">
              <a:spcBef>
                <a:spcPts val="0"/>
              </a:spcBef>
              <a:spcAft>
                <a:spcPts val="0"/>
              </a:spcAft>
              <a:buFont typeface="Arial" panose="020B0604020202020204" pitchFamily="34" charset="0"/>
              <a:buChar char="•"/>
              <a:defRPr/>
            </a:pPr>
            <a:r>
              <a:rPr lang="en-US" sz="1400" b="1" dirty="0">
                <a:latin typeface="Segoe UI" panose="020B0502040204020203" pitchFamily="34" charset="0"/>
                <a:cs typeface="Segoe UI" panose="020B0502040204020203" pitchFamily="34" charset="0"/>
              </a:rPr>
              <a:t>299 fecal samples</a:t>
            </a:r>
          </a:p>
          <a:p>
            <a:pPr marL="285750" indent="-285750" fontAlgn="auto">
              <a:spcBef>
                <a:spcPts val="0"/>
              </a:spcBef>
              <a:spcAft>
                <a:spcPts val="0"/>
              </a:spcAft>
              <a:buFont typeface="Arial" panose="020B0604020202020204" pitchFamily="34" charset="0"/>
              <a:buChar char="•"/>
              <a:defRPr/>
            </a:pPr>
            <a:r>
              <a:rPr lang="en-US" sz="1400" dirty="0">
                <a:latin typeface="Segoe UI" panose="020B0502040204020203" pitchFamily="34" charset="0"/>
                <a:cs typeface="Segoe UI" panose="020B0502040204020203" pitchFamily="34" charset="0"/>
              </a:rPr>
              <a:t>Collected during 1 year</a:t>
            </a:r>
          </a:p>
          <a:p>
            <a:pPr marL="285750" indent="-285750" fontAlgn="auto">
              <a:spcBef>
                <a:spcPts val="0"/>
              </a:spcBef>
              <a:spcAft>
                <a:spcPts val="0"/>
              </a:spcAft>
              <a:buFont typeface="Arial" panose="020B0604020202020204" pitchFamily="34" charset="0"/>
              <a:buChar char="•"/>
              <a:defRPr/>
            </a:pPr>
            <a:r>
              <a:rPr lang="en-US" sz="1400" dirty="0">
                <a:latin typeface="Segoe UI" panose="020B0502040204020203" pitchFamily="34" charset="0"/>
                <a:cs typeface="Segoe UI" panose="020B0502040204020203" pitchFamily="34" charset="0"/>
              </a:rPr>
              <a:t>~360 OTUs (97% Id)</a:t>
            </a:r>
          </a:p>
          <a:p>
            <a:pPr marL="285750" indent="-285750" fontAlgn="auto">
              <a:spcBef>
                <a:spcPts val="0"/>
              </a:spcBef>
              <a:spcAft>
                <a:spcPts val="0"/>
              </a:spcAft>
              <a:buFont typeface="Arial" panose="020B0604020202020204" pitchFamily="34" charset="0"/>
              <a:buChar char="•"/>
              <a:defRPr/>
            </a:pPr>
            <a:r>
              <a:rPr lang="en-US" sz="1400" dirty="0">
                <a:latin typeface="Segoe UI" panose="020B0502040204020203" pitchFamily="34" charset="0"/>
                <a:cs typeface="Segoe UI" panose="020B0502040204020203" pitchFamily="34" charset="0"/>
              </a:rPr>
              <a:t>Robust, but subtle changes</a:t>
            </a:r>
          </a:p>
          <a:p>
            <a:pPr marL="285750" indent="-285750" fontAlgn="auto">
              <a:spcBef>
                <a:spcPts val="0"/>
              </a:spcBef>
              <a:spcAft>
                <a:spcPts val="0"/>
              </a:spcAft>
              <a:buFont typeface="Arial" panose="020B0604020202020204" pitchFamily="34" charset="0"/>
              <a:buChar char="•"/>
              <a:defRPr/>
            </a:pPr>
            <a:r>
              <a:rPr lang="en-US" sz="1400" dirty="0">
                <a:latin typeface="Segoe UI" panose="020B0502040204020203" pitchFamily="34" charset="0"/>
                <a:cs typeface="Segoe UI" panose="020B0502040204020203" pitchFamily="34" charset="0"/>
              </a:rPr>
              <a:t>Living abroad or illness cause perturbations</a:t>
            </a:r>
          </a:p>
        </p:txBody>
      </p:sp>
    </p:spTree>
    <p:extLst>
      <p:ext uri="{BB962C8B-B14F-4D97-AF65-F5344CB8AC3E}">
        <p14:creationId xmlns:p14="http://schemas.microsoft.com/office/powerpoint/2010/main" val="44229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52</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Examples</a:t>
            </a:r>
          </a:p>
        </p:txBody>
      </p:sp>
      <p:pic>
        <p:nvPicPr>
          <p:cNvPr id="41" name="Picture 40">
            <a:extLst>
              <a:ext uri="{FF2B5EF4-FFF2-40B4-BE49-F238E27FC236}">
                <a16:creationId xmlns:a16="http://schemas.microsoft.com/office/drawing/2014/main" id="{B38CE47B-6A27-33EC-D297-DE989C0EC8CD}"/>
              </a:ext>
            </a:extLst>
          </p:cNvPr>
          <p:cNvPicPr>
            <a:picLocks noChangeAspect="1"/>
          </p:cNvPicPr>
          <p:nvPr/>
        </p:nvPicPr>
        <p:blipFill>
          <a:blip r:embed="rId3"/>
          <a:stretch>
            <a:fillRect/>
          </a:stretch>
        </p:blipFill>
        <p:spPr>
          <a:xfrm>
            <a:off x="908494" y="534154"/>
            <a:ext cx="5907586" cy="1429661"/>
          </a:xfrm>
          <a:prstGeom prst="rect">
            <a:avLst/>
          </a:prstGeom>
        </p:spPr>
      </p:pic>
      <p:pic>
        <p:nvPicPr>
          <p:cNvPr id="9222" name="Picture 6" descr="Fig. 1">
            <a:extLst>
              <a:ext uri="{FF2B5EF4-FFF2-40B4-BE49-F238E27FC236}">
                <a16:creationId xmlns:a16="http://schemas.microsoft.com/office/drawing/2014/main" id="{A2D0F262-3BD6-E108-5DF0-282361F68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34" b="16027"/>
          <a:stretch/>
        </p:blipFill>
        <p:spPr bwMode="auto">
          <a:xfrm>
            <a:off x="8263111" y="644916"/>
            <a:ext cx="3593529" cy="4937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649114-CAE7-EDD2-6B9B-438EF4879816}"/>
              </a:ext>
            </a:extLst>
          </p:cNvPr>
          <p:cNvSpPr txBox="1"/>
          <p:nvPr/>
        </p:nvSpPr>
        <p:spPr>
          <a:xfrm>
            <a:off x="7608168" y="4859868"/>
            <a:ext cx="599728" cy="3693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Bulk soil</a:t>
            </a:r>
            <a:endParaRPr lang="LID4096" sz="900" b="1" dirty="0"/>
          </a:p>
        </p:txBody>
      </p:sp>
      <p:sp>
        <p:nvSpPr>
          <p:cNvPr id="7" name="TextBox 6">
            <a:extLst>
              <a:ext uri="{FF2B5EF4-FFF2-40B4-BE49-F238E27FC236}">
                <a16:creationId xmlns:a16="http://schemas.microsoft.com/office/drawing/2014/main" id="{0470638A-CD1F-A3C7-6477-231300F53B73}"/>
              </a:ext>
            </a:extLst>
          </p:cNvPr>
          <p:cNvSpPr txBox="1"/>
          <p:nvPr/>
        </p:nvSpPr>
        <p:spPr>
          <a:xfrm>
            <a:off x="7476492" y="3354625"/>
            <a:ext cx="851756" cy="3693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Root </a:t>
            </a:r>
            <a:r>
              <a:rPr lang="en-US" sz="900" b="1" dirty="0" err="1">
                <a:latin typeface="Segoe UI" panose="020B0502040204020203" pitchFamily="34" charset="0"/>
                <a:cs typeface="Segoe UI" panose="020B0502040204020203" pitchFamily="34" charset="0"/>
              </a:rPr>
              <a:t>endosphere</a:t>
            </a:r>
            <a:endParaRPr lang="LID4096" sz="900" b="1" dirty="0"/>
          </a:p>
        </p:txBody>
      </p:sp>
      <p:sp>
        <p:nvSpPr>
          <p:cNvPr id="8" name="TextBox 7">
            <a:extLst>
              <a:ext uri="{FF2B5EF4-FFF2-40B4-BE49-F238E27FC236}">
                <a16:creationId xmlns:a16="http://schemas.microsoft.com/office/drawing/2014/main" id="{BB094B3B-02C2-747F-A771-8B5C81C682F4}"/>
              </a:ext>
            </a:extLst>
          </p:cNvPr>
          <p:cNvSpPr txBox="1"/>
          <p:nvPr/>
        </p:nvSpPr>
        <p:spPr>
          <a:xfrm>
            <a:off x="7464152" y="2564904"/>
            <a:ext cx="887760" cy="3693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Stem </a:t>
            </a:r>
            <a:r>
              <a:rPr lang="en-US" sz="900" b="1" dirty="0" err="1">
                <a:latin typeface="Segoe UI" panose="020B0502040204020203" pitchFamily="34" charset="0"/>
                <a:cs typeface="Segoe UI" panose="020B0502040204020203" pitchFamily="34" charset="0"/>
              </a:rPr>
              <a:t>endosphere</a:t>
            </a:r>
            <a:endParaRPr lang="LID4096" sz="900" b="1" dirty="0"/>
          </a:p>
        </p:txBody>
      </p:sp>
      <p:sp>
        <p:nvSpPr>
          <p:cNvPr id="11" name="TextBox 10">
            <a:extLst>
              <a:ext uri="{FF2B5EF4-FFF2-40B4-BE49-F238E27FC236}">
                <a16:creationId xmlns:a16="http://schemas.microsoft.com/office/drawing/2014/main" id="{25A5115E-5973-CE0F-B61E-9C4C4AF910E2}"/>
              </a:ext>
            </a:extLst>
          </p:cNvPr>
          <p:cNvSpPr txBox="1"/>
          <p:nvPr/>
        </p:nvSpPr>
        <p:spPr>
          <a:xfrm>
            <a:off x="7392144" y="1772816"/>
            <a:ext cx="1031776" cy="3693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Leaf </a:t>
            </a:r>
          </a:p>
          <a:p>
            <a:pPr algn="ctr"/>
            <a:r>
              <a:rPr lang="en-US" sz="900" b="1" dirty="0" err="1">
                <a:latin typeface="Segoe UI" panose="020B0502040204020203" pitchFamily="34" charset="0"/>
                <a:cs typeface="Segoe UI" panose="020B0502040204020203" pitchFamily="34" charset="0"/>
              </a:rPr>
              <a:t>endosphere</a:t>
            </a:r>
            <a:endParaRPr lang="LID4096" sz="900" b="1" dirty="0"/>
          </a:p>
        </p:txBody>
      </p:sp>
      <p:sp>
        <p:nvSpPr>
          <p:cNvPr id="12" name="TextBox 11">
            <a:extLst>
              <a:ext uri="{FF2B5EF4-FFF2-40B4-BE49-F238E27FC236}">
                <a16:creationId xmlns:a16="http://schemas.microsoft.com/office/drawing/2014/main" id="{FEE49687-8EE5-6BAF-EEAF-611B5588052B}"/>
              </a:ext>
            </a:extLst>
          </p:cNvPr>
          <p:cNvSpPr txBox="1"/>
          <p:nvPr/>
        </p:nvSpPr>
        <p:spPr>
          <a:xfrm>
            <a:off x="7644172" y="1037928"/>
            <a:ext cx="527720" cy="2308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Seeds</a:t>
            </a:r>
            <a:endParaRPr lang="LID4096" sz="900" b="1" dirty="0"/>
          </a:p>
        </p:txBody>
      </p:sp>
      <p:pic>
        <p:nvPicPr>
          <p:cNvPr id="14" name="Picture 6" descr="Fig. 1">
            <a:extLst>
              <a:ext uri="{FF2B5EF4-FFF2-40B4-BE49-F238E27FC236}">
                <a16:creationId xmlns:a16="http://schemas.microsoft.com/office/drawing/2014/main" id="{ABAC9592-C62A-D6B0-0236-37F107C076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 t="83973" r="1"/>
          <a:stretch/>
        </p:blipFill>
        <p:spPr bwMode="auto">
          <a:xfrm>
            <a:off x="6482896" y="5589240"/>
            <a:ext cx="5385247" cy="9424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ig. 1">
            <a:extLst>
              <a:ext uri="{FF2B5EF4-FFF2-40B4-BE49-F238E27FC236}">
                <a16:creationId xmlns:a16="http://schemas.microsoft.com/office/drawing/2014/main" id="{8B70BCC8-2608-7B8A-12B8-F47C45A571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46" r="66767" b="16027"/>
          <a:stretch/>
        </p:blipFill>
        <p:spPr bwMode="auto">
          <a:xfrm>
            <a:off x="5807968" y="1018528"/>
            <a:ext cx="1788697" cy="45707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AFCC55-6653-77F7-B3BA-F5A2660F357E}"/>
              </a:ext>
            </a:extLst>
          </p:cNvPr>
          <p:cNvSpPr txBox="1"/>
          <p:nvPr/>
        </p:nvSpPr>
        <p:spPr>
          <a:xfrm>
            <a:off x="7476492" y="4067780"/>
            <a:ext cx="851756" cy="369332"/>
          </a:xfrm>
          <a:prstGeom prst="rect">
            <a:avLst/>
          </a:prstGeom>
          <a:noFill/>
        </p:spPr>
        <p:txBody>
          <a:bodyPr wrap="square">
            <a:spAutoFit/>
          </a:bodyPr>
          <a:lstStyle/>
          <a:p>
            <a:pPr algn="ctr"/>
            <a:r>
              <a:rPr lang="en-US" sz="900" b="1" dirty="0">
                <a:latin typeface="Segoe UI" panose="020B0502040204020203" pitchFamily="34" charset="0"/>
                <a:cs typeface="Segoe UI" panose="020B0502040204020203" pitchFamily="34" charset="0"/>
              </a:rPr>
              <a:t>Rhizosphere</a:t>
            </a:r>
          </a:p>
          <a:p>
            <a:pPr algn="ctr"/>
            <a:r>
              <a:rPr lang="en-US" sz="900" b="1" dirty="0">
                <a:latin typeface="Segoe UI" panose="020B0502040204020203" pitchFamily="34" charset="0"/>
                <a:cs typeface="Segoe UI" panose="020B0502040204020203" pitchFamily="34" charset="0"/>
              </a:rPr>
              <a:t>soil</a:t>
            </a:r>
            <a:endParaRPr lang="LID4096" sz="900" b="1" dirty="0"/>
          </a:p>
        </p:txBody>
      </p:sp>
      <p:sp>
        <p:nvSpPr>
          <p:cNvPr id="19" name="Oval 18">
            <a:extLst>
              <a:ext uri="{FF2B5EF4-FFF2-40B4-BE49-F238E27FC236}">
                <a16:creationId xmlns:a16="http://schemas.microsoft.com/office/drawing/2014/main" id="{8D05146B-3BDA-42AF-C2FB-2086F55888D5}"/>
              </a:ext>
            </a:extLst>
          </p:cNvPr>
          <p:cNvSpPr/>
          <p:nvPr/>
        </p:nvSpPr>
        <p:spPr>
          <a:xfrm>
            <a:off x="4431930" y="3065698"/>
            <a:ext cx="138482" cy="1384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3" name="Group 22">
            <a:extLst>
              <a:ext uri="{FF2B5EF4-FFF2-40B4-BE49-F238E27FC236}">
                <a16:creationId xmlns:a16="http://schemas.microsoft.com/office/drawing/2014/main" id="{8EBB5317-32D3-6680-F875-A7ADB09BC72E}"/>
              </a:ext>
            </a:extLst>
          </p:cNvPr>
          <p:cNvGrpSpPr/>
          <p:nvPr/>
        </p:nvGrpSpPr>
        <p:grpSpPr>
          <a:xfrm>
            <a:off x="922446" y="2223294"/>
            <a:ext cx="4470373" cy="2920901"/>
            <a:chOff x="1439916" y="2885910"/>
            <a:chExt cx="4208718" cy="2749938"/>
          </a:xfrm>
        </p:grpSpPr>
        <p:pic>
          <p:nvPicPr>
            <p:cNvPr id="20" name="Picture 7">
              <a:extLst>
                <a:ext uri="{FF2B5EF4-FFF2-40B4-BE49-F238E27FC236}">
                  <a16:creationId xmlns:a16="http://schemas.microsoft.com/office/drawing/2014/main" id="{57F799E1-CD93-748F-BBD4-29A3C06C0A76}"/>
                </a:ext>
              </a:extLst>
            </p:cNvPr>
            <p:cNvPicPr>
              <a:picLocks noChangeAspect="1"/>
            </p:cNvPicPr>
            <p:nvPr/>
          </p:nvPicPr>
          <p:blipFill rotWithShape="1">
            <a:blip r:embed="rId5">
              <a:extLst>
                <a:ext uri="{28A0092B-C50C-407E-A947-70E740481C1C}">
                  <a14:useLocalDpi xmlns:a14="http://schemas.microsoft.com/office/drawing/2010/main" val="0"/>
                </a:ext>
              </a:extLst>
            </a:blip>
            <a:srcRect l="735" b="957"/>
            <a:stretch/>
          </p:blipFill>
          <p:spPr bwMode="auto">
            <a:xfrm>
              <a:off x="1439916" y="2885910"/>
              <a:ext cx="4208718" cy="27274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694A3DF6-F947-1A8A-B782-C646093C00C5}"/>
                </a:ext>
              </a:extLst>
            </p:cNvPr>
            <p:cNvSpPr txBox="1"/>
            <p:nvPr/>
          </p:nvSpPr>
          <p:spPr>
            <a:xfrm>
              <a:off x="1439916" y="5204961"/>
              <a:ext cx="4208718" cy="430887"/>
            </a:xfrm>
            <a:prstGeom prst="rect">
              <a:avLst/>
            </a:prstGeom>
            <a:noFill/>
          </p:spPr>
          <p:txBody>
            <a:bodyPr wrap="square">
              <a:spAutoFit/>
            </a:bodyPr>
            <a:lstStyle/>
            <a:p>
              <a:r>
                <a:rPr lang="en-US" sz="1100" b="1" dirty="0">
                  <a:latin typeface="Segoe UI" panose="020B0502040204020203" pitchFamily="34" charset="0"/>
                  <a:cs typeface="Segoe UI" panose="020B0502040204020203" pitchFamily="34" charset="0"/>
                </a:rPr>
                <a:t>Rhizosphere microbiome influences the plant growth and health – effects on agriculture: crop yield</a:t>
              </a:r>
              <a:endParaRPr lang="LID4096" sz="1100" b="1" dirty="0"/>
            </a:p>
          </p:txBody>
        </p:sp>
      </p:grpSp>
      <p:sp>
        <p:nvSpPr>
          <p:cNvPr id="10" name="TextBox 9">
            <a:extLst>
              <a:ext uri="{FF2B5EF4-FFF2-40B4-BE49-F238E27FC236}">
                <a16:creationId xmlns:a16="http://schemas.microsoft.com/office/drawing/2014/main" id="{3F3AED9C-D128-2DA3-3053-D675C0F0D3CB}"/>
              </a:ext>
            </a:extLst>
          </p:cNvPr>
          <p:cNvSpPr txBox="1"/>
          <p:nvPr/>
        </p:nvSpPr>
        <p:spPr>
          <a:xfrm>
            <a:off x="857019" y="5407190"/>
            <a:ext cx="5446854" cy="1169551"/>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Distribution of bacteria (16S rRNA amplicons) and fungi (18S rRNA amplicons) OTUs across plant tissues and over the plant life (from seed to seed).</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Vertically transmitted OTUs dominate seed microbial communities during seed maturation</a:t>
            </a:r>
          </a:p>
        </p:txBody>
      </p:sp>
    </p:spTree>
    <p:extLst>
      <p:ext uri="{BB962C8B-B14F-4D97-AF65-F5344CB8AC3E}">
        <p14:creationId xmlns:p14="http://schemas.microsoft.com/office/powerpoint/2010/main" val="1912818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53</a:t>
            </a:fld>
            <a:endParaRPr lang="en-CH" dirty="0">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5D942A0A-C34C-936F-C740-9FD069621F70}"/>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SAGE II – Water Kefir samples</a:t>
            </a:r>
          </a:p>
        </p:txBody>
      </p:sp>
      <p:pic>
        <p:nvPicPr>
          <p:cNvPr id="42" name="Picture 41">
            <a:extLst>
              <a:ext uri="{FF2B5EF4-FFF2-40B4-BE49-F238E27FC236}">
                <a16:creationId xmlns:a16="http://schemas.microsoft.com/office/drawing/2014/main" id="{95D2C1DB-F895-4907-319E-6AA508CCC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7" t="907" r="722" b="732"/>
          <a:stretch/>
        </p:blipFill>
        <p:spPr bwMode="auto">
          <a:xfrm>
            <a:off x="2977638" y="1040852"/>
            <a:ext cx="6821115" cy="3429804"/>
          </a:xfrm>
          <a:prstGeom prst="rect">
            <a:avLst/>
          </a:prstGeom>
          <a:solidFill>
            <a:schemeClr val="bg1">
              <a:alpha val="5098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E91CC5D0-7563-E91B-EBFC-01F104A01E8A}"/>
              </a:ext>
            </a:extLst>
          </p:cNvPr>
          <p:cNvSpPr txBox="1"/>
          <p:nvPr/>
        </p:nvSpPr>
        <p:spPr>
          <a:xfrm>
            <a:off x="2927648" y="4717517"/>
            <a:ext cx="6624736" cy="738664"/>
          </a:xfrm>
          <a:prstGeom prst="rect">
            <a:avLst/>
          </a:prstGeom>
          <a:noFill/>
        </p:spPr>
        <p:txBody>
          <a:bodyPr wrap="square">
            <a:spAutoFit/>
          </a:bodyPr>
          <a:lstStyle/>
          <a:p>
            <a:r>
              <a:rPr lang="en-US" sz="1400" b="1" dirty="0">
                <a:solidFill>
                  <a:srgbClr val="00B050"/>
                </a:solidFill>
                <a:latin typeface="Segoe UI" panose="020B0502040204020203" pitchFamily="34" charset="0"/>
                <a:cs typeface="Segoe UI" panose="020B0502040204020203" pitchFamily="34" charset="0"/>
              </a:rPr>
              <a:t>Question 1</a:t>
            </a:r>
            <a:r>
              <a:rPr lang="en-US" sz="1400" dirty="0">
                <a:solidFill>
                  <a:schemeClr val="bg1">
                    <a:lumMod val="50000"/>
                  </a:schemeClr>
                </a:solidFill>
                <a:latin typeface="Segoe UI" panose="020B0502040204020203" pitchFamily="34" charset="0"/>
                <a:cs typeface="Segoe UI" panose="020B0502040204020203" pitchFamily="34" charset="0"/>
              </a:rPr>
              <a:t>: How similar are the communities in the two kefir starter cultures?</a:t>
            </a:r>
          </a:p>
          <a:p>
            <a:r>
              <a:rPr lang="en-US" sz="1400" b="1" dirty="0">
                <a:solidFill>
                  <a:srgbClr val="0070C0"/>
                </a:solidFill>
                <a:latin typeface="Segoe UI" panose="020B0502040204020203" pitchFamily="34" charset="0"/>
                <a:cs typeface="Segoe UI" panose="020B0502040204020203" pitchFamily="34" charset="0"/>
              </a:rPr>
              <a:t>Question 2</a:t>
            </a:r>
            <a:r>
              <a:rPr lang="en-US" sz="1400" dirty="0">
                <a:solidFill>
                  <a:schemeClr val="bg1">
                    <a:lumMod val="50000"/>
                  </a:schemeClr>
                </a:solidFill>
                <a:latin typeface="Segoe UI" panose="020B0502040204020203" pitchFamily="34" charset="0"/>
                <a:cs typeface="Segoe UI" panose="020B0502040204020203" pitchFamily="34" charset="0"/>
              </a:rPr>
              <a:t>: How stable are the communities over time?</a:t>
            </a:r>
          </a:p>
          <a:p>
            <a:r>
              <a:rPr lang="en-US" sz="1400" b="1" dirty="0">
                <a:solidFill>
                  <a:srgbClr val="FF0000"/>
                </a:solidFill>
                <a:latin typeface="Segoe UI" panose="020B0502040204020203" pitchFamily="34" charset="0"/>
                <a:cs typeface="Segoe UI" panose="020B0502040204020203" pitchFamily="34" charset="0"/>
              </a:rPr>
              <a:t>Question 3</a:t>
            </a:r>
            <a:r>
              <a:rPr lang="en-US" sz="1400" dirty="0">
                <a:solidFill>
                  <a:schemeClr val="bg1">
                    <a:lumMod val="50000"/>
                  </a:schemeClr>
                </a:solidFill>
                <a:latin typeface="Segoe UI" panose="020B0502040204020203" pitchFamily="34" charset="0"/>
                <a:cs typeface="Segoe UI" panose="020B0502040204020203" pitchFamily="34" charset="0"/>
              </a:rPr>
              <a:t>: Do they change in response to the environment?</a:t>
            </a:r>
            <a:endParaRPr lang="en-CH" sz="1400" dirty="0">
              <a:solidFill>
                <a:schemeClr val="bg1">
                  <a:lumMod val="50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A4305912-081C-836D-243C-3E4E31D3194C}"/>
              </a:ext>
            </a:extLst>
          </p:cNvPr>
          <p:cNvSpPr txBox="1"/>
          <p:nvPr/>
        </p:nvSpPr>
        <p:spPr>
          <a:xfrm>
            <a:off x="3306960" y="2582492"/>
            <a:ext cx="1463280" cy="307777"/>
          </a:xfrm>
          <a:prstGeom prst="rect">
            <a:avLst/>
          </a:prstGeom>
          <a:noFill/>
        </p:spPr>
        <p:txBody>
          <a:bodyPr wrap="square">
            <a:spAutoFit/>
          </a:bodyPr>
          <a:lstStyle/>
          <a:p>
            <a:r>
              <a:rPr lang="en-US" sz="1400" b="1" dirty="0">
                <a:solidFill>
                  <a:srgbClr val="00B050"/>
                </a:solidFill>
                <a:latin typeface="Segoe UI" panose="020B0502040204020203" pitchFamily="34" charset="0"/>
                <a:cs typeface="Segoe UI" panose="020B0502040204020203" pitchFamily="34" charset="0"/>
              </a:rPr>
              <a:t>Question 1</a:t>
            </a:r>
            <a:endParaRPr lang="LID4096" sz="1400" dirty="0"/>
          </a:p>
        </p:txBody>
      </p:sp>
      <p:sp>
        <p:nvSpPr>
          <p:cNvPr id="47" name="TextBox 46">
            <a:extLst>
              <a:ext uri="{FF2B5EF4-FFF2-40B4-BE49-F238E27FC236}">
                <a16:creationId xmlns:a16="http://schemas.microsoft.com/office/drawing/2014/main" id="{7CC9F967-9EA1-1C8D-4876-BC2993F83716}"/>
              </a:ext>
            </a:extLst>
          </p:cNvPr>
          <p:cNvSpPr txBox="1"/>
          <p:nvPr/>
        </p:nvSpPr>
        <p:spPr>
          <a:xfrm>
            <a:off x="7608168" y="879615"/>
            <a:ext cx="1463280" cy="307777"/>
          </a:xfrm>
          <a:prstGeom prst="rect">
            <a:avLst/>
          </a:prstGeom>
          <a:noFill/>
        </p:spPr>
        <p:txBody>
          <a:bodyPr wrap="square">
            <a:spAutoFit/>
          </a:bodyPr>
          <a:lstStyle/>
          <a:p>
            <a:r>
              <a:rPr lang="en-US" sz="1400" b="1" dirty="0">
                <a:solidFill>
                  <a:srgbClr val="0070C0"/>
                </a:solidFill>
                <a:latin typeface="Segoe UI" panose="020B0502040204020203" pitchFamily="34" charset="0"/>
                <a:cs typeface="Segoe UI" panose="020B0502040204020203" pitchFamily="34" charset="0"/>
              </a:rPr>
              <a:t>Question 2</a:t>
            </a:r>
            <a:endParaRPr lang="LID4096" sz="1400" dirty="0">
              <a:solidFill>
                <a:srgbClr val="0070C0"/>
              </a:solidFill>
            </a:endParaRPr>
          </a:p>
        </p:txBody>
      </p:sp>
      <p:sp>
        <p:nvSpPr>
          <p:cNvPr id="52" name="TextBox 51">
            <a:extLst>
              <a:ext uri="{FF2B5EF4-FFF2-40B4-BE49-F238E27FC236}">
                <a16:creationId xmlns:a16="http://schemas.microsoft.com/office/drawing/2014/main" id="{69252A47-7B0D-9A4B-8BF9-A6F463947687}"/>
              </a:ext>
            </a:extLst>
          </p:cNvPr>
          <p:cNvSpPr txBox="1"/>
          <p:nvPr/>
        </p:nvSpPr>
        <p:spPr>
          <a:xfrm>
            <a:off x="5591944" y="2609947"/>
            <a:ext cx="1463280" cy="307777"/>
          </a:xfrm>
          <a:prstGeom prst="rect">
            <a:avLst/>
          </a:prstGeom>
          <a:noFill/>
        </p:spPr>
        <p:txBody>
          <a:bodyPr wrap="square">
            <a:spAutoFit/>
          </a:bodyPr>
          <a:lstStyle/>
          <a:p>
            <a:r>
              <a:rPr lang="en-US" sz="1400" b="1" dirty="0">
                <a:solidFill>
                  <a:srgbClr val="FF0000"/>
                </a:solidFill>
                <a:latin typeface="Segoe UI" panose="020B0502040204020203" pitchFamily="34" charset="0"/>
                <a:cs typeface="Segoe UI" panose="020B0502040204020203" pitchFamily="34" charset="0"/>
              </a:rPr>
              <a:t>Question 3</a:t>
            </a:r>
            <a:endParaRPr lang="LID4096" sz="1400" dirty="0">
              <a:solidFill>
                <a:srgbClr val="FF0000"/>
              </a:solidFill>
            </a:endParaRPr>
          </a:p>
        </p:txBody>
      </p:sp>
      <p:sp>
        <p:nvSpPr>
          <p:cNvPr id="61" name="TextBox 60">
            <a:extLst>
              <a:ext uri="{FF2B5EF4-FFF2-40B4-BE49-F238E27FC236}">
                <a16:creationId xmlns:a16="http://schemas.microsoft.com/office/drawing/2014/main" id="{88F151FC-2356-02E5-27F2-7FEF7A32C412}"/>
              </a:ext>
            </a:extLst>
          </p:cNvPr>
          <p:cNvSpPr txBox="1"/>
          <p:nvPr/>
        </p:nvSpPr>
        <p:spPr>
          <a:xfrm>
            <a:off x="5735960" y="1433452"/>
            <a:ext cx="1463280" cy="261610"/>
          </a:xfrm>
          <a:prstGeom prst="rect">
            <a:avLst/>
          </a:prstGeom>
          <a:noFill/>
        </p:spPr>
        <p:txBody>
          <a:bodyPr wrap="square">
            <a:spAutoFit/>
          </a:bodyPr>
          <a:lstStyle/>
          <a:p>
            <a:r>
              <a:rPr lang="en-US" sz="1100" dirty="0">
                <a:solidFill>
                  <a:schemeClr val="accent1">
                    <a:lumMod val="75000"/>
                  </a:schemeClr>
                </a:solidFill>
                <a:latin typeface="Segoe UI" panose="020B0502040204020203" pitchFamily="34" charset="0"/>
                <a:cs typeface="Segoe UI" panose="020B0502040204020203" pitchFamily="34" charset="0"/>
              </a:rPr>
              <a:t>Dried figs</a:t>
            </a:r>
            <a:endParaRPr lang="LID4096" sz="1100" dirty="0">
              <a:solidFill>
                <a:schemeClr val="accent1">
                  <a:lumMod val="75000"/>
                </a:schemeClr>
              </a:solidFill>
            </a:endParaRPr>
          </a:p>
        </p:txBody>
      </p:sp>
      <p:sp>
        <p:nvSpPr>
          <p:cNvPr id="67" name="TextBox 66">
            <a:extLst>
              <a:ext uri="{FF2B5EF4-FFF2-40B4-BE49-F238E27FC236}">
                <a16:creationId xmlns:a16="http://schemas.microsoft.com/office/drawing/2014/main" id="{411C7192-2CF6-863C-440A-846CD4EB6990}"/>
              </a:ext>
            </a:extLst>
          </p:cNvPr>
          <p:cNvSpPr txBox="1"/>
          <p:nvPr/>
        </p:nvSpPr>
        <p:spPr>
          <a:xfrm>
            <a:off x="5735960" y="3139883"/>
            <a:ext cx="1463280" cy="261610"/>
          </a:xfrm>
          <a:prstGeom prst="rect">
            <a:avLst/>
          </a:prstGeom>
          <a:noFill/>
        </p:spPr>
        <p:txBody>
          <a:bodyPr wrap="square">
            <a:spAutoFit/>
          </a:bodyPr>
          <a:lstStyle/>
          <a:p>
            <a:r>
              <a:rPr lang="en-US" sz="1100" dirty="0">
                <a:solidFill>
                  <a:schemeClr val="accent1">
                    <a:lumMod val="75000"/>
                  </a:schemeClr>
                </a:solidFill>
                <a:latin typeface="Segoe UI" panose="020B0502040204020203" pitchFamily="34" charset="0"/>
                <a:cs typeface="Segoe UI" panose="020B0502040204020203" pitchFamily="34" charset="0"/>
              </a:rPr>
              <a:t>Dried figs</a:t>
            </a:r>
            <a:endParaRPr lang="LID4096" sz="1100" dirty="0">
              <a:solidFill>
                <a:schemeClr val="accent1">
                  <a:lumMod val="75000"/>
                </a:schemeClr>
              </a:solidFill>
            </a:endParaRPr>
          </a:p>
        </p:txBody>
      </p:sp>
      <p:sp>
        <p:nvSpPr>
          <p:cNvPr id="68" name="TextBox 67">
            <a:extLst>
              <a:ext uri="{FF2B5EF4-FFF2-40B4-BE49-F238E27FC236}">
                <a16:creationId xmlns:a16="http://schemas.microsoft.com/office/drawing/2014/main" id="{6BDFDE55-10CC-43FB-68DE-5FFB87005947}"/>
              </a:ext>
            </a:extLst>
          </p:cNvPr>
          <p:cNvSpPr txBox="1"/>
          <p:nvPr/>
        </p:nvSpPr>
        <p:spPr>
          <a:xfrm>
            <a:off x="5744668" y="2141023"/>
            <a:ext cx="1463280"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Raisins</a:t>
            </a:r>
            <a:endParaRPr lang="LID4096" sz="1100" dirty="0">
              <a:solidFill>
                <a:schemeClr val="bg1">
                  <a:lumMod val="50000"/>
                </a:schemeClr>
              </a:solidFill>
            </a:endParaRPr>
          </a:p>
        </p:txBody>
      </p:sp>
      <p:sp>
        <p:nvSpPr>
          <p:cNvPr id="69" name="TextBox 68">
            <a:extLst>
              <a:ext uri="{FF2B5EF4-FFF2-40B4-BE49-F238E27FC236}">
                <a16:creationId xmlns:a16="http://schemas.microsoft.com/office/drawing/2014/main" id="{3B3D94AB-60C4-526D-C6EF-57BCA5FF5B80}"/>
              </a:ext>
            </a:extLst>
          </p:cNvPr>
          <p:cNvSpPr txBox="1"/>
          <p:nvPr/>
        </p:nvSpPr>
        <p:spPr>
          <a:xfrm>
            <a:off x="5744668" y="3847454"/>
            <a:ext cx="1463280" cy="261610"/>
          </a:xfrm>
          <a:prstGeom prst="rect">
            <a:avLst/>
          </a:prstGeom>
          <a:noFill/>
        </p:spPr>
        <p:txBody>
          <a:bodyPr wrap="square">
            <a:spAutoFit/>
          </a:bodyPr>
          <a:lstStyle/>
          <a:p>
            <a:r>
              <a:rPr lang="en-US" sz="1100" dirty="0">
                <a:solidFill>
                  <a:schemeClr val="bg1">
                    <a:lumMod val="50000"/>
                  </a:schemeClr>
                </a:solidFill>
                <a:latin typeface="Segoe UI" panose="020B0502040204020203" pitchFamily="34" charset="0"/>
                <a:cs typeface="Segoe UI" panose="020B0502040204020203" pitchFamily="34" charset="0"/>
              </a:rPr>
              <a:t>Raisins</a:t>
            </a:r>
            <a:endParaRPr lang="LID4096" sz="1100" dirty="0">
              <a:solidFill>
                <a:schemeClr val="bg1">
                  <a:lumMod val="50000"/>
                </a:schemeClr>
              </a:solidFill>
            </a:endParaRPr>
          </a:p>
        </p:txBody>
      </p:sp>
      <p:sp>
        <p:nvSpPr>
          <p:cNvPr id="70" name="TextBox 69">
            <a:extLst>
              <a:ext uri="{FF2B5EF4-FFF2-40B4-BE49-F238E27FC236}">
                <a16:creationId xmlns:a16="http://schemas.microsoft.com/office/drawing/2014/main" id="{2BE511A7-8A8A-0C92-C6DC-E8E930A1019E}"/>
              </a:ext>
            </a:extLst>
          </p:cNvPr>
          <p:cNvSpPr txBox="1"/>
          <p:nvPr/>
        </p:nvSpPr>
        <p:spPr>
          <a:xfrm>
            <a:off x="5508376" y="522719"/>
            <a:ext cx="1463280" cy="261610"/>
          </a:xfrm>
          <a:prstGeom prst="rect">
            <a:avLst/>
          </a:prstGeom>
          <a:noFill/>
        </p:spPr>
        <p:txBody>
          <a:bodyPr wrap="square">
            <a:spAutoFit/>
          </a:bodyPr>
          <a:lstStyle/>
          <a:p>
            <a:pPr algn="ctr"/>
            <a:r>
              <a:rPr lang="en-US" sz="1100" dirty="0">
                <a:latin typeface="Segoe UI" panose="020B0502040204020203" pitchFamily="34" charset="0"/>
                <a:cs typeface="Segoe UI" panose="020B0502040204020203" pitchFamily="34" charset="0"/>
              </a:rPr>
              <a:t>Kefir subcultures</a:t>
            </a:r>
            <a:endParaRPr lang="LID4096" sz="1100" dirty="0"/>
          </a:p>
        </p:txBody>
      </p:sp>
      <p:pic>
        <p:nvPicPr>
          <p:cNvPr id="71" name="Picture 70">
            <a:extLst>
              <a:ext uri="{FF2B5EF4-FFF2-40B4-BE49-F238E27FC236}">
                <a16:creationId xmlns:a16="http://schemas.microsoft.com/office/drawing/2014/main" id="{F1B9CB05-6210-B0E8-025F-3A93E42B9756}"/>
              </a:ext>
            </a:extLst>
          </p:cNvPr>
          <p:cNvPicPr>
            <a:picLocks noChangeAspect="1"/>
          </p:cNvPicPr>
          <p:nvPr/>
        </p:nvPicPr>
        <p:blipFill>
          <a:blip r:embed="rId4"/>
          <a:stretch>
            <a:fillRect/>
          </a:stretch>
        </p:blipFill>
        <p:spPr>
          <a:xfrm>
            <a:off x="5160843" y="932359"/>
            <a:ext cx="226021" cy="336401"/>
          </a:xfrm>
          <a:prstGeom prst="rect">
            <a:avLst/>
          </a:prstGeom>
        </p:spPr>
      </p:pic>
      <p:pic>
        <p:nvPicPr>
          <p:cNvPr id="72" name="Picture 71">
            <a:extLst>
              <a:ext uri="{FF2B5EF4-FFF2-40B4-BE49-F238E27FC236}">
                <a16:creationId xmlns:a16="http://schemas.microsoft.com/office/drawing/2014/main" id="{4E8E0DE6-715F-6E9E-CD4E-C18EC452879F}"/>
              </a:ext>
            </a:extLst>
          </p:cNvPr>
          <p:cNvPicPr>
            <a:picLocks noChangeAspect="1"/>
          </p:cNvPicPr>
          <p:nvPr/>
        </p:nvPicPr>
        <p:blipFill>
          <a:blip r:embed="rId4"/>
          <a:stretch>
            <a:fillRect/>
          </a:stretch>
        </p:blipFill>
        <p:spPr>
          <a:xfrm>
            <a:off x="5562595" y="932359"/>
            <a:ext cx="226021" cy="336401"/>
          </a:xfrm>
          <a:prstGeom prst="rect">
            <a:avLst/>
          </a:prstGeom>
        </p:spPr>
      </p:pic>
      <p:pic>
        <p:nvPicPr>
          <p:cNvPr id="73" name="Picture 72">
            <a:extLst>
              <a:ext uri="{FF2B5EF4-FFF2-40B4-BE49-F238E27FC236}">
                <a16:creationId xmlns:a16="http://schemas.microsoft.com/office/drawing/2014/main" id="{46CA8E6F-C830-C9AD-DC31-BB5983201049}"/>
              </a:ext>
            </a:extLst>
          </p:cNvPr>
          <p:cNvPicPr>
            <a:picLocks noChangeAspect="1"/>
          </p:cNvPicPr>
          <p:nvPr/>
        </p:nvPicPr>
        <p:blipFill>
          <a:blip r:embed="rId4"/>
          <a:stretch>
            <a:fillRect/>
          </a:stretch>
        </p:blipFill>
        <p:spPr>
          <a:xfrm>
            <a:off x="5964347" y="932359"/>
            <a:ext cx="226021" cy="336401"/>
          </a:xfrm>
          <a:prstGeom prst="rect">
            <a:avLst/>
          </a:prstGeom>
        </p:spPr>
      </p:pic>
      <p:pic>
        <p:nvPicPr>
          <p:cNvPr id="74" name="Picture 73">
            <a:extLst>
              <a:ext uri="{FF2B5EF4-FFF2-40B4-BE49-F238E27FC236}">
                <a16:creationId xmlns:a16="http://schemas.microsoft.com/office/drawing/2014/main" id="{0887CC63-11D2-9A98-9505-18B2C5C2430B}"/>
              </a:ext>
            </a:extLst>
          </p:cNvPr>
          <p:cNvPicPr>
            <a:picLocks noChangeAspect="1"/>
          </p:cNvPicPr>
          <p:nvPr/>
        </p:nvPicPr>
        <p:blipFill>
          <a:blip r:embed="rId4"/>
          <a:stretch>
            <a:fillRect/>
          </a:stretch>
        </p:blipFill>
        <p:spPr>
          <a:xfrm>
            <a:off x="6366099" y="932359"/>
            <a:ext cx="226021" cy="336401"/>
          </a:xfrm>
          <a:prstGeom prst="rect">
            <a:avLst/>
          </a:prstGeom>
        </p:spPr>
      </p:pic>
      <p:pic>
        <p:nvPicPr>
          <p:cNvPr id="75" name="Picture 74">
            <a:extLst>
              <a:ext uri="{FF2B5EF4-FFF2-40B4-BE49-F238E27FC236}">
                <a16:creationId xmlns:a16="http://schemas.microsoft.com/office/drawing/2014/main" id="{85162000-00DA-DD75-B937-7B5D1B5435BF}"/>
              </a:ext>
            </a:extLst>
          </p:cNvPr>
          <p:cNvPicPr>
            <a:picLocks noChangeAspect="1"/>
          </p:cNvPicPr>
          <p:nvPr/>
        </p:nvPicPr>
        <p:blipFill>
          <a:blip r:embed="rId4"/>
          <a:stretch>
            <a:fillRect/>
          </a:stretch>
        </p:blipFill>
        <p:spPr>
          <a:xfrm>
            <a:off x="6767852" y="932359"/>
            <a:ext cx="226021" cy="336401"/>
          </a:xfrm>
          <a:prstGeom prst="rect">
            <a:avLst/>
          </a:prstGeom>
        </p:spPr>
      </p:pic>
      <p:sp>
        <p:nvSpPr>
          <p:cNvPr id="76" name="Arc 75">
            <a:extLst>
              <a:ext uri="{FF2B5EF4-FFF2-40B4-BE49-F238E27FC236}">
                <a16:creationId xmlns:a16="http://schemas.microsoft.com/office/drawing/2014/main" id="{BC8FC0CA-C6EB-7794-D1E2-144A0379F379}"/>
              </a:ext>
            </a:extLst>
          </p:cNvPr>
          <p:cNvSpPr/>
          <p:nvPr/>
        </p:nvSpPr>
        <p:spPr>
          <a:xfrm rot="19800000">
            <a:off x="5279681" y="811438"/>
            <a:ext cx="390099" cy="390099"/>
          </a:xfrm>
          <a:prstGeom prst="arc">
            <a:avLst>
              <a:gd name="adj1" fmla="val 14742396"/>
              <a:gd name="adj2" fmla="val 0"/>
            </a:avLst>
          </a:prstGeom>
          <a:ln>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77" name="Arc 76">
            <a:extLst>
              <a:ext uri="{FF2B5EF4-FFF2-40B4-BE49-F238E27FC236}">
                <a16:creationId xmlns:a16="http://schemas.microsoft.com/office/drawing/2014/main" id="{54775635-9D69-26CE-4D9A-7BD26326CA2C}"/>
              </a:ext>
            </a:extLst>
          </p:cNvPr>
          <p:cNvSpPr/>
          <p:nvPr/>
        </p:nvSpPr>
        <p:spPr>
          <a:xfrm rot="19800000">
            <a:off x="5668451" y="815752"/>
            <a:ext cx="390099" cy="390099"/>
          </a:xfrm>
          <a:prstGeom prst="arc">
            <a:avLst>
              <a:gd name="adj1" fmla="val 14742396"/>
              <a:gd name="adj2" fmla="val 0"/>
            </a:avLst>
          </a:prstGeom>
          <a:ln>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78" name="Arc 77">
            <a:extLst>
              <a:ext uri="{FF2B5EF4-FFF2-40B4-BE49-F238E27FC236}">
                <a16:creationId xmlns:a16="http://schemas.microsoft.com/office/drawing/2014/main" id="{92C362B5-3E16-2E27-BFD8-607379BE4AB2}"/>
              </a:ext>
            </a:extLst>
          </p:cNvPr>
          <p:cNvSpPr/>
          <p:nvPr/>
        </p:nvSpPr>
        <p:spPr>
          <a:xfrm rot="19800000">
            <a:off x="6072552" y="825144"/>
            <a:ext cx="390099" cy="390099"/>
          </a:xfrm>
          <a:prstGeom prst="arc">
            <a:avLst>
              <a:gd name="adj1" fmla="val 14742396"/>
              <a:gd name="adj2" fmla="val 0"/>
            </a:avLst>
          </a:prstGeom>
          <a:ln>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79" name="Arc 78">
            <a:extLst>
              <a:ext uri="{FF2B5EF4-FFF2-40B4-BE49-F238E27FC236}">
                <a16:creationId xmlns:a16="http://schemas.microsoft.com/office/drawing/2014/main" id="{20A36398-6AE7-A868-DCF3-223782A9882D}"/>
              </a:ext>
            </a:extLst>
          </p:cNvPr>
          <p:cNvSpPr/>
          <p:nvPr/>
        </p:nvSpPr>
        <p:spPr>
          <a:xfrm rot="19800000">
            <a:off x="6476655" y="819176"/>
            <a:ext cx="390099" cy="390099"/>
          </a:xfrm>
          <a:prstGeom prst="arc">
            <a:avLst>
              <a:gd name="adj1" fmla="val 14742396"/>
              <a:gd name="adj2" fmla="val 0"/>
            </a:avLst>
          </a:prstGeom>
          <a:ln>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43423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4B38D0F-7E4E-C7DF-B26B-D5A57F6A8D7A}"/>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6">
            <a:extLst>
              <a:ext uri="{FF2B5EF4-FFF2-40B4-BE49-F238E27FC236}">
                <a16:creationId xmlns:a16="http://schemas.microsoft.com/office/drawing/2014/main" id="{E8B25706-F13E-366A-9F25-7B780ED2A967}"/>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1727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797B635-0330-86F9-5D7E-7BC5F40993BF}"/>
              </a:ext>
            </a:extLst>
          </p:cNvPr>
          <p:cNvGrpSpPr/>
          <p:nvPr/>
        </p:nvGrpSpPr>
        <p:grpSpPr>
          <a:xfrm>
            <a:off x="2867317" y="1741008"/>
            <a:ext cx="6703820" cy="1288219"/>
            <a:chOff x="2867317" y="4051392"/>
            <a:chExt cx="6703820" cy="1288219"/>
          </a:xfrm>
        </p:grpSpPr>
        <p:grpSp>
          <p:nvGrpSpPr>
            <p:cNvPr id="4" name="Group 3">
              <a:extLst>
                <a:ext uri="{FF2B5EF4-FFF2-40B4-BE49-F238E27FC236}">
                  <a16:creationId xmlns:a16="http://schemas.microsoft.com/office/drawing/2014/main" id="{251958B0-89E4-7BEA-AB08-2F86F1EB2F2A}"/>
                </a:ext>
              </a:extLst>
            </p:cNvPr>
            <p:cNvGrpSpPr/>
            <p:nvPr/>
          </p:nvGrpSpPr>
          <p:grpSpPr>
            <a:xfrm>
              <a:off x="2867317" y="4051392"/>
              <a:ext cx="6703820" cy="1288219"/>
              <a:chOff x="2408899" y="2884678"/>
              <a:chExt cx="7374202" cy="1417041"/>
            </a:xfrm>
          </p:grpSpPr>
          <p:grpSp>
            <p:nvGrpSpPr>
              <p:cNvPr id="14" name="Group 13">
                <a:extLst>
                  <a:ext uri="{FF2B5EF4-FFF2-40B4-BE49-F238E27FC236}">
                    <a16:creationId xmlns:a16="http://schemas.microsoft.com/office/drawing/2014/main" id="{06042ED7-7993-794B-9ACC-48264CA1F928}"/>
                  </a:ext>
                </a:extLst>
              </p:cNvPr>
              <p:cNvGrpSpPr/>
              <p:nvPr/>
            </p:nvGrpSpPr>
            <p:grpSpPr>
              <a:xfrm>
                <a:off x="2408899" y="2959342"/>
                <a:ext cx="7374202" cy="1342377"/>
                <a:chOff x="4571055" y="1208952"/>
                <a:chExt cx="7374202" cy="1342377"/>
              </a:xfrm>
            </p:grpSpPr>
            <p:pic>
              <p:nvPicPr>
                <p:cNvPr id="19" name="Picture 2">
                  <a:extLst>
                    <a:ext uri="{FF2B5EF4-FFF2-40B4-BE49-F238E27FC236}">
                      <a16:creationId xmlns:a16="http://schemas.microsoft.com/office/drawing/2014/main" id="{8068B565-63EF-9AB9-0F13-38A4347B5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168" r="-131" b="76007"/>
                <a:stretch/>
              </p:blipFill>
              <p:spPr bwMode="auto">
                <a:xfrm>
                  <a:off x="4571055" y="1208952"/>
                  <a:ext cx="7374202" cy="131611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58712FE-F93C-1943-0483-169202B757AB}"/>
                    </a:ext>
                  </a:extLst>
                </p:cNvPr>
                <p:cNvSpPr/>
                <p:nvPr/>
              </p:nvSpPr>
              <p:spPr>
                <a:xfrm>
                  <a:off x="5468292" y="1928384"/>
                  <a:ext cx="1539089" cy="622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513AFC6-7486-6854-D083-0B79C2C925C1}"/>
                    </a:ext>
                  </a:extLst>
                </p:cNvPr>
                <p:cNvSpPr/>
                <p:nvPr/>
              </p:nvSpPr>
              <p:spPr>
                <a:xfrm>
                  <a:off x="9525221" y="1928385"/>
                  <a:ext cx="1539089" cy="622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uadroTexto 2">
                <a:extLst>
                  <a:ext uri="{FF2B5EF4-FFF2-40B4-BE49-F238E27FC236}">
                    <a16:creationId xmlns:a16="http://schemas.microsoft.com/office/drawing/2014/main" id="{2175B16A-3967-5D45-32E9-50A22E0C0148}"/>
                  </a:ext>
                </a:extLst>
              </p:cNvPr>
              <p:cNvSpPr txBox="1"/>
              <p:nvPr/>
            </p:nvSpPr>
            <p:spPr>
              <a:xfrm>
                <a:off x="2749220" y="2884678"/>
                <a:ext cx="2523392" cy="541687"/>
              </a:xfrm>
              <a:prstGeom prst="rect">
                <a:avLst/>
              </a:prstGeom>
              <a:noFill/>
            </p:spPr>
            <p:txBody>
              <a:bodyPr wrap="square" rtlCol="0">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Targeted metagenomics</a:t>
                </a:r>
              </a:p>
              <a:p>
                <a:pPr algn="ctr"/>
                <a:r>
                  <a:rPr lang="en-US" sz="1200" dirty="0">
                    <a:solidFill>
                      <a:schemeClr val="bg1">
                        <a:lumMod val="50000"/>
                      </a:schemeClr>
                    </a:solidFill>
                    <a:latin typeface="Segoe UI" panose="020B0502040204020203" pitchFamily="34" charset="0"/>
                    <a:cs typeface="Segoe UI" panose="020B0502040204020203" pitchFamily="34" charset="0"/>
                  </a:rPr>
                  <a:t>16S rRNA amplicon sequencing</a:t>
                </a:r>
              </a:p>
            </p:txBody>
          </p:sp>
          <p:sp>
            <p:nvSpPr>
              <p:cNvPr id="11" name="CuadroTexto 2">
                <a:extLst>
                  <a:ext uri="{FF2B5EF4-FFF2-40B4-BE49-F238E27FC236}">
                    <a16:creationId xmlns:a16="http://schemas.microsoft.com/office/drawing/2014/main" id="{29F57BE2-9ADC-1C64-D836-F8E04EF83D2F}"/>
                  </a:ext>
                </a:extLst>
              </p:cNvPr>
              <p:cNvSpPr txBox="1"/>
              <p:nvPr/>
            </p:nvSpPr>
            <p:spPr>
              <a:xfrm>
                <a:off x="6875983" y="2997454"/>
                <a:ext cx="2523392" cy="338555"/>
              </a:xfrm>
              <a:prstGeom prst="rect">
                <a:avLst/>
              </a:prstGeom>
              <a:noFill/>
            </p:spPr>
            <p:txBody>
              <a:bodyPr wrap="square" rtlCol="0">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Shotgun metagenomics</a:t>
                </a:r>
              </a:p>
            </p:txBody>
          </p:sp>
        </p:grpSp>
        <p:sp>
          <p:nvSpPr>
            <p:cNvPr id="27" name="Oval 26">
              <a:extLst>
                <a:ext uri="{FF2B5EF4-FFF2-40B4-BE49-F238E27FC236}">
                  <a16:creationId xmlns:a16="http://schemas.microsoft.com/office/drawing/2014/main" id="{F42035B6-0427-7FF9-85B1-8B0A49D06470}"/>
                </a:ext>
              </a:extLst>
            </p:cNvPr>
            <p:cNvSpPr/>
            <p:nvPr/>
          </p:nvSpPr>
          <p:spPr>
            <a:xfrm>
              <a:off x="5615082" y="4087802"/>
              <a:ext cx="1159522" cy="11595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Metagenomics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6</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Two types of metagenomics</a:t>
            </a:r>
            <a:endParaRPr lang="en-CH" b="1" dirty="0"/>
          </a:p>
        </p:txBody>
      </p:sp>
      <p:pic>
        <p:nvPicPr>
          <p:cNvPr id="40" name="Picture 39">
            <a:extLst>
              <a:ext uri="{FF2B5EF4-FFF2-40B4-BE49-F238E27FC236}">
                <a16:creationId xmlns:a16="http://schemas.microsoft.com/office/drawing/2014/main" id="{51116853-8268-C6B7-EA6E-D8B587200B2B}"/>
              </a:ext>
            </a:extLst>
          </p:cNvPr>
          <p:cNvPicPr>
            <a:picLocks noChangeAspect="1"/>
          </p:cNvPicPr>
          <p:nvPr/>
        </p:nvPicPr>
        <p:blipFill rotWithShape="1">
          <a:blip r:embed="rId4"/>
          <a:srcRect l="7061" t="2563" r="3292" b="3485"/>
          <a:stretch/>
        </p:blipFill>
        <p:spPr>
          <a:xfrm>
            <a:off x="5615082" y="1814981"/>
            <a:ext cx="1159522" cy="1159522"/>
          </a:xfrm>
          <a:prstGeom prst="ellipse">
            <a:avLst/>
          </a:prstGeom>
          <a:ln w="9525">
            <a:solidFill>
              <a:schemeClr val="tx1"/>
            </a:solidFill>
          </a:ln>
        </p:spPr>
      </p:pic>
      <p:sp>
        <p:nvSpPr>
          <p:cNvPr id="12" name="TextBox 11">
            <a:extLst>
              <a:ext uri="{FF2B5EF4-FFF2-40B4-BE49-F238E27FC236}">
                <a16:creationId xmlns:a16="http://schemas.microsoft.com/office/drawing/2014/main" id="{30E5CB04-2571-A300-D91C-0FA4ADC77A37}"/>
              </a:ext>
            </a:extLst>
          </p:cNvPr>
          <p:cNvSpPr txBox="1"/>
          <p:nvPr/>
        </p:nvSpPr>
        <p:spPr>
          <a:xfrm>
            <a:off x="5097132" y="1422262"/>
            <a:ext cx="2173592" cy="307777"/>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Metagenome</a:t>
            </a:r>
            <a:endParaRPr lang="en-CH" sz="1400" b="1" dirty="0"/>
          </a:p>
        </p:txBody>
      </p:sp>
      <p:grpSp>
        <p:nvGrpSpPr>
          <p:cNvPr id="50" name="Group 49">
            <a:extLst>
              <a:ext uri="{FF2B5EF4-FFF2-40B4-BE49-F238E27FC236}">
                <a16:creationId xmlns:a16="http://schemas.microsoft.com/office/drawing/2014/main" id="{9AEF8D6B-CCA3-3074-2F95-C63D90DCB150}"/>
              </a:ext>
            </a:extLst>
          </p:cNvPr>
          <p:cNvGrpSpPr/>
          <p:nvPr/>
        </p:nvGrpSpPr>
        <p:grpSpPr>
          <a:xfrm>
            <a:off x="3055559" y="2566723"/>
            <a:ext cx="2536555" cy="3755686"/>
            <a:chOff x="3055559" y="2566723"/>
            <a:chExt cx="2536555" cy="3755686"/>
          </a:xfrm>
        </p:grpSpPr>
        <p:pic>
          <p:nvPicPr>
            <p:cNvPr id="46" name="Picture 2">
              <a:extLst>
                <a:ext uri="{FF2B5EF4-FFF2-40B4-BE49-F238E27FC236}">
                  <a16:creationId xmlns:a16="http://schemas.microsoft.com/office/drawing/2014/main" id="{E157CD93-8964-593B-D836-E0B2F1448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61" r="54156"/>
            <a:stretch/>
          </p:blipFill>
          <p:spPr bwMode="auto">
            <a:xfrm>
              <a:off x="3055559" y="2882017"/>
              <a:ext cx="2536555" cy="344039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ector recto de flecha 3">
              <a:extLst>
                <a:ext uri="{FF2B5EF4-FFF2-40B4-BE49-F238E27FC236}">
                  <a16:creationId xmlns:a16="http://schemas.microsoft.com/office/drawing/2014/main" id="{E089881B-B798-62B1-F21C-D8C477A717C5}"/>
                </a:ext>
              </a:extLst>
            </p:cNvPr>
            <p:cNvCxnSpPr/>
            <p:nvPr/>
          </p:nvCxnSpPr>
          <p:spPr>
            <a:xfrm>
              <a:off x="4335544" y="2566723"/>
              <a:ext cx="0" cy="27364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E06B479-2AF4-02EA-117A-64102C132C85}"/>
              </a:ext>
            </a:extLst>
          </p:cNvPr>
          <p:cNvGrpSpPr/>
          <p:nvPr/>
        </p:nvGrpSpPr>
        <p:grpSpPr>
          <a:xfrm>
            <a:off x="6767516" y="2547673"/>
            <a:ext cx="2626964" cy="3804620"/>
            <a:chOff x="6767516" y="2547673"/>
            <a:chExt cx="2626964" cy="3804620"/>
          </a:xfrm>
        </p:grpSpPr>
        <p:pic>
          <p:nvPicPr>
            <p:cNvPr id="45" name="Picture 2">
              <a:extLst>
                <a:ext uri="{FF2B5EF4-FFF2-40B4-BE49-F238E27FC236}">
                  <a16:creationId xmlns:a16="http://schemas.microsoft.com/office/drawing/2014/main" id="{50F005C7-9684-97D4-56AC-F85D65F061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81" t="24061" r="-131"/>
            <a:stretch/>
          </p:blipFill>
          <p:spPr bwMode="auto">
            <a:xfrm>
              <a:off x="6767516" y="2882016"/>
              <a:ext cx="2619877" cy="34403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ector recto de flecha 3">
              <a:extLst>
                <a:ext uri="{FF2B5EF4-FFF2-40B4-BE49-F238E27FC236}">
                  <a16:creationId xmlns:a16="http://schemas.microsoft.com/office/drawing/2014/main" id="{B27A03AF-CA2E-2BD4-7F71-07CD7B840329}"/>
                </a:ext>
              </a:extLst>
            </p:cNvPr>
            <p:cNvCxnSpPr/>
            <p:nvPr/>
          </p:nvCxnSpPr>
          <p:spPr>
            <a:xfrm>
              <a:off x="8083060" y="2547673"/>
              <a:ext cx="0" cy="27364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DA042E-078B-E4D3-CB2C-2639E76E9C3C}"/>
                </a:ext>
              </a:extLst>
            </p:cNvPr>
            <p:cNvSpPr txBox="1"/>
            <p:nvPr/>
          </p:nvSpPr>
          <p:spPr>
            <a:xfrm>
              <a:off x="6774603" y="6044516"/>
              <a:ext cx="2619877" cy="307777"/>
            </a:xfrm>
            <a:prstGeom prst="rect">
              <a:avLst/>
            </a:prstGeom>
            <a:noFill/>
          </p:spPr>
          <p:txBody>
            <a:bodyPr wrap="square" rtlCol="0">
              <a:spAutoFit/>
            </a:bodyPr>
            <a:lstStyle/>
            <a:p>
              <a:r>
                <a:rPr lang="en-GB" altLang="en-US" sz="700" dirty="0">
                  <a:solidFill>
                    <a:schemeClr val="bg2">
                      <a:lumMod val="50000"/>
                    </a:schemeClr>
                  </a:solidFill>
                  <a:latin typeface="Segoe UI" panose="020B0502040204020203" pitchFamily="34" charset="0"/>
                  <a:cs typeface="Segoe UI" panose="020B0502040204020203" pitchFamily="34" charset="0"/>
                </a:rPr>
                <a:t>Milani et al. </a:t>
              </a:r>
              <a:r>
                <a:rPr lang="en-GB" altLang="en-US" sz="700" i="1" dirty="0" err="1">
                  <a:solidFill>
                    <a:schemeClr val="bg2">
                      <a:lumMod val="50000"/>
                    </a:schemeClr>
                  </a:solidFill>
                  <a:latin typeface="Segoe UI" panose="020B0502040204020203" pitchFamily="34" charset="0"/>
                  <a:cs typeface="Segoe UI" panose="020B0502040204020203" pitchFamily="34" charset="0"/>
                </a:rPr>
                <a:t>Microbiol</a:t>
              </a:r>
              <a:r>
                <a:rPr lang="en-GB" altLang="en-US" sz="700" i="1" dirty="0">
                  <a:solidFill>
                    <a:schemeClr val="bg2">
                      <a:lumMod val="50000"/>
                    </a:schemeClr>
                  </a:solidFill>
                  <a:latin typeface="Segoe UI" panose="020B0502040204020203" pitchFamily="34" charset="0"/>
                  <a:cs typeface="Segoe UI" panose="020B0502040204020203" pitchFamily="34" charset="0"/>
                </a:rPr>
                <a:t>. Mol. Biol. Rev</a:t>
              </a:r>
              <a:r>
                <a:rPr lang="en-GB" altLang="en-US" sz="700" dirty="0">
                  <a:solidFill>
                    <a:schemeClr val="bg2">
                      <a:lumMod val="50000"/>
                    </a:schemeClr>
                  </a:solidFill>
                  <a:latin typeface="Segoe UI" panose="020B0502040204020203" pitchFamily="34" charset="0"/>
                  <a:cs typeface="Segoe UI" panose="020B0502040204020203" pitchFamily="34" charset="0"/>
                </a:rPr>
                <a:t>. 2017; doi:10.1128/MMBR.00036-17</a:t>
              </a:r>
            </a:p>
          </p:txBody>
        </p:sp>
      </p:grpSp>
      <p:sp>
        <p:nvSpPr>
          <p:cNvPr id="57" name="Rectangle 56">
            <a:extLst>
              <a:ext uri="{FF2B5EF4-FFF2-40B4-BE49-F238E27FC236}">
                <a16:creationId xmlns:a16="http://schemas.microsoft.com/office/drawing/2014/main" id="{2C607A89-E759-20BC-2D43-5B749CE03DC7}"/>
              </a:ext>
            </a:extLst>
          </p:cNvPr>
          <p:cNvSpPr/>
          <p:nvPr/>
        </p:nvSpPr>
        <p:spPr>
          <a:xfrm>
            <a:off x="6767516" y="2840368"/>
            <a:ext cx="2754851" cy="358472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75000"/>
                  </a:schemeClr>
                </a:solidFill>
                <a:latin typeface="Segoe UI" panose="020B0502040204020203" pitchFamily="34" charset="0"/>
                <a:cs typeface="Segoe UI" panose="020B0502040204020203" pitchFamily="34" charset="0"/>
              </a:rPr>
              <a:t>Covered later</a:t>
            </a:r>
          </a:p>
          <a:p>
            <a:pPr algn="ctr"/>
            <a:r>
              <a:rPr lang="en-US" sz="1600" b="1" dirty="0">
                <a:solidFill>
                  <a:schemeClr val="accent2">
                    <a:lumMod val="75000"/>
                  </a:schemeClr>
                </a:solidFill>
                <a:latin typeface="Segoe UI" panose="020B0502040204020203" pitchFamily="34" charset="0"/>
                <a:cs typeface="Segoe UI" panose="020B0502040204020203" pitchFamily="34" charset="0"/>
              </a:rPr>
              <a:t>in SAGE II</a:t>
            </a:r>
            <a:endParaRPr lang="en-CH" sz="1600" b="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Footer Placeholder 6">
            <a:extLst>
              <a:ext uri="{FF2B5EF4-FFF2-40B4-BE49-F238E27FC236}">
                <a16:creationId xmlns:a16="http://schemas.microsoft.com/office/drawing/2014/main" id="{75E5A3E7-F75E-F0E5-AEF3-862FE3E6CE83}"/>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441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797B635-0330-86F9-5D7E-7BC5F40993BF}"/>
              </a:ext>
            </a:extLst>
          </p:cNvPr>
          <p:cNvGrpSpPr/>
          <p:nvPr/>
        </p:nvGrpSpPr>
        <p:grpSpPr>
          <a:xfrm>
            <a:off x="2867317" y="1741008"/>
            <a:ext cx="6703820" cy="1288219"/>
            <a:chOff x="2867317" y="4051392"/>
            <a:chExt cx="6703820" cy="1288219"/>
          </a:xfrm>
        </p:grpSpPr>
        <p:grpSp>
          <p:nvGrpSpPr>
            <p:cNvPr id="4" name="Group 3">
              <a:extLst>
                <a:ext uri="{FF2B5EF4-FFF2-40B4-BE49-F238E27FC236}">
                  <a16:creationId xmlns:a16="http://schemas.microsoft.com/office/drawing/2014/main" id="{251958B0-89E4-7BEA-AB08-2F86F1EB2F2A}"/>
                </a:ext>
              </a:extLst>
            </p:cNvPr>
            <p:cNvGrpSpPr/>
            <p:nvPr/>
          </p:nvGrpSpPr>
          <p:grpSpPr>
            <a:xfrm>
              <a:off x="2867317" y="4051392"/>
              <a:ext cx="6703820" cy="1288219"/>
              <a:chOff x="2408899" y="2884678"/>
              <a:chExt cx="7374202" cy="1417041"/>
            </a:xfrm>
          </p:grpSpPr>
          <p:grpSp>
            <p:nvGrpSpPr>
              <p:cNvPr id="14" name="Group 13">
                <a:extLst>
                  <a:ext uri="{FF2B5EF4-FFF2-40B4-BE49-F238E27FC236}">
                    <a16:creationId xmlns:a16="http://schemas.microsoft.com/office/drawing/2014/main" id="{06042ED7-7993-794B-9ACC-48264CA1F928}"/>
                  </a:ext>
                </a:extLst>
              </p:cNvPr>
              <p:cNvGrpSpPr/>
              <p:nvPr/>
            </p:nvGrpSpPr>
            <p:grpSpPr>
              <a:xfrm>
                <a:off x="2408899" y="2959342"/>
                <a:ext cx="7374202" cy="1342377"/>
                <a:chOff x="4571055" y="1208952"/>
                <a:chExt cx="7374202" cy="1342377"/>
              </a:xfrm>
            </p:grpSpPr>
            <p:pic>
              <p:nvPicPr>
                <p:cNvPr id="19" name="Picture 2">
                  <a:extLst>
                    <a:ext uri="{FF2B5EF4-FFF2-40B4-BE49-F238E27FC236}">
                      <a16:creationId xmlns:a16="http://schemas.microsoft.com/office/drawing/2014/main" id="{8068B565-63EF-9AB9-0F13-38A4347B5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168" r="-131" b="76007"/>
                <a:stretch/>
              </p:blipFill>
              <p:spPr bwMode="auto">
                <a:xfrm>
                  <a:off x="4571055" y="1208952"/>
                  <a:ext cx="7374202" cy="131611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58712FE-F93C-1943-0483-169202B757AB}"/>
                    </a:ext>
                  </a:extLst>
                </p:cNvPr>
                <p:cNvSpPr/>
                <p:nvPr/>
              </p:nvSpPr>
              <p:spPr>
                <a:xfrm>
                  <a:off x="5468292" y="1928384"/>
                  <a:ext cx="1539089" cy="622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513AFC6-7486-6854-D083-0B79C2C925C1}"/>
                    </a:ext>
                  </a:extLst>
                </p:cNvPr>
                <p:cNvSpPr/>
                <p:nvPr/>
              </p:nvSpPr>
              <p:spPr>
                <a:xfrm>
                  <a:off x="9525221" y="1928385"/>
                  <a:ext cx="1539089" cy="622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uadroTexto 2">
                <a:extLst>
                  <a:ext uri="{FF2B5EF4-FFF2-40B4-BE49-F238E27FC236}">
                    <a16:creationId xmlns:a16="http://schemas.microsoft.com/office/drawing/2014/main" id="{2175B16A-3967-5D45-32E9-50A22E0C0148}"/>
                  </a:ext>
                </a:extLst>
              </p:cNvPr>
              <p:cNvSpPr txBox="1"/>
              <p:nvPr/>
            </p:nvSpPr>
            <p:spPr>
              <a:xfrm>
                <a:off x="2749220" y="2884678"/>
                <a:ext cx="2523392" cy="541687"/>
              </a:xfrm>
              <a:prstGeom prst="rect">
                <a:avLst/>
              </a:prstGeom>
              <a:noFill/>
            </p:spPr>
            <p:txBody>
              <a:bodyPr wrap="square" rtlCol="0">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Targeted metagenomics</a:t>
                </a:r>
              </a:p>
              <a:p>
                <a:pPr algn="ctr"/>
                <a:r>
                  <a:rPr lang="en-US" sz="1200" dirty="0">
                    <a:solidFill>
                      <a:schemeClr val="bg1">
                        <a:lumMod val="50000"/>
                      </a:schemeClr>
                    </a:solidFill>
                    <a:latin typeface="Segoe UI" panose="020B0502040204020203" pitchFamily="34" charset="0"/>
                    <a:cs typeface="Segoe UI" panose="020B0502040204020203" pitchFamily="34" charset="0"/>
                  </a:rPr>
                  <a:t>16S rRNA amplicon sequencing</a:t>
                </a:r>
              </a:p>
            </p:txBody>
          </p:sp>
          <p:sp>
            <p:nvSpPr>
              <p:cNvPr id="11" name="CuadroTexto 2">
                <a:extLst>
                  <a:ext uri="{FF2B5EF4-FFF2-40B4-BE49-F238E27FC236}">
                    <a16:creationId xmlns:a16="http://schemas.microsoft.com/office/drawing/2014/main" id="{29F57BE2-9ADC-1C64-D836-F8E04EF83D2F}"/>
                  </a:ext>
                </a:extLst>
              </p:cNvPr>
              <p:cNvSpPr txBox="1"/>
              <p:nvPr/>
            </p:nvSpPr>
            <p:spPr>
              <a:xfrm>
                <a:off x="6875983" y="2997454"/>
                <a:ext cx="2523392" cy="338555"/>
              </a:xfrm>
              <a:prstGeom prst="rect">
                <a:avLst/>
              </a:prstGeom>
              <a:noFill/>
            </p:spPr>
            <p:txBody>
              <a:bodyPr wrap="square" rtlCol="0">
                <a:spAutoFit/>
              </a:bodyPr>
              <a:lstStyle/>
              <a:p>
                <a:pPr algn="ctr"/>
                <a:r>
                  <a:rPr lang="en-US" sz="1400" b="1" dirty="0">
                    <a:solidFill>
                      <a:schemeClr val="bg1">
                        <a:lumMod val="50000"/>
                      </a:schemeClr>
                    </a:solidFill>
                    <a:latin typeface="Segoe UI" panose="020B0502040204020203" pitchFamily="34" charset="0"/>
                    <a:cs typeface="Segoe UI" panose="020B0502040204020203" pitchFamily="34" charset="0"/>
                  </a:rPr>
                  <a:t>Shotgun metagenomics</a:t>
                </a:r>
              </a:p>
            </p:txBody>
          </p:sp>
        </p:grpSp>
        <p:sp>
          <p:nvSpPr>
            <p:cNvPr id="27" name="Oval 26">
              <a:extLst>
                <a:ext uri="{FF2B5EF4-FFF2-40B4-BE49-F238E27FC236}">
                  <a16:creationId xmlns:a16="http://schemas.microsoft.com/office/drawing/2014/main" id="{F42035B6-0427-7FF9-85B1-8B0A49D06470}"/>
                </a:ext>
              </a:extLst>
            </p:cNvPr>
            <p:cNvSpPr/>
            <p:nvPr/>
          </p:nvSpPr>
          <p:spPr>
            <a:xfrm>
              <a:off x="5615082" y="4087802"/>
              <a:ext cx="1159522" cy="11595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Metagenomics</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7</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Two types of metagenomics</a:t>
            </a:r>
            <a:endParaRPr lang="en-CH" b="1" dirty="0"/>
          </a:p>
        </p:txBody>
      </p:sp>
      <p:pic>
        <p:nvPicPr>
          <p:cNvPr id="40" name="Picture 39">
            <a:extLst>
              <a:ext uri="{FF2B5EF4-FFF2-40B4-BE49-F238E27FC236}">
                <a16:creationId xmlns:a16="http://schemas.microsoft.com/office/drawing/2014/main" id="{51116853-8268-C6B7-EA6E-D8B587200B2B}"/>
              </a:ext>
            </a:extLst>
          </p:cNvPr>
          <p:cNvPicPr>
            <a:picLocks noChangeAspect="1"/>
          </p:cNvPicPr>
          <p:nvPr/>
        </p:nvPicPr>
        <p:blipFill rotWithShape="1">
          <a:blip r:embed="rId4"/>
          <a:srcRect l="7061" t="2563" r="3292" b="3485"/>
          <a:stretch/>
        </p:blipFill>
        <p:spPr>
          <a:xfrm>
            <a:off x="5615082" y="1814981"/>
            <a:ext cx="1159522" cy="1159522"/>
          </a:xfrm>
          <a:prstGeom prst="ellipse">
            <a:avLst/>
          </a:prstGeom>
          <a:ln w="9525">
            <a:solidFill>
              <a:schemeClr val="tx1"/>
            </a:solidFill>
          </a:ln>
        </p:spPr>
      </p:pic>
      <p:sp>
        <p:nvSpPr>
          <p:cNvPr id="12" name="TextBox 11">
            <a:extLst>
              <a:ext uri="{FF2B5EF4-FFF2-40B4-BE49-F238E27FC236}">
                <a16:creationId xmlns:a16="http://schemas.microsoft.com/office/drawing/2014/main" id="{30E5CB04-2571-A300-D91C-0FA4ADC77A37}"/>
              </a:ext>
            </a:extLst>
          </p:cNvPr>
          <p:cNvSpPr txBox="1"/>
          <p:nvPr/>
        </p:nvSpPr>
        <p:spPr>
          <a:xfrm>
            <a:off x="5097132" y="1422262"/>
            <a:ext cx="2173592" cy="307777"/>
          </a:xfrm>
          <a:prstGeom prst="rect">
            <a:avLst/>
          </a:prstGeom>
          <a:noFill/>
          <a:effectLst>
            <a:glow rad="901700">
              <a:schemeClr val="bg1"/>
            </a:glow>
          </a:effectLst>
        </p:spPr>
        <p:txBody>
          <a:bodyPr wrap="square">
            <a:spAutoFit/>
          </a:bodyPr>
          <a:lstStyle/>
          <a:p>
            <a:pPr algn="ctr"/>
            <a:r>
              <a:rPr lang="en-US" sz="1400" b="1" dirty="0">
                <a:latin typeface="Segoe UI" panose="020B0502040204020203" pitchFamily="34" charset="0"/>
                <a:cs typeface="Segoe UI" panose="020B0502040204020203" pitchFamily="34" charset="0"/>
              </a:rPr>
              <a:t>Metagenome</a:t>
            </a:r>
            <a:endParaRPr lang="en-CH" sz="1400" b="1" dirty="0"/>
          </a:p>
        </p:txBody>
      </p:sp>
      <p:graphicFrame>
        <p:nvGraphicFramePr>
          <p:cNvPr id="6" name="Table 5">
            <a:extLst>
              <a:ext uri="{FF2B5EF4-FFF2-40B4-BE49-F238E27FC236}">
                <a16:creationId xmlns:a16="http://schemas.microsoft.com/office/drawing/2014/main" id="{442F07E4-4246-1872-B59A-3ECDD274622F}"/>
              </a:ext>
            </a:extLst>
          </p:cNvPr>
          <p:cNvGraphicFramePr>
            <a:graphicFrameLocks noGrp="1"/>
          </p:cNvGraphicFramePr>
          <p:nvPr>
            <p:extLst>
              <p:ext uri="{D42A27DB-BD31-4B8C-83A1-F6EECF244321}">
                <p14:modId xmlns:p14="http://schemas.microsoft.com/office/powerpoint/2010/main" val="2307342477"/>
              </p:ext>
            </p:extLst>
          </p:nvPr>
        </p:nvGraphicFramePr>
        <p:xfrm>
          <a:off x="701040" y="3042656"/>
          <a:ext cx="8618444" cy="3246996"/>
        </p:xfrm>
        <a:graphic>
          <a:graphicData uri="http://schemas.openxmlformats.org/drawingml/2006/table">
            <a:tbl>
              <a:tblPr/>
              <a:tblGrid>
                <a:gridCol w="2346960">
                  <a:extLst>
                    <a:ext uri="{9D8B030D-6E8A-4147-A177-3AD203B41FA5}">
                      <a16:colId xmlns:a16="http://schemas.microsoft.com/office/drawing/2014/main" val="605145920"/>
                    </a:ext>
                  </a:extLst>
                </a:gridCol>
                <a:gridCol w="3135742">
                  <a:extLst>
                    <a:ext uri="{9D8B030D-6E8A-4147-A177-3AD203B41FA5}">
                      <a16:colId xmlns:a16="http://schemas.microsoft.com/office/drawing/2014/main" val="1652209999"/>
                    </a:ext>
                  </a:extLst>
                </a:gridCol>
                <a:gridCol w="3135742">
                  <a:extLst>
                    <a:ext uri="{9D8B030D-6E8A-4147-A177-3AD203B41FA5}">
                      <a16:colId xmlns:a16="http://schemas.microsoft.com/office/drawing/2014/main" val="2193095604"/>
                    </a:ext>
                  </a:extLst>
                </a:gridCol>
              </a:tblGrid>
              <a:tr h="223491">
                <a:tc>
                  <a:txBody>
                    <a:bodyPr/>
                    <a:lstStyle/>
                    <a:p>
                      <a:pPr algn="r" fontAlgn="t"/>
                      <a:r>
                        <a:rPr lang="en-US" sz="1000" b="1" dirty="0">
                          <a:solidFill>
                            <a:schemeClr val="tx1"/>
                          </a:solidFill>
                          <a:effectLst/>
                          <a:latin typeface="Segoe UI" panose="020B0502040204020203" pitchFamily="34" charset="0"/>
                          <a:cs typeface="Segoe UI" panose="020B0502040204020203" pitchFamily="34" charset="0"/>
                        </a:rPr>
                        <a:t>Factors</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t"/>
                      <a:r>
                        <a:rPr lang="en-US" sz="1000" b="1" dirty="0">
                          <a:solidFill>
                            <a:schemeClr val="tx1"/>
                          </a:solidFill>
                          <a:effectLst/>
                          <a:latin typeface="Segoe UI" panose="020B0502040204020203" pitchFamily="34" charset="0"/>
                          <a:cs typeface="Segoe UI" panose="020B0502040204020203" pitchFamily="34" charset="0"/>
                        </a:rPr>
                        <a:t>16S rRNA sequencing</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t"/>
                      <a:r>
                        <a:rPr lang="en-US" sz="1000" b="1" dirty="0">
                          <a:solidFill>
                            <a:schemeClr val="tx1"/>
                          </a:solidFill>
                          <a:effectLst/>
                          <a:latin typeface="Segoe UI" panose="020B0502040204020203" pitchFamily="34" charset="0"/>
                          <a:cs typeface="Segoe UI" panose="020B0502040204020203" pitchFamily="34" charset="0"/>
                        </a:rPr>
                        <a:t>Shotgun Metagenomic Sequencing</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87379643"/>
                  </a:ext>
                </a:extLst>
              </a:tr>
              <a:tr h="231572">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Cost</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w="12700" cap="flat" cmpd="sng" algn="ctr">
                      <a:solidFill>
                        <a:schemeClr val="tx1">
                          <a:lumMod val="50000"/>
                          <a:lumOff val="50000"/>
                        </a:schemeClr>
                      </a:solidFill>
                      <a:prstDash val="solid"/>
                      <a:round/>
                      <a:headEnd type="none" w="med" len="med"/>
                      <a:tailEnd type="none" w="med" len="med"/>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~$50 USD</a:t>
                      </a:r>
                    </a:p>
                  </a:txBody>
                  <a:tcPr marL="11451" marR="11451" marT="11451" marB="11451" anchor="ctr">
                    <a:lnL>
                      <a:noFill/>
                    </a:lnL>
                    <a:lnR>
                      <a:noFill/>
                    </a:lnR>
                    <a:lnT w="12700" cap="flat" cmpd="sng" algn="ctr">
                      <a:solidFill>
                        <a:schemeClr val="tx1">
                          <a:lumMod val="50000"/>
                          <a:lumOff val="50000"/>
                        </a:schemeClr>
                      </a:solidFill>
                      <a:prstDash val="solid"/>
                      <a:round/>
                      <a:headEnd type="none" w="med" len="med"/>
                      <a:tailEnd type="none" w="med" len="med"/>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Starting at ~$150 but price will depend on seq. depth</a:t>
                      </a:r>
                    </a:p>
                  </a:txBody>
                  <a:tcPr marL="11451" marR="11451" marT="11451" marB="11451" anchor="ctr">
                    <a:lnL>
                      <a:noFill/>
                    </a:lnL>
                    <a:lnR>
                      <a:noFill/>
                    </a:lnR>
                    <a:lnT w="12700" cap="flat" cmpd="sng" algn="ctr">
                      <a:solidFill>
                        <a:schemeClr val="tx1">
                          <a:lumMod val="50000"/>
                          <a:lumOff val="50000"/>
                        </a:schemeClr>
                      </a:solidFill>
                      <a:prstDash val="solid"/>
                      <a:round/>
                      <a:headEnd type="none" w="med" len="med"/>
                      <a:tailEnd type="none" w="med" len="med"/>
                    </a:lnT>
                    <a:lnB>
                      <a:noFill/>
                    </a:lnB>
                    <a:noFill/>
                  </a:tcPr>
                </a:tc>
                <a:extLst>
                  <a:ext uri="{0D108BD9-81ED-4DB2-BD59-A6C34878D82A}">
                    <a16:rowId xmlns:a16="http://schemas.microsoft.com/office/drawing/2014/main" val="2994523123"/>
                  </a:ext>
                </a:extLst>
              </a:tr>
              <a:tr h="375308">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Functional profiling (microbial genes)</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u="sng" dirty="0">
                          <a:effectLst/>
                          <a:latin typeface="Segoe UI" panose="020B0502040204020203" pitchFamily="34" charset="0"/>
                          <a:cs typeface="Segoe UI" panose="020B0502040204020203" pitchFamily="34" charset="0"/>
                        </a:rPr>
                        <a:t>No</a:t>
                      </a:r>
                      <a:r>
                        <a:rPr lang="en-US" sz="1000" dirty="0">
                          <a:effectLst/>
                          <a:latin typeface="Segoe UI" panose="020B0502040204020203" pitchFamily="34" charset="0"/>
                          <a:cs typeface="Segoe UI" panose="020B0502040204020203" pitchFamily="34" charset="0"/>
                        </a:rPr>
                        <a:t> (but ‘predicted’ functional profiling is possible)</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u="sng" dirty="0">
                          <a:effectLst/>
                          <a:latin typeface="Segoe UI" panose="020B0502040204020203" pitchFamily="34" charset="0"/>
                          <a:cs typeface="Segoe UI" panose="020B0502040204020203" pitchFamily="34" charset="0"/>
                        </a:rPr>
                        <a:t>Yes</a:t>
                      </a:r>
                      <a:r>
                        <a:rPr lang="en-US" sz="1000" dirty="0">
                          <a:effectLst/>
                          <a:latin typeface="Segoe UI" panose="020B0502040204020203" pitchFamily="34" charset="0"/>
                          <a:cs typeface="Segoe UI" panose="020B0502040204020203" pitchFamily="34" charset="0"/>
                        </a:rPr>
                        <a:t> (but only ‘functional potential’)</a:t>
                      </a:r>
                    </a:p>
                  </a:txBody>
                  <a:tcPr marL="11451" marR="11451" marT="11451" marB="11451" anchor="ctr">
                    <a:lnL>
                      <a:noFill/>
                    </a:lnL>
                    <a:lnR>
                      <a:noFill/>
                    </a:lnR>
                    <a:lnT>
                      <a:noFill/>
                    </a:lnT>
                    <a:lnB>
                      <a:noFill/>
                    </a:lnB>
                    <a:noFill/>
                  </a:tcPr>
                </a:tc>
                <a:extLst>
                  <a:ext uri="{0D108BD9-81ED-4DB2-BD59-A6C34878D82A}">
                    <a16:rowId xmlns:a16="http://schemas.microsoft.com/office/drawing/2014/main" val="1930959780"/>
                  </a:ext>
                </a:extLst>
              </a:tr>
              <a:tr h="417785">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Taxonomic resolution</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Bacterial genus (sometimes species); dependent on region(s) targeted</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Bacterial species (sometimes strains and single nucleotide variants, if sequencing is deep enough)</a:t>
                      </a:r>
                    </a:p>
                  </a:txBody>
                  <a:tcPr marL="11451" marR="11451" marT="11451" marB="11451" anchor="ctr">
                    <a:lnL>
                      <a:noFill/>
                    </a:lnL>
                    <a:lnR>
                      <a:noFill/>
                    </a:lnR>
                    <a:lnT>
                      <a:noFill/>
                    </a:lnT>
                    <a:lnB>
                      <a:noFill/>
                    </a:lnB>
                    <a:noFill/>
                  </a:tcPr>
                </a:tc>
                <a:extLst>
                  <a:ext uri="{0D108BD9-81ED-4DB2-BD59-A6C34878D82A}">
                    <a16:rowId xmlns:a16="http://schemas.microsoft.com/office/drawing/2014/main" val="3934435127"/>
                  </a:ext>
                </a:extLst>
              </a:tr>
              <a:tr h="223491">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Taxonomic coverage</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Bacteria and archaea (others if different primers)</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All taxa, including viruses</a:t>
                      </a:r>
                    </a:p>
                  </a:txBody>
                  <a:tcPr marL="11451" marR="11451" marT="11451" marB="11451" anchor="ctr">
                    <a:lnL>
                      <a:noFill/>
                    </a:lnL>
                    <a:lnR>
                      <a:noFill/>
                    </a:lnR>
                    <a:lnT>
                      <a:noFill/>
                    </a:lnT>
                    <a:lnB>
                      <a:noFill/>
                    </a:lnB>
                    <a:noFill/>
                  </a:tcPr>
                </a:tc>
                <a:extLst>
                  <a:ext uri="{0D108BD9-81ED-4DB2-BD59-A6C34878D82A}">
                    <a16:rowId xmlns:a16="http://schemas.microsoft.com/office/drawing/2014/main" val="2679642364"/>
                  </a:ext>
                </a:extLst>
              </a:tr>
              <a:tr h="231572">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Bioinformatics requirements</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Beginner to intermediate expertise</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Intermediate to advanced expertise; computationally demanding; not defined pipelines.</a:t>
                      </a:r>
                    </a:p>
                  </a:txBody>
                  <a:tcPr marL="11451" marR="11451" marT="11451" marB="11451" anchor="ctr">
                    <a:lnL>
                      <a:noFill/>
                    </a:lnL>
                    <a:lnR>
                      <a:noFill/>
                    </a:lnR>
                    <a:lnT>
                      <a:noFill/>
                    </a:lnT>
                    <a:lnB>
                      <a:noFill/>
                    </a:lnB>
                    <a:noFill/>
                  </a:tcPr>
                </a:tc>
                <a:extLst>
                  <a:ext uri="{0D108BD9-81ED-4DB2-BD59-A6C34878D82A}">
                    <a16:rowId xmlns:a16="http://schemas.microsoft.com/office/drawing/2014/main" val="1097628312"/>
                  </a:ext>
                </a:extLst>
              </a:tr>
              <a:tr h="223491">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Databases</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a:effectLst/>
                          <a:latin typeface="Segoe UI" panose="020B0502040204020203" pitchFamily="34" charset="0"/>
                          <a:cs typeface="Segoe UI" panose="020B0502040204020203" pitchFamily="34" charset="0"/>
                        </a:rPr>
                        <a:t>Established, well-curated</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Relatively new, still growing</a:t>
                      </a:r>
                    </a:p>
                  </a:txBody>
                  <a:tcPr marL="11451" marR="11451" marT="11451" marB="11451" anchor="ctr">
                    <a:lnL>
                      <a:noFill/>
                    </a:lnL>
                    <a:lnR>
                      <a:noFill/>
                    </a:lnR>
                    <a:lnT>
                      <a:noFill/>
                    </a:lnT>
                    <a:lnB>
                      <a:noFill/>
                    </a:lnB>
                    <a:noFill/>
                  </a:tcPr>
                </a:tc>
                <a:extLst>
                  <a:ext uri="{0D108BD9-81ED-4DB2-BD59-A6C34878D82A}">
                    <a16:rowId xmlns:a16="http://schemas.microsoft.com/office/drawing/2014/main" val="997630208"/>
                  </a:ext>
                </a:extLst>
              </a:tr>
              <a:tr h="612078">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Sensitivity to host DNA contamination</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Low (but PCR success depends on the absence of inhibitors and the presence of a detectable microbiome)</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High , varies with sample type (but this can be mitigated by calibrating the sequencing depth)</a:t>
                      </a:r>
                    </a:p>
                  </a:txBody>
                  <a:tcPr marL="11451" marR="11451" marT="11451" marB="11451" anchor="ctr">
                    <a:lnL>
                      <a:noFill/>
                    </a:lnL>
                    <a:lnR>
                      <a:noFill/>
                    </a:lnR>
                    <a:lnT>
                      <a:noFill/>
                    </a:lnT>
                    <a:lnB>
                      <a:noFill/>
                    </a:lnB>
                    <a:noFill/>
                  </a:tcPr>
                </a:tc>
                <a:extLst>
                  <a:ext uri="{0D108BD9-81ED-4DB2-BD59-A6C34878D82A}">
                    <a16:rowId xmlns:a16="http://schemas.microsoft.com/office/drawing/2014/main" val="1628101823"/>
                  </a:ext>
                </a:extLst>
              </a:tr>
              <a:tr h="612078">
                <a:tc>
                  <a:txBody>
                    <a:bodyPr/>
                    <a:lstStyle/>
                    <a:p>
                      <a:pPr algn="r" fontAlgn="t">
                        <a:lnSpc>
                          <a:spcPct val="100000"/>
                        </a:lnSpc>
                      </a:pPr>
                      <a:r>
                        <a:rPr lang="en-US" sz="1000" b="1" dirty="0">
                          <a:solidFill>
                            <a:schemeClr val="tx1"/>
                          </a:solidFill>
                          <a:effectLst/>
                          <a:latin typeface="Segoe UI" panose="020B0502040204020203" pitchFamily="34" charset="0"/>
                          <a:cs typeface="Segoe UI" panose="020B0502040204020203" pitchFamily="34" charset="0"/>
                        </a:rPr>
                        <a:t>Bias</a:t>
                      </a:r>
                      <a:endParaRPr lang="en-US" sz="1000" dirty="0">
                        <a:solidFill>
                          <a:schemeClr val="tx1"/>
                        </a:solidFill>
                        <a:effectLst/>
                        <a:latin typeface="Segoe UI" panose="020B0502040204020203" pitchFamily="34" charset="0"/>
                        <a:cs typeface="Segoe UI" panose="020B0502040204020203" pitchFamily="34" charset="0"/>
                      </a:endParaRP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Medium to high (retrieved taxonomic composition is dependent on selected primers and targeted variable region)</a:t>
                      </a:r>
                    </a:p>
                  </a:txBody>
                  <a:tcPr marL="11451" marR="11451" marT="11451" marB="11451" anchor="ctr">
                    <a:lnL>
                      <a:noFill/>
                    </a:lnL>
                    <a:lnR>
                      <a:noFill/>
                    </a:lnR>
                    <a:lnT>
                      <a:noFill/>
                    </a:lnT>
                    <a:lnB>
                      <a:noFill/>
                    </a:lnB>
                    <a:noFill/>
                  </a:tcPr>
                </a:tc>
                <a:tc>
                  <a:txBody>
                    <a:bodyPr/>
                    <a:lstStyle/>
                    <a:p>
                      <a:pPr algn="ctr" fontAlgn="t">
                        <a:lnSpc>
                          <a:spcPct val="100000"/>
                        </a:lnSpc>
                      </a:pPr>
                      <a:r>
                        <a:rPr lang="en-US" sz="1000" dirty="0">
                          <a:effectLst/>
                          <a:latin typeface="Segoe UI" panose="020B0502040204020203" pitchFamily="34" charset="0"/>
                          <a:cs typeface="Segoe UI" panose="020B0502040204020203" pitchFamily="34" charset="0"/>
                        </a:rPr>
                        <a:t>Lower (while metagenomics is “untargeted”, experimental and analytical biases can be introduced at various stages)</a:t>
                      </a:r>
                    </a:p>
                  </a:txBody>
                  <a:tcPr marL="11451" marR="11451" marT="11451" marB="11451" anchor="ctr">
                    <a:lnL>
                      <a:noFill/>
                    </a:lnL>
                    <a:lnR>
                      <a:noFill/>
                    </a:lnR>
                    <a:lnT>
                      <a:noFill/>
                    </a:lnT>
                    <a:lnB>
                      <a:noFill/>
                    </a:lnB>
                    <a:noFill/>
                  </a:tcPr>
                </a:tc>
                <a:extLst>
                  <a:ext uri="{0D108BD9-81ED-4DB2-BD59-A6C34878D82A}">
                    <a16:rowId xmlns:a16="http://schemas.microsoft.com/office/drawing/2014/main" val="371363995"/>
                  </a:ext>
                </a:extLst>
              </a:tr>
            </a:tbl>
          </a:graphicData>
        </a:graphic>
      </p:graphicFrame>
      <p:sp>
        <p:nvSpPr>
          <p:cNvPr id="10" name="Footer Placeholder 6">
            <a:extLst>
              <a:ext uri="{FF2B5EF4-FFF2-40B4-BE49-F238E27FC236}">
                <a16:creationId xmlns:a16="http://schemas.microsoft.com/office/drawing/2014/main" id="{6A37ADFF-7CEC-D544-80E2-5D13DE4FB145}"/>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200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A5E611E-3153-D3F7-8EC4-4FA6C7E6ED9C}"/>
              </a:ext>
            </a:extLst>
          </p:cNvPr>
          <p:cNvPicPr>
            <a:picLocks noChangeAspect="1"/>
          </p:cNvPicPr>
          <p:nvPr/>
        </p:nvPicPr>
        <p:blipFill rotWithShape="1">
          <a:blip r:embed="rId3"/>
          <a:srcRect r="3562"/>
          <a:stretch/>
        </p:blipFill>
        <p:spPr>
          <a:xfrm>
            <a:off x="6711950" y="3429000"/>
            <a:ext cx="3427287" cy="2248902"/>
          </a:xfrm>
          <a:prstGeom prst="rect">
            <a:avLst/>
          </a:prstGeom>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8</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Why the 16S rRNA gene?</a:t>
            </a:r>
            <a:endParaRPr lang="en-CH" b="1" dirty="0"/>
          </a:p>
        </p:txBody>
      </p:sp>
      <p:sp>
        <p:nvSpPr>
          <p:cNvPr id="6" name="TextBox 5">
            <a:extLst>
              <a:ext uri="{FF2B5EF4-FFF2-40B4-BE49-F238E27FC236}">
                <a16:creationId xmlns:a16="http://schemas.microsoft.com/office/drawing/2014/main" id="{379210FE-93A6-9954-7194-774045668441}"/>
              </a:ext>
            </a:extLst>
          </p:cNvPr>
          <p:cNvSpPr txBox="1"/>
          <p:nvPr/>
        </p:nvSpPr>
        <p:spPr>
          <a:xfrm>
            <a:off x="1085498" y="1283177"/>
            <a:ext cx="5626452" cy="307777"/>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Structural RNA component of the 30S ribosomal subunit</a:t>
            </a:r>
          </a:p>
        </p:txBody>
      </p:sp>
      <p:pic>
        <p:nvPicPr>
          <p:cNvPr id="30" name="Picture 29">
            <a:extLst>
              <a:ext uri="{FF2B5EF4-FFF2-40B4-BE49-F238E27FC236}">
                <a16:creationId xmlns:a16="http://schemas.microsoft.com/office/drawing/2014/main" id="{D7B3A41A-20AC-C739-EC73-2CC4B8D79C5B}"/>
              </a:ext>
            </a:extLst>
          </p:cNvPr>
          <p:cNvPicPr>
            <a:picLocks noChangeAspect="1"/>
          </p:cNvPicPr>
          <p:nvPr/>
        </p:nvPicPr>
        <p:blipFill>
          <a:blip r:embed="rId4"/>
          <a:stretch>
            <a:fillRect/>
          </a:stretch>
        </p:blipFill>
        <p:spPr>
          <a:xfrm>
            <a:off x="967210" y="1996908"/>
            <a:ext cx="6861154" cy="2086737"/>
          </a:xfrm>
          <a:prstGeom prst="rect">
            <a:avLst/>
          </a:prstGeom>
        </p:spPr>
      </p:pic>
      <p:sp>
        <p:nvSpPr>
          <p:cNvPr id="4" name="Footer Placeholder 6">
            <a:extLst>
              <a:ext uri="{FF2B5EF4-FFF2-40B4-BE49-F238E27FC236}">
                <a16:creationId xmlns:a16="http://schemas.microsoft.com/office/drawing/2014/main" id="{3691E1CF-A2C3-A66E-A66A-ABC02532A9A3}"/>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2058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C9772F3-9B03-E5C1-8A2C-33F65B328652}"/>
              </a:ext>
            </a:extLst>
          </p:cNvPr>
          <p:cNvGrpSpPr/>
          <p:nvPr/>
        </p:nvGrpSpPr>
        <p:grpSpPr>
          <a:xfrm>
            <a:off x="7126281" y="591305"/>
            <a:ext cx="4672405" cy="6120805"/>
            <a:chOff x="7126281" y="527805"/>
            <a:chExt cx="4672405" cy="6120805"/>
          </a:xfrm>
        </p:grpSpPr>
        <p:pic>
          <p:nvPicPr>
            <p:cNvPr id="1026" name="Picture 2" descr="Uniting the classification of cultured and uncultured bacteria and archaea  using 16S rRNA gene sequences | Nature Reviews Microbiology">
              <a:extLst>
                <a:ext uri="{FF2B5EF4-FFF2-40B4-BE49-F238E27FC236}">
                  <a16:creationId xmlns:a16="http://schemas.microsoft.com/office/drawing/2014/main" id="{F8E2DCDA-5BB5-2085-3045-CB33BFA37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1" y="527805"/>
              <a:ext cx="4525889" cy="60663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AEF1B87-5248-DB8A-12CF-32574E5AAB43}"/>
                </a:ext>
              </a:extLst>
            </p:cNvPr>
            <p:cNvSpPr txBox="1"/>
            <p:nvPr/>
          </p:nvSpPr>
          <p:spPr>
            <a:xfrm>
              <a:off x="7581079" y="6433166"/>
              <a:ext cx="3967754" cy="215444"/>
            </a:xfrm>
            <a:prstGeom prst="rect">
              <a:avLst/>
            </a:prstGeom>
            <a:noFill/>
          </p:spPr>
          <p:txBody>
            <a:bodyPr wrap="square">
              <a:spAutoFit/>
            </a:bodyPr>
            <a:lstStyle/>
            <a:p>
              <a:r>
                <a:rPr lang="en-US" sz="800" b="0" i="0" dirty="0" err="1">
                  <a:solidFill>
                    <a:schemeClr val="bg1">
                      <a:lumMod val="50000"/>
                    </a:schemeClr>
                  </a:solidFill>
                  <a:effectLst/>
                  <a:latin typeface="Arial" panose="020B0604020202020204" pitchFamily="34" charset="0"/>
                </a:rPr>
                <a:t>Yarza</a:t>
              </a:r>
              <a:r>
                <a:rPr lang="en-US" sz="800" b="0" i="0" dirty="0">
                  <a:solidFill>
                    <a:schemeClr val="bg1">
                      <a:lumMod val="50000"/>
                    </a:schemeClr>
                  </a:solidFill>
                  <a:effectLst/>
                  <a:latin typeface="Arial" panose="020B0604020202020204" pitchFamily="34" charset="0"/>
                </a:rPr>
                <a:t> et al. 2014. </a:t>
              </a:r>
              <a:r>
                <a:rPr lang="en-US" sz="800" b="0" i="1" dirty="0">
                  <a:solidFill>
                    <a:schemeClr val="bg1">
                      <a:lumMod val="50000"/>
                    </a:schemeClr>
                  </a:solidFill>
                  <a:effectLst/>
                  <a:latin typeface="Arial" panose="020B0604020202020204" pitchFamily="34" charset="0"/>
                </a:rPr>
                <a:t>Nature Reviews Microbiology</a:t>
              </a:r>
              <a:r>
                <a:rPr lang="en-US" sz="800" b="0" i="0" dirty="0">
                  <a:solidFill>
                    <a:schemeClr val="bg1">
                      <a:lumMod val="50000"/>
                    </a:schemeClr>
                  </a:solidFill>
                  <a:effectLst/>
                  <a:latin typeface="Arial" panose="020B0604020202020204" pitchFamily="34" charset="0"/>
                </a:rPr>
                <a:t>, </a:t>
              </a:r>
              <a:r>
                <a:rPr lang="en-US" sz="800" b="0" i="1" dirty="0">
                  <a:solidFill>
                    <a:schemeClr val="bg1">
                      <a:lumMod val="50000"/>
                    </a:schemeClr>
                  </a:solidFill>
                  <a:effectLst/>
                  <a:latin typeface="Arial" panose="020B0604020202020204" pitchFamily="34" charset="0"/>
                </a:rPr>
                <a:t>12</a:t>
              </a:r>
              <a:r>
                <a:rPr lang="en-US" sz="800" b="0" i="0" dirty="0">
                  <a:solidFill>
                    <a:schemeClr val="bg1">
                      <a:lumMod val="50000"/>
                    </a:schemeClr>
                  </a:solidFill>
                  <a:effectLst/>
                  <a:latin typeface="Arial" panose="020B0604020202020204" pitchFamily="34" charset="0"/>
                </a:rPr>
                <a:t>(9), 635-645.</a:t>
              </a:r>
              <a:endParaRPr lang="en-CH" sz="800" dirty="0">
                <a:solidFill>
                  <a:schemeClr val="bg1">
                    <a:lumMod val="50000"/>
                  </a:schemeClr>
                </a:solidFill>
              </a:endParaRPr>
            </a:p>
          </p:txBody>
        </p:sp>
        <p:sp>
          <p:nvSpPr>
            <p:cNvPr id="8" name="TextBox 7">
              <a:extLst>
                <a:ext uri="{FF2B5EF4-FFF2-40B4-BE49-F238E27FC236}">
                  <a16:creationId xmlns:a16="http://schemas.microsoft.com/office/drawing/2014/main" id="{87C9F666-E86B-4BFC-8505-30FCE07D0BAC}"/>
                </a:ext>
              </a:extLst>
            </p:cNvPr>
            <p:cNvSpPr txBox="1"/>
            <p:nvPr/>
          </p:nvSpPr>
          <p:spPr>
            <a:xfrm>
              <a:off x="8821753" y="3750630"/>
              <a:ext cx="353997"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V1</a:t>
              </a:r>
              <a:endParaRPr lang="LID4096" sz="1000" dirty="0"/>
            </a:p>
          </p:txBody>
        </p:sp>
        <p:sp>
          <p:nvSpPr>
            <p:cNvPr id="10" name="TextBox 9">
              <a:extLst>
                <a:ext uri="{FF2B5EF4-FFF2-40B4-BE49-F238E27FC236}">
                  <a16:creationId xmlns:a16="http://schemas.microsoft.com/office/drawing/2014/main" id="{A70E3D12-705C-4C58-D58C-1AD77F490B35}"/>
                </a:ext>
              </a:extLst>
            </p:cNvPr>
            <p:cNvSpPr txBox="1"/>
            <p:nvPr/>
          </p:nvSpPr>
          <p:spPr>
            <a:xfrm>
              <a:off x="8516394" y="6104681"/>
              <a:ext cx="388435"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V2</a:t>
              </a:r>
              <a:endParaRPr lang="LID4096" sz="1000" dirty="0"/>
            </a:p>
          </p:txBody>
        </p:sp>
        <p:sp>
          <p:nvSpPr>
            <p:cNvPr id="12" name="TextBox 11">
              <a:extLst>
                <a:ext uri="{FF2B5EF4-FFF2-40B4-BE49-F238E27FC236}">
                  <a16:creationId xmlns:a16="http://schemas.microsoft.com/office/drawing/2014/main" id="{590F355B-7B8B-AEEA-0363-6CFE5E8D579C}"/>
                </a:ext>
              </a:extLst>
            </p:cNvPr>
            <p:cNvSpPr txBox="1"/>
            <p:nvPr/>
          </p:nvSpPr>
          <p:spPr>
            <a:xfrm>
              <a:off x="7795330" y="2375783"/>
              <a:ext cx="388435"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V3</a:t>
              </a:r>
              <a:endParaRPr lang="LID4096" sz="1000" dirty="0"/>
            </a:p>
          </p:txBody>
        </p:sp>
        <p:sp>
          <p:nvSpPr>
            <p:cNvPr id="14" name="TextBox 13">
              <a:extLst>
                <a:ext uri="{FF2B5EF4-FFF2-40B4-BE49-F238E27FC236}">
                  <a16:creationId xmlns:a16="http://schemas.microsoft.com/office/drawing/2014/main" id="{0E9C26A0-ADDE-A418-23F4-0AE9189E5B7E}"/>
                </a:ext>
              </a:extLst>
            </p:cNvPr>
            <p:cNvSpPr txBox="1"/>
            <p:nvPr/>
          </p:nvSpPr>
          <p:spPr>
            <a:xfrm>
              <a:off x="7989547" y="1542345"/>
              <a:ext cx="388435"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V4</a:t>
              </a:r>
              <a:endParaRPr lang="LID4096" sz="1000" dirty="0"/>
            </a:p>
          </p:txBody>
        </p:sp>
        <p:sp>
          <p:nvSpPr>
            <p:cNvPr id="15" name="TextBox 14">
              <a:extLst>
                <a:ext uri="{FF2B5EF4-FFF2-40B4-BE49-F238E27FC236}">
                  <a16:creationId xmlns:a16="http://schemas.microsoft.com/office/drawing/2014/main" id="{BAEDB741-D5E9-42CD-5538-ABFFF0787161}"/>
                </a:ext>
              </a:extLst>
            </p:cNvPr>
            <p:cNvSpPr txBox="1"/>
            <p:nvPr/>
          </p:nvSpPr>
          <p:spPr>
            <a:xfrm>
              <a:off x="9413082" y="2016107"/>
              <a:ext cx="346091"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V5</a:t>
              </a:r>
              <a:endParaRPr lang="LID4096" sz="1000" dirty="0"/>
            </a:p>
          </p:txBody>
        </p:sp>
        <p:sp>
          <p:nvSpPr>
            <p:cNvPr id="16" name="TextBox 15">
              <a:extLst>
                <a:ext uri="{FF2B5EF4-FFF2-40B4-BE49-F238E27FC236}">
                  <a16:creationId xmlns:a16="http://schemas.microsoft.com/office/drawing/2014/main" id="{90150E72-A14E-D521-9E6B-158F00F67D23}"/>
                </a:ext>
              </a:extLst>
            </p:cNvPr>
            <p:cNvSpPr txBox="1"/>
            <p:nvPr/>
          </p:nvSpPr>
          <p:spPr>
            <a:xfrm>
              <a:off x="9586127" y="1328683"/>
              <a:ext cx="346092"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V6</a:t>
              </a:r>
              <a:endParaRPr lang="LID4096" sz="1000" dirty="0"/>
            </a:p>
          </p:txBody>
        </p:sp>
        <p:sp>
          <p:nvSpPr>
            <p:cNvPr id="17" name="TextBox 16">
              <a:extLst>
                <a:ext uri="{FF2B5EF4-FFF2-40B4-BE49-F238E27FC236}">
                  <a16:creationId xmlns:a16="http://schemas.microsoft.com/office/drawing/2014/main" id="{9441C670-429D-81BE-EE7F-5F3717677EC9}"/>
                </a:ext>
              </a:extLst>
            </p:cNvPr>
            <p:cNvSpPr txBox="1"/>
            <p:nvPr/>
          </p:nvSpPr>
          <p:spPr>
            <a:xfrm>
              <a:off x="11106502" y="1155194"/>
              <a:ext cx="346092"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V7</a:t>
              </a:r>
              <a:endParaRPr lang="LID4096" sz="1000" dirty="0"/>
            </a:p>
          </p:txBody>
        </p:sp>
        <p:sp>
          <p:nvSpPr>
            <p:cNvPr id="18" name="TextBox 17">
              <a:extLst>
                <a:ext uri="{FF2B5EF4-FFF2-40B4-BE49-F238E27FC236}">
                  <a16:creationId xmlns:a16="http://schemas.microsoft.com/office/drawing/2014/main" id="{50054C6B-F9ED-2759-EDD3-C12AB68DCC78}"/>
                </a:ext>
              </a:extLst>
            </p:cNvPr>
            <p:cNvSpPr txBox="1"/>
            <p:nvPr/>
          </p:nvSpPr>
          <p:spPr>
            <a:xfrm>
              <a:off x="11452594" y="2622004"/>
              <a:ext cx="346092"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V8</a:t>
              </a:r>
              <a:endParaRPr lang="LID4096" sz="1000" dirty="0"/>
            </a:p>
          </p:txBody>
        </p:sp>
        <p:sp>
          <p:nvSpPr>
            <p:cNvPr id="19" name="TextBox 18">
              <a:extLst>
                <a:ext uri="{FF2B5EF4-FFF2-40B4-BE49-F238E27FC236}">
                  <a16:creationId xmlns:a16="http://schemas.microsoft.com/office/drawing/2014/main" id="{80982A04-06A4-E6A4-8BDB-162332D359DD}"/>
                </a:ext>
              </a:extLst>
            </p:cNvPr>
            <p:cNvSpPr txBox="1"/>
            <p:nvPr/>
          </p:nvSpPr>
          <p:spPr>
            <a:xfrm>
              <a:off x="9655544" y="4868412"/>
              <a:ext cx="346092" cy="246221"/>
            </a:xfrm>
            <a:prstGeom prst="rect">
              <a:avLst/>
            </a:prstGeom>
            <a:solidFill>
              <a:schemeClr val="bg1"/>
            </a:solidFill>
          </p:spPr>
          <p:txBody>
            <a:bodyPr wrap="square">
              <a:spAutoFit/>
            </a:bodyPr>
            <a:lstStyle/>
            <a:p>
              <a:pPr algn="ctr"/>
              <a:r>
                <a:rPr lang="en-US" sz="1000" b="1" dirty="0">
                  <a:latin typeface="Segoe UI" panose="020B0502040204020203" pitchFamily="34" charset="0"/>
                  <a:cs typeface="Segoe UI" panose="020B0502040204020203" pitchFamily="34" charset="0"/>
                </a:rPr>
                <a:t>V9</a:t>
              </a:r>
              <a:endParaRPr lang="LID4096" sz="1000" dirty="0"/>
            </a:p>
          </p:txBody>
        </p:sp>
      </p:grpSp>
      <p:pic>
        <p:nvPicPr>
          <p:cNvPr id="24" name="Picture 23">
            <a:extLst>
              <a:ext uri="{FF2B5EF4-FFF2-40B4-BE49-F238E27FC236}">
                <a16:creationId xmlns:a16="http://schemas.microsoft.com/office/drawing/2014/main" id="{392F764E-E859-4DE3-EBD6-F0BE6124A897}"/>
              </a:ext>
            </a:extLst>
          </p:cNvPr>
          <p:cNvPicPr>
            <a:picLocks noChangeAspect="1"/>
          </p:cNvPicPr>
          <p:nvPr/>
        </p:nvPicPr>
        <p:blipFill rotWithShape="1">
          <a:blip r:embed="rId4"/>
          <a:srcRect r="3562"/>
          <a:stretch/>
        </p:blipFill>
        <p:spPr>
          <a:xfrm>
            <a:off x="9763334" y="5131066"/>
            <a:ext cx="2152882" cy="1412668"/>
          </a:xfrm>
          <a:prstGeom prst="rect">
            <a:avLst/>
          </a:prstGeom>
        </p:spPr>
      </p:pic>
      <p:sp>
        <p:nvSpPr>
          <p:cNvPr id="3" name="TextBox 2">
            <a:extLst>
              <a:ext uri="{FF2B5EF4-FFF2-40B4-BE49-F238E27FC236}">
                <a16:creationId xmlns:a16="http://schemas.microsoft.com/office/drawing/2014/main" id="{E7F5B64B-1CFC-4D5B-6DBC-5EB84E2A170B}"/>
              </a:ext>
            </a:extLst>
          </p:cNvPr>
          <p:cNvSpPr txBox="1"/>
          <p:nvPr/>
        </p:nvSpPr>
        <p:spPr>
          <a:xfrm>
            <a:off x="568642" y="189250"/>
            <a:ext cx="6023609" cy="338554"/>
          </a:xfrm>
          <a:prstGeom prst="rect">
            <a:avLst/>
          </a:prstGeom>
          <a:noFill/>
        </p:spPr>
        <p:txBody>
          <a:bodyPr wrap="square">
            <a:spAutoFit/>
          </a:bodyPr>
          <a:lstStyle/>
          <a:p>
            <a:r>
              <a:rPr lang="en-US" sz="1600" dirty="0">
                <a:solidFill>
                  <a:schemeClr val="bg1">
                    <a:lumMod val="50000"/>
                  </a:schemeClr>
                </a:solidFill>
                <a:latin typeface="Segoe UI" panose="020B0502040204020203" pitchFamily="34" charset="0"/>
                <a:cs typeface="Segoe UI" panose="020B0502040204020203" pitchFamily="34" charset="0"/>
              </a:rPr>
              <a:t>16S rRNA amplicon sequencing</a:t>
            </a:r>
            <a:endParaRPr lang="en-CH" sz="1600" dirty="0">
              <a:solidFill>
                <a:schemeClr val="bg1">
                  <a:lumMod val="50000"/>
                </a:schemeClr>
              </a:solidFill>
            </a:endParaRPr>
          </a:p>
        </p:txBody>
      </p:sp>
      <p:cxnSp>
        <p:nvCxnSpPr>
          <p:cNvPr id="5" name="Straight Connector 4">
            <a:extLst>
              <a:ext uri="{FF2B5EF4-FFF2-40B4-BE49-F238E27FC236}">
                <a16:creationId xmlns:a16="http://schemas.microsoft.com/office/drawing/2014/main" id="{179A9696-6FE9-AE41-29FF-1B17233CB489}"/>
              </a:ext>
            </a:extLst>
          </p:cNvPr>
          <p:cNvCxnSpPr>
            <a:cxnSpLocks/>
          </p:cNvCxnSpPr>
          <p:nvPr/>
        </p:nvCxnSpPr>
        <p:spPr>
          <a:xfrm>
            <a:off x="575310" y="527804"/>
            <a:ext cx="110413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EB25C40-7253-4140-CCAE-B280296FFAF2}"/>
              </a:ext>
            </a:extLst>
          </p:cNvPr>
          <p:cNvSpPr>
            <a:spLocks noGrp="1"/>
          </p:cNvSpPr>
          <p:nvPr>
            <p:ph type="sldNum" sz="quarter" idx="12"/>
          </p:nvPr>
        </p:nvSpPr>
        <p:spPr>
          <a:xfrm>
            <a:off x="11144250" y="189250"/>
            <a:ext cx="472440" cy="332204"/>
          </a:xfrm>
        </p:spPr>
        <p:txBody>
          <a:bodyPr/>
          <a:lstStyle/>
          <a:p>
            <a:fld id="{7370239A-22F4-4D53-A7AE-0A834CE81D6D}" type="slidenum">
              <a:rPr lang="en-CH" smtClean="0">
                <a:latin typeface="Segoe UI" panose="020B0502040204020203" pitchFamily="34" charset="0"/>
                <a:cs typeface="Segoe UI" panose="020B0502040204020203" pitchFamily="34" charset="0"/>
              </a:rPr>
              <a:t>9</a:t>
            </a:fld>
            <a:endParaRPr lang="en-CH"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D96FDA2-0BA5-584E-5A75-9E6EDAB45A27}"/>
              </a:ext>
            </a:extLst>
          </p:cNvPr>
          <p:cNvSpPr txBox="1"/>
          <p:nvPr/>
        </p:nvSpPr>
        <p:spPr>
          <a:xfrm>
            <a:off x="1085498" y="932377"/>
            <a:ext cx="4713322" cy="36933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Why the 16S rRNA gene?</a:t>
            </a:r>
            <a:endParaRPr lang="en-CH" b="1" dirty="0"/>
          </a:p>
        </p:txBody>
      </p:sp>
      <p:sp>
        <p:nvSpPr>
          <p:cNvPr id="32" name="Arc 31">
            <a:extLst>
              <a:ext uri="{FF2B5EF4-FFF2-40B4-BE49-F238E27FC236}">
                <a16:creationId xmlns:a16="http://schemas.microsoft.com/office/drawing/2014/main" id="{730D2664-6A93-DBCF-0D94-5C57E7434E1E}"/>
              </a:ext>
            </a:extLst>
          </p:cNvPr>
          <p:cNvSpPr/>
          <p:nvPr/>
        </p:nvSpPr>
        <p:spPr>
          <a:xfrm rot="19304510" flipH="1" flipV="1">
            <a:off x="9255485" y="4330983"/>
            <a:ext cx="2018904" cy="2018904"/>
          </a:xfrm>
          <a:prstGeom prst="arc">
            <a:avLst>
              <a:gd name="adj1" fmla="val 17282168"/>
              <a:gd name="adj2" fmla="val 0"/>
            </a:avLst>
          </a:prstGeom>
          <a:ln w="12700">
            <a:solidFill>
              <a:schemeClr val="tx1">
                <a:lumMod val="75000"/>
                <a:lumOff val="25000"/>
              </a:schemeClr>
            </a:solidFill>
            <a:head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C27D1E32-128F-F4EA-1845-F68A0977669D}"/>
              </a:ext>
            </a:extLst>
          </p:cNvPr>
          <p:cNvSpPr txBox="1"/>
          <p:nvPr/>
        </p:nvSpPr>
        <p:spPr>
          <a:xfrm>
            <a:off x="10242550" y="4987290"/>
            <a:ext cx="1599527" cy="246221"/>
          </a:xfrm>
          <a:prstGeom prst="rect">
            <a:avLst/>
          </a:prstGeom>
          <a:noFill/>
        </p:spPr>
        <p:txBody>
          <a:bodyPr wrap="square">
            <a:spAutoFit/>
          </a:bodyPr>
          <a:lstStyle/>
          <a:p>
            <a:pPr algn="r"/>
            <a:r>
              <a:rPr lang="en-US" sz="1000" b="1" dirty="0">
                <a:latin typeface="Segoe UI" panose="020B0502040204020203" pitchFamily="34" charset="0"/>
                <a:cs typeface="Segoe UI" panose="020B0502040204020203" pitchFamily="34" charset="0"/>
              </a:rPr>
              <a:t>Prokaryotic ribosome</a:t>
            </a:r>
            <a:endParaRPr lang="LID4096" sz="1000" b="1" dirty="0"/>
          </a:p>
        </p:txBody>
      </p:sp>
      <p:sp>
        <p:nvSpPr>
          <p:cNvPr id="27" name="TextBox 26">
            <a:extLst>
              <a:ext uri="{FF2B5EF4-FFF2-40B4-BE49-F238E27FC236}">
                <a16:creationId xmlns:a16="http://schemas.microsoft.com/office/drawing/2014/main" id="{BA541D61-DC3E-95C9-A317-47BDA49BCC0E}"/>
              </a:ext>
            </a:extLst>
          </p:cNvPr>
          <p:cNvSpPr txBox="1"/>
          <p:nvPr/>
        </p:nvSpPr>
        <p:spPr>
          <a:xfrm>
            <a:off x="1085498" y="1283177"/>
            <a:ext cx="5729766" cy="4185761"/>
          </a:xfrm>
          <a:prstGeom prst="rect">
            <a:avLst/>
          </a:prstGeom>
          <a:noFill/>
        </p:spPr>
        <p:txBody>
          <a:bodyPr wrap="square">
            <a:spAutoFit/>
          </a:bodyPr>
          <a:lstStyle/>
          <a:p>
            <a:r>
              <a:rPr lang="en-GB" sz="1400" dirty="0">
                <a:solidFill>
                  <a:schemeClr val="bg1">
                    <a:lumMod val="50000"/>
                  </a:schemeClr>
                </a:solidFill>
                <a:latin typeface="Segoe UI" panose="020B0502040204020203" pitchFamily="34" charset="0"/>
                <a:cs typeface="Segoe UI" panose="020B0502040204020203" pitchFamily="34" charset="0"/>
              </a:rPr>
              <a:t>Structural RNA component of the 30S ribosomal subunit</a:t>
            </a:r>
          </a:p>
          <a:p>
            <a:endParaRPr lang="en-GB"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400" dirty="0">
                <a:solidFill>
                  <a:schemeClr val="bg1">
                    <a:lumMod val="50000"/>
                  </a:schemeClr>
                </a:solidFill>
                <a:latin typeface="Segoe UI" panose="020B0502040204020203" pitchFamily="34" charset="0"/>
                <a:cs typeface="Segoe UI" panose="020B0502040204020203" pitchFamily="34" charset="0"/>
              </a:rPr>
              <a:t>Universally conserved gene – all bacteria have the 16S rRNA gene</a:t>
            </a:r>
            <a:endParaRPr lang="en-GB" sz="1400" b="0" i="0" dirty="0">
              <a:solidFill>
                <a:schemeClr val="bg1">
                  <a:lumMod val="50000"/>
                </a:schemeClr>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Overall low mutation rate allows comparison of lineages that diverged long ago...</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 but with “faster” evolving regions that allow inspection of more recent differences!</a:t>
            </a: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400" dirty="0">
              <a:solidFill>
                <a:schemeClr val="bg1">
                  <a:lumMod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Not subjected to horizontal gene transfer</a:t>
            </a:r>
          </a:p>
          <a:p>
            <a:pPr marL="285750" indent="-285750">
              <a:buFont typeface="Arial" panose="020B0604020202020204" pitchFamily="34" charset="0"/>
              <a:buChar char="•"/>
            </a:pPr>
            <a:r>
              <a:rPr lang="en-US" sz="1400" dirty="0">
                <a:solidFill>
                  <a:schemeClr val="bg1">
                    <a:lumMod val="50000"/>
                  </a:schemeClr>
                </a:solidFill>
                <a:latin typeface="Segoe UI" panose="020B0502040204020203" pitchFamily="34" charset="0"/>
                <a:cs typeface="Segoe UI" panose="020B0502040204020203" pitchFamily="34" charset="0"/>
              </a:rPr>
              <a:t>Statistically sufficient number of nucleotides (~1500)</a:t>
            </a:r>
          </a:p>
        </p:txBody>
      </p:sp>
      <p:sp>
        <p:nvSpPr>
          <p:cNvPr id="6" name="TextBox 5">
            <a:extLst>
              <a:ext uri="{FF2B5EF4-FFF2-40B4-BE49-F238E27FC236}">
                <a16:creationId xmlns:a16="http://schemas.microsoft.com/office/drawing/2014/main" id="{B0E9BDAC-0F42-3889-22F4-863E86C775FF}"/>
              </a:ext>
            </a:extLst>
          </p:cNvPr>
          <p:cNvSpPr txBox="1"/>
          <p:nvPr/>
        </p:nvSpPr>
        <p:spPr>
          <a:xfrm>
            <a:off x="7527701" y="588311"/>
            <a:ext cx="2300889" cy="261610"/>
          </a:xfrm>
          <a:prstGeom prst="rect">
            <a:avLst/>
          </a:prstGeom>
          <a:noFill/>
        </p:spPr>
        <p:txBody>
          <a:bodyPr wrap="square">
            <a:spAutoFit/>
          </a:bodyPr>
          <a:lstStyle/>
          <a:p>
            <a:r>
              <a:rPr lang="en-US" sz="1100" b="1" i="0" dirty="0">
                <a:solidFill>
                  <a:schemeClr val="bg1">
                    <a:lumMod val="50000"/>
                  </a:schemeClr>
                </a:solidFill>
                <a:effectLst/>
                <a:latin typeface="Segoe UI" panose="020B0502040204020203" pitchFamily="34" charset="0"/>
                <a:cs typeface="Segoe UI" panose="020B0502040204020203" pitchFamily="34" charset="0"/>
              </a:rPr>
              <a:t>Secondary structure of the 16S</a:t>
            </a:r>
            <a:endParaRPr lang="en-CH" sz="1100" b="1" dirty="0">
              <a:solidFill>
                <a:schemeClr val="bg1">
                  <a:lumMod val="50000"/>
                </a:schemeClr>
              </a:solidFill>
              <a:latin typeface="Segoe UI" panose="020B0502040204020203" pitchFamily="34" charset="0"/>
              <a:cs typeface="Segoe UI" panose="020B0502040204020203" pitchFamily="34" charset="0"/>
            </a:endParaRPr>
          </a:p>
        </p:txBody>
      </p:sp>
      <p:sp>
        <p:nvSpPr>
          <p:cNvPr id="4" name="Footer Placeholder 6">
            <a:extLst>
              <a:ext uri="{FF2B5EF4-FFF2-40B4-BE49-F238E27FC236}">
                <a16:creationId xmlns:a16="http://schemas.microsoft.com/office/drawing/2014/main" id="{5DE13D92-1183-05FC-0EF8-8E5BBF99C662}"/>
              </a:ext>
            </a:extLst>
          </p:cNvPr>
          <p:cNvSpPr>
            <a:spLocks noGrp="1"/>
          </p:cNvSpPr>
          <p:nvPr>
            <p:ph type="ftr" sz="quarter" idx="11"/>
          </p:nvPr>
        </p:nvSpPr>
        <p:spPr>
          <a:xfrm>
            <a:off x="4038600" y="6525344"/>
            <a:ext cx="4114800" cy="333291"/>
          </a:xfrm>
        </p:spPr>
        <p:txBody>
          <a:bodyPr/>
          <a:lstStyle/>
          <a:p>
            <a:r>
              <a:rPr lang="en-US" sz="900" dirty="0">
                <a:latin typeface="Segoe UI" panose="020B0502040204020203" pitchFamily="34" charset="0"/>
                <a:cs typeface="Segoe UI" panose="020B0502040204020203" pitchFamily="34" charset="0"/>
              </a:rPr>
              <a:t>SAGE II | 16S rRNA amplicon sequencing | 2023</a:t>
            </a:r>
            <a:endParaRPr lang="en-CH" sz="900" dirty="0">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6C10A555-F9D6-D72D-528C-1169AA2E5320}"/>
              </a:ext>
            </a:extLst>
          </p:cNvPr>
          <p:cNvGrpSpPr/>
          <p:nvPr/>
        </p:nvGrpSpPr>
        <p:grpSpPr>
          <a:xfrm>
            <a:off x="1057244" y="2852936"/>
            <a:ext cx="5587104" cy="1877148"/>
            <a:chOff x="1057244" y="3640084"/>
            <a:chExt cx="5587104" cy="1877148"/>
          </a:xfrm>
        </p:grpSpPr>
        <p:pic>
          <p:nvPicPr>
            <p:cNvPr id="1028" name="Picture 4">
              <a:extLst>
                <a:ext uri="{FF2B5EF4-FFF2-40B4-BE49-F238E27FC236}">
                  <a16:creationId xmlns:a16="http://schemas.microsoft.com/office/drawing/2014/main" id="{84633026-02D0-142F-7ACF-3A8233E04B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48" t="1" r="29946" b="43218"/>
            <a:stretch/>
          </p:blipFill>
          <p:spPr bwMode="auto">
            <a:xfrm>
              <a:off x="1057244" y="3640084"/>
              <a:ext cx="5587104" cy="18771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770EE72-F0AE-3E23-C761-90C66F9935CE}"/>
                </a:ext>
              </a:extLst>
            </p:cNvPr>
            <p:cNvSpPr txBox="1"/>
            <p:nvPr/>
          </p:nvSpPr>
          <p:spPr>
            <a:xfrm>
              <a:off x="1559496" y="5178678"/>
              <a:ext cx="4752528" cy="338554"/>
            </a:xfrm>
            <a:prstGeom prst="rect">
              <a:avLst/>
            </a:prstGeom>
            <a:noFill/>
          </p:spPr>
          <p:txBody>
            <a:bodyPr wrap="square">
              <a:spAutoFit/>
            </a:bodyPr>
            <a:lstStyle/>
            <a:p>
              <a:r>
                <a:rPr lang="en-US" sz="1050" b="1" dirty="0">
                  <a:solidFill>
                    <a:srgbClr val="C00000"/>
                  </a:solidFill>
                  <a:latin typeface="Segoe UI" panose="020B0502040204020203" pitchFamily="34" charset="0"/>
                  <a:cs typeface="Segoe UI" panose="020B0502040204020203" pitchFamily="34" charset="0"/>
                </a:rPr>
                <a:t> V1    V2                   V3          V4             V5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V6      </a:t>
              </a:r>
              <a:r>
                <a:rPr lang="en-US" sz="5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V7      V8         </a:t>
              </a:r>
              <a:r>
                <a:rPr lang="en-US" sz="1600" b="1" dirty="0">
                  <a:solidFill>
                    <a:srgbClr val="C00000"/>
                  </a:solidFill>
                  <a:latin typeface="Segoe UI" panose="020B0502040204020203" pitchFamily="34" charset="0"/>
                  <a:cs typeface="Segoe UI" panose="020B0502040204020203" pitchFamily="34" charset="0"/>
                </a:rPr>
                <a:t> </a:t>
              </a:r>
              <a:r>
                <a:rPr lang="en-US" sz="1050" b="1" dirty="0">
                  <a:solidFill>
                    <a:srgbClr val="C00000"/>
                  </a:solidFill>
                  <a:latin typeface="Segoe UI" panose="020B0502040204020203" pitchFamily="34" charset="0"/>
                  <a:cs typeface="Segoe UI" panose="020B0502040204020203" pitchFamily="34" charset="0"/>
                </a:rPr>
                <a:t>V9</a:t>
              </a:r>
              <a:endParaRPr lang="en-CH" sz="1050" b="1" dirty="0">
                <a:solidFill>
                  <a:srgbClr val="C00000"/>
                </a:solidFill>
              </a:endParaRPr>
            </a:p>
          </p:txBody>
        </p:sp>
      </p:grpSp>
      <p:sp>
        <p:nvSpPr>
          <p:cNvPr id="7" name="TextBox 6">
            <a:extLst>
              <a:ext uri="{FF2B5EF4-FFF2-40B4-BE49-F238E27FC236}">
                <a16:creationId xmlns:a16="http://schemas.microsoft.com/office/drawing/2014/main" id="{B89145D6-4F9E-C991-0942-939D4B9B3741}"/>
              </a:ext>
            </a:extLst>
          </p:cNvPr>
          <p:cNvSpPr txBox="1"/>
          <p:nvPr/>
        </p:nvSpPr>
        <p:spPr>
          <a:xfrm>
            <a:off x="1369476" y="5497616"/>
            <a:ext cx="5298752" cy="523220"/>
          </a:xfrm>
          <a:prstGeom prst="rect">
            <a:avLst/>
          </a:prstGeom>
          <a:noFill/>
          <a:ln w="19050">
            <a:noFill/>
          </a:ln>
        </p:spPr>
        <p:txBody>
          <a:bodyPr wrap="square">
            <a:spAutoFit/>
          </a:bodyPr>
          <a:lstStyle/>
          <a:p>
            <a:pPr algn="ctr"/>
            <a:r>
              <a:rPr lang="en-US" sz="1400" b="1" dirty="0">
                <a:solidFill>
                  <a:schemeClr val="bg1">
                    <a:lumMod val="50000"/>
                  </a:schemeClr>
                </a:solidFill>
                <a:effectLst/>
                <a:latin typeface="Segoe UI" panose="020B0502040204020203" pitchFamily="34" charset="0"/>
                <a:cs typeface="Segoe UI" panose="020B0502040204020203" pitchFamily="34" charset="0"/>
              </a:rPr>
              <a:t>Any gene that fulfill these characteristics could be used for targeted metagenomics!</a:t>
            </a:r>
          </a:p>
        </p:txBody>
      </p:sp>
    </p:spTree>
    <p:extLst>
      <p:ext uri="{BB962C8B-B14F-4D97-AF65-F5344CB8AC3E}">
        <p14:creationId xmlns:p14="http://schemas.microsoft.com/office/powerpoint/2010/main" val="225670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5768</Words>
  <Application>Microsoft Office PowerPoint</Application>
  <PresentationFormat>Widescreen</PresentationFormat>
  <Paragraphs>1226</Paragraphs>
  <Slides>54</Slides>
  <Notes>49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Segoe UI</vt:lpstr>
      <vt:lpstr>Office Theme</vt:lpstr>
      <vt:lpstr>Introduction to 16S rRNA amplicon sequencing SAGE II | 24.03.23 | Daniel Garrido Sanz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16S rRNA amplicon sequencing SAGE II | 24.03.23 | Daniel Garrido Sanz</dc:title>
  <dc:creator>Daniel Garrido Sanz</dc:creator>
  <cp:lastModifiedBy>Daniel Garrido Sanz</cp:lastModifiedBy>
  <cp:revision>183</cp:revision>
  <dcterms:created xsi:type="dcterms:W3CDTF">2023-03-01T14:07:46Z</dcterms:created>
  <dcterms:modified xsi:type="dcterms:W3CDTF">2023-03-24T09:03:40Z</dcterms:modified>
</cp:coreProperties>
</file>